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8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8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E949-349D-46EA-AE90-A1381DE1A2C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C473-09E1-4471-B959-55D88CCC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5465" y="390882"/>
            <a:ext cx="9117169" cy="132556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bn-IN" sz="4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/>
              </a:rPr>
              <a:t>অনলাইন </a:t>
            </a:r>
            <a:r>
              <a:rPr lang="en-US" sz="4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4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825625"/>
            <a:ext cx="1036749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2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127" y="1137858"/>
            <a:ext cx="3411828" cy="116746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  </a:t>
            </a:r>
            <a:r>
              <a:rPr lang="en-US" sz="4800" b="1" dirty="0" smtClean="0"/>
              <a:t>X</a:t>
            </a:r>
            <a:r>
              <a:rPr lang="bn-IN" sz="4800" b="1" dirty="0" smtClean="0"/>
              <a:t>-তত্ত্ব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কর্মীরা কাজ অপছন্দ করে এরা জন্মগত ভাবে অলস।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তারা কোন কাজের দায়িত্ব নিতে চায় না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তাদের উচ্চাকাক্ষা কম এবং তারা নিরাপত্তাকে বেশি গুরুত্ত্ব দিয়ে থাকে।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বেশির ভাগ ক্ষেত্রে কর্মীরা তাদের নিজের বুদ্ধিমত্তাকে কাজে লাগায় না।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অধিকাংশ কর্মীই গতানুগতিক প্রকৃতির,পরিবর্তন পছন্দ করে না।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535" y="1365161"/>
            <a:ext cx="3709115" cy="105606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   </a:t>
            </a:r>
            <a:r>
              <a:rPr lang="en-US" sz="4800" b="1" dirty="0" smtClean="0"/>
              <a:t>Y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-তত্ত্ব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7" y="2944544"/>
            <a:ext cx="10121721" cy="36236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এ ধরনের কর্মীরা কাজকে তাদের খেলার সাথীর মত মনে করে।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তারা নিজে নিজে পরিচালিত ও নিয়ন্ত্রিত হয়ে থাকে।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উপযুক্ত পরিবেশ পেলে তারা দায়িত্ব নিতে পিছপা হয় না।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এ ধরনের কর্মীরা সমস্যা সমাধানের সহযোগিতা করে।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এরা কাজ সম্পাদনের পদ্ধতি ওপরিবেশগত পরিবর্তনকে মেনে নেয়।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দায়িত্ব পালনের পালনের মাধ্যমে তারা নিজেদের কাজের স্বীকৃতি পেতে চায় ।  </a:t>
            </a:r>
          </a:p>
          <a:p>
            <a:pPr>
              <a:buFont typeface="Wingdings" panose="05000000000000000000" pitchFamily="2" charset="2"/>
              <a:buChar char="v"/>
            </a:pPr>
            <a:endParaRPr lang="bn-IN" dirty="0" smtClean="0"/>
          </a:p>
        </p:txBody>
      </p:sp>
    </p:spTree>
    <p:extLst>
      <p:ext uri="{BB962C8B-B14F-4D97-AF65-F5344CB8AC3E}">
        <p14:creationId xmlns:p14="http://schemas.microsoft.com/office/powerpoint/2010/main" val="20637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2434" y="365125"/>
            <a:ext cx="6735651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       </a:t>
            </a:r>
            <a:r>
              <a:rPr lang="en-US" dirty="0" err="1" smtClean="0"/>
              <a:t>প্রত্যাশা</a:t>
            </a:r>
            <a:r>
              <a:rPr lang="en-US" dirty="0" smtClean="0"/>
              <a:t> </a:t>
            </a:r>
            <a:r>
              <a:rPr lang="en-US" dirty="0" err="1" smtClean="0"/>
              <a:t>তত্ত্ব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bn-IN" dirty="0" smtClean="0"/>
              <a:t> </a:t>
            </a:r>
            <a:r>
              <a:rPr lang="en-US" sz="3200" dirty="0" err="1" smtClean="0"/>
              <a:t>ভিক্টর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এইচ</a:t>
            </a:r>
            <a:r>
              <a:rPr lang="en-US" sz="3200" dirty="0" smtClean="0"/>
              <a:t> </a:t>
            </a:r>
            <a:r>
              <a:rPr lang="en-US" sz="3200" dirty="0" err="1" smtClean="0"/>
              <a:t>ভ্রুম</a:t>
            </a:r>
            <a:r>
              <a:rPr lang="en-US" sz="3200" dirty="0" smtClean="0"/>
              <a:t>  ১৯৬৪ </a:t>
            </a:r>
            <a:r>
              <a:rPr lang="en-US" sz="3200" dirty="0" err="1" smtClean="0"/>
              <a:t>সালে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তত্ত্বটি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উদ্ভাবন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করেন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85349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তত্ত্ব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অনুযায়ী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কর্মী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অর্জনের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প্রত্যাশায়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প্রণোদিত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প্রতিষ্ঠানের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উদ্দেশ্য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কর্মীর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কাছে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বেশী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মূল্যবান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বেশী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উৎসাহ-উদ্দীপনা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মনোনিবেশ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তত্ত্ব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নির্ভর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ক)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কর্মীরা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কতটা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পেতে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খ)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প্রত্যাশিত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কতটা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পেতে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53530" cy="43513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bn-IN" sz="4000" dirty="0"/>
          </a:p>
          <a:p>
            <a:r>
              <a:rPr lang="bn-IN" sz="4000" dirty="0" smtClean="0"/>
              <a:t>প্রেষণার মূল ভিত্তি কী ? </a:t>
            </a:r>
          </a:p>
          <a:p>
            <a:r>
              <a:rPr lang="bn-IN" sz="4000" dirty="0" smtClean="0"/>
              <a:t>তাড়না কী ? </a:t>
            </a:r>
          </a:p>
          <a:p>
            <a:r>
              <a:rPr lang="bn-IN" sz="4000" dirty="0" smtClean="0"/>
              <a:t>চাহিদা সোপান তত্ত্বের প্রবর্তক কে ? </a:t>
            </a:r>
          </a:p>
          <a:p>
            <a:r>
              <a:rPr lang="bn-IN" sz="4000" dirty="0" smtClean="0"/>
              <a:t>আত্নপূর্ণতার চাহিদা কী ?</a:t>
            </a:r>
          </a:p>
          <a:p>
            <a:r>
              <a:rPr lang="bn-IN" sz="4000" dirty="0" smtClean="0"/>
              <a:t> </a:t>
            </a:r>
            <a:r>
              <a:rPr lang="en-US" sz="4000" dirty="0"/>
              <a:t>Y</a:t>
            </a:r>
            <a:r>
              <a:rPr lang="bn-IN" sz="4000" dirty="0"/>
              <a:t> তত্ত্ব কী </a:t>
            </a:r>
            <a:r>
              <a:rPr lang="bn-IN" sz="4000" dirty="0" smtClean="0"/>
              <a:t>? </a:t>
            </a:r>
          </a:p>
          <a:p>
            <a:r>
              <a:rPr lang="bn-IN" sz="4000" dirty="0" smtClean="0"/>
              <a:t>প্রত্যাশা তত্ত্ব কী ? 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03809" y="378004"/>
            <a:ext cx="3979572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   </a:t>
            </a:r>
            <a:r>
              <a:rPr lang="bn-IN" sz="6000" dirty="0" smtClean="0"/>
              <a:t>মূল্যায়ন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301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972" y="274973"/>
            <a:ext cx="4712594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   বাড়ির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82318" cy="43513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bn-IN" sz="3600" dirty="0" smtClean="0">
              <a:solidFill>
                <a:srgbClr val="C00000"/>
              </a:solidFill>
            </a:endParaRPr>
          </a:p>
          <a:p>
            <a:endParaRPr lang="bn-IN" sz="3600" dirty="0">
              <a:solidFill>
                <a:srgbClr val="C00000"/>
              </a:solidFill>
            </a:endParaRPr>
          </a:p>
          <a:p>
            <a:r>
              <a:rPr lang="bn-IN" sz="3600" dirty="0" smtClean="0">
                <a:solidFill>
                  <a:srgbClr val="C00000"/>
                </a:solidFill>
              </a:rPr>
              <a:t>যোগাযোগ কী ? </a:t>
            </a:r>
          </a:p>
          <a:p>
            <a:r>
              <a:rPr lang="bn-IN" sz="3600" dirty="0" smtClean="0">
                <a:solidFill>
                  <a:srgbClr val="C00000"/>
                </a:solidFill>
              </a:rPr>
              <a:t>যোগাযোগ প্রক্রিয়া কী ?</a:t>
            </a:r>
          </a:p>
          <a:p>
            <a:r>
              <a:rPr lang="bn-IN" sz="3600" dirty="0" smtClean="0">
                <a:solidFill>
                  <a:srgbClr val="C00000"/>
                </a:solidFill>
              </a:rPr>
              <a:t>ব্যবসায় যোগাযোগে আই,সি,টি এর ব্যবহার ? 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85" y="352246"/>
            <a:ext cx="5446690" cy="1325563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B050"/>
                </a:solidFill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</a:rPr>
              <a:t>সকলকে</a:t>
            </a:r>
            <a:r>
              <a:rPr lang="en-US" sz="7200" dirty="0" smtClean="0">
                <a:solidFill>
                  <a:srgbClr val="00B050"/>
                </a:solidFill>
              </a:rPr>
              <a:t> </a:t>
            </a:r>
            <a:r>
              <a:rPr lang="en-US" sz="7200" dirty="0" err="1">
                <a:solidFill>
                  <a:srgbClr val="00B050"/>
                </a:solidFill>
              </a:rPr>
              <a:t>ধন্যবাদ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1" y="1468192"/>
            <a:ext cx="9388699" cy="5203064"/>
          </a:xfrm>
        </p:spPr>
      </p:pic>
    </p:spTree>
    <p:extLst>
      <p:ext uri="{BB962C8B-B14F-4D97-AF65-F5344CB8AC3E}">
        <p14:creationId xmlns:p14="http://schemas.microsoft.com/office/powerpoint/2010/main" val="401688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 noGrp="1"/>
          </p:cNvSpPr>
          <p:nvPr>
            <p:ph type="title"/>
          </p:nvPr>
        </p:nvSpPr>
        <p:spPr>
          <a:xfrm>
            <a:off x="3709115" y="276109"/>
            <a:ext cx="4893972" cy="11172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পরিচিতি</a:t>
            </a:r>
          </a:p>
        </p:txBody>
      </p:sp>
      <p:sp>
        <p:nvSpPr>
          <p:cNvPr id="6" name="Content Placeholder 4"/>
          <p:cNvSpPr txBox="1">
            <a:spLocks noGrp="1"/>
          </p:cNvSpPr>
          <p:nvPr>
            <p:ph sz="half" idx="1"/>
          </p:nvPr>
        </p:nvSpPr>
        <p:spPr>
          <a:xfrm>
            <a:off x="104105" y="1954414"/>
            <a:ext cx="4635320" cy="47397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গাঙ্গানন্দপুর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ডিগ্রী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মোবাঃ ০১৭২৪-৫০৪৬৩৫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Email: </a:t>
            </a:r>
            <a:r>
              <a:rPr lang="en-US" b="1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mintujess@gmail.com</a:t>
            </a:r>
            <a:endParaRPr lang="en-US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9" name="Content Placeholder 5"/>
          <p:cNvSpPr txBox="1">
            <a:spLocks noGrp="1"/>
          </p:cNvSpPr>
          <p:nvPr>
            <p:ph sz="half" idx="2"/>
          </p:nvPr>
        </p:nvSpPr>
        <p:spPr>
          <a:xfrm>
            <a:off x="8173791" y="2108960"/>
            <a:ext cx="3623257" cy="44658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36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ও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ব্যবস্থাপনা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২য় পত্র </a:t>
            </a:r>
            <a:endParaRPr lang="en-US" sz="3600" dirty="0" smtClean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শ্রেণীঃ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একাদশ </a:t>
            </a:r>
            <a:endParaRPr lang="as-IN" sz="36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অধ্যায়ঃ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৭ম </a:t>
            </a:r>
            <a:r>
              <a:rPr lang="en-US" sz="36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বিষয়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ঃ প্রেষনার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চক্র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।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6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3" r="8519"/>
          <a:stretch/>
        </p:blipFill>
        <p:spPr>
          <a:xfrm>
            <a:off x="4739423" y="1954414"/>
            <a:ext cx="3245477" cy="4620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143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9110" y="307350"/>
            <a:ext cx="6825802" cy="13255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solidFill>
                  <a:srgbClr val="0070C0"/>
                </a:solidFill>
              </a:rPr>
              <a:t>পাঠ্য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</a:rPr>
              <a:t>বিষয়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931069" y="1632913"/>
            <a:ext cx="10329862" cy="359217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প্রেষণার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বিভিন্ন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735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9721" y="463639"/>
            <a:ext cx="5858814" cy="12878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4073" y="2018540"/>
            <a:ext cx="9439628" cy="42786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প্রেষণার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।</a:t>
            </a:r>
            <a:endParaRPr lang="bn-IN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ebdings"/>
            </a:endParaRP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মাসলোর চাহিদা সোপান তত্ত্ব সম্পর্কে জানতে পারবে,</a:t>
            </a: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দ্বি-উপাদান তত্ত্বের ধারনা পাবে ,</a:t>
            </a: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এক্স ও উয় তত্ত্বের ধারনা পাবে এবং </a:t>
            </a: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প্রত্যাশা তত্ত্ব সম্পর্কে জানতে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90542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155" y="4948773"/>
            <a:ext cx="10676586" cy="123308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প্রাতিষ্ঠানিক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লক্ষ্যার্জনে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কর্মীদের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উৎসাহিত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স্বেচ্ছাপ্রণোদিত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কাজকেই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প্রেষণা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4" y="1271856"/>
            <a:ext cx="11644312" cy="3484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4873" y="0"/>
            <a:ext cx="3129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</a:rPr>
              <a:t>প্রেষণা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78051" y="83714"/>
            <a:ext cx="7624296" cy="61303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endParaRPr lang="bn-IN" dirty="0" smtClean="0"/>
          </a:p>
        </p:txBody>
      </p:sp>
      <p:sp>
        <p:nvSpPr>
          <p:cNvPr id="3" name="Rectangle 2"/>
          <p:cNvSpPr/>
          <p:nvPr/>
        </p:nvSpPr>
        <p:spPr>
          <a:xfrm>
            <a:off x="5925894" y="965920"/>
            <a:ext cx="1928610" cy="9787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আত্নপ্রতিষ্ঠার চাহিদা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60644" y="2042914"/>
            <a:ext cx="2859109" cy="9272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আত্নতৃপ্তির চাহিদা</a:t>
            </a:r>
            <a:r>
              <a:rPr lang="bn-IN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4878" y="4060071"/>
            <a:ext cx="4391696" cy="77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সামাজিক চাহিদা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1399" y="3137622"/>
            <a:ext cx="3657599" cy="7727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নিরাপত্তার চাহিদা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0557" y="4998622"/>
            <a:ext cx="5280337" cy="824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/>
              <a:t>জৈবিক চাহিদা </a:t>
            </a:r>
            <a:r>
              <a:rPr lang="bn-IN" sz="44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1" y="251946"/>
            <a:ext cx="3961865" cy="39691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488" y="4389289"/>
            <a:ext cx="3279019" cy="186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আব্রাহাম হ্যরল্ড মাসলো,ইউ,এস,এ /১৯০৮-১০৭০।  </a:t>
            </a:r>
            <a:endParaRPr lang="en-US" sz="3200" dirty="0"/>
          </a:p>
        </p:txBody>
      </p:sp>
      <p:sp>
        <p:nvSpPr>
          <p:cNvPr id="11" name="Wave 10"/>
          <p:cNvSpPr/>
          <p:nvPr/>
        </p:nvSpPr>
        <p:spPr>
          <a:xfrm>
            <a:off x="4140556" y="5822871"/>
            <a:ext cx="5280338" cy="779970"/>
          </a:xfrm>
          <a:prstGeom prst="wave">
            <a:avLst>
              <a:gd name="adj1" fmla="val 12500"/>
              <a:gd name="adj2" fmla="val 5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চাহিদা সোপান তত্ত্ব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319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026" y="826184"/>
            <a:ext cx="6040194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হার্জবার্গের </a:t>
            </a:r>
            <a:r>
              <a:rPr lang="bn-IN" dirty="0"/>
              <a:t>দ্বি-উপাদান তত্ত্ব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8" y="4237150"/>
            <a:ext cx="4470288" cy="11042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dirty="0">
                <a:ln/>
                <a:solidFill>
                  <a:srgbClr val="FF0000"/>
                </a:solidFill>
              </a:rPr>
              <a:t>রক্ষণাবেক্ষণমূলক উপাদান সমূহ </a:t>
            </a:r>
          </a:p>
          <a:p>
            <a:endParaRPr lang="en-US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29" y="4985300"/>
            <a:ext cx="5157787" cy="18108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IN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যে সকল উপাদানের অনুপস্থিতি প্রতিষ্ঠানের কর্মীদের মাঝে অসন্তোষ সৃষ্টি করে তাকে রক্ষনাবেক্ষন্মূলক বা হাইজিন উপাদান বলে।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8643" y="3836247"/>
            <a:ext cx="4336961" cy="95303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dirty="0"/>
              <a:t>প্রেষণামূলক(সন্তুষ্টি সৃষ্টিকারী)উপাদান সমূহ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5530" y="4985299"/>
            <a:ext cx="5183188" cy="18108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প্রতিষ্ঠানে যে সকল উপাদানের উপস্থিতি কর্মীদেরকে কাজে উৎসাহিত করে তাকে প্রেষণামূলক উপাদান বলে।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14929"/>
          <a:stretch/>
        </p:blipFill>
        <p:spPr>
          <a:xfrm>
            <a:off x="329351" y="154547"/>
            <a:ext cx="3236039" cy="3821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79572" y="2314590"/>
            <a:ext cx="4546242" cy="92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ইউ,এস,এ, ১৯২৩-২০০০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293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439" y="365125"/>
            <a:ext cx="6851561" cy="116746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  হার্জবার্গের দ্বি-উপাদান তত্ত্ব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4852675" cy="70203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2800" dirty="0" smtClean="0"/>
              <a:t>রক্ষণাবেক্ষণমূলক উপাদান সমূহ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কোম্পানির নীতি ও প্রশাসন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কারিগরি মানস্মত তত্ত্বাবধান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মালিক শ্রমিক সম্পর্ক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সহকর্মীদের সাথে সম্পর্ক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বেতন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চাকরির নিরাপত্ত্বা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কর্ম পরিবেশ ও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/>
              <a:t>পদমর্যাদা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43023" cy="8239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2800" dirty="0" smtClean="0"/>
              <a:t>প্রেষণামূলক(সন্তুষ্টি সৃষ্টিকারী)উপাদান সমূহ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সাফল্যার্জন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স্বীকৃতি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সৃজনশীলতা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আকষর্ণীয় কাজ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ব্যক্তিক উন্নয়নের সম্ভাবনা ও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দায়িত্ব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8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048" y="3693061"/>
            <a:ext cx="4661080" cy="20380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1500" dirty="0"/>
              <a:t>X</a:t>
            </a:r>
            <a:r>
              <a:rPr lang="bn-IN" sz="11500" dirty="0" smtClean="0"/>
              <a:t>-তত্ত্ব </a:t>
            </a:r>
            <a:endParaRPr lang="en-US" sz="1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434" y="3693061"/>
            <a:ext cx="4842456" cy="21281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1500" b="1" dirty="0"/>
              <a:t>Y</a:t>
            </a:r>
            <a:r>
              <a:rPr lang="bn-IN" sz="11500" b="1" dirty="0" smtClean="0"/>
              <a:t>-তত্ত্ব </a:t>
            </a:r>
            <a:endParaRPr lang="en-US" sz="1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-12211" r="664" b="14026"/>
          <a:stretch/>
        </p:blipFill>
        <p:spPr>
          <a:xfrm>
            <a:off x="1416677" y="-312270"/>
            <a:ext cx="2936382" cy="3858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1281" y="1068946"/>
            <a:ext cx="3525592" cy="1584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ডগলাস ম্যাকগ্রেগর জন্ম- ৪/০১/১৯৫৩,ইউ, এস,এ।</a:t>
            </a:r>
            <a:br>
              <a:rPr lang="bn-IN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663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436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Webdings</vt:lpstr>
      <vt:lpstr>Wingdings</vt:lpstr>
      <vt:lpstr>Office Theme</vt:lpstr>
      <vt:lpstr>আজকের  অনলাইন ক্লাসে সকলকে স্বাগতম</vt:lpstr>
      <vt:lpstr> পরিচিতি</vt:lpstr>
      <vt:lpstr>পাঠ্য বিষয়</vt:lpstr>
      <vt:lpstr> এ পাঠ শেষে শিক্ষার্থীরা... </vt:lpstr>
      <vt:lpstr>PowerPoint Presentation</vt:lpstr>
      <vt:lpstr>PowerPoint Presentation</vt:lpstr>
      <vt:lpstr>হার্জবার্গের দ্বি-উপাদান তত্ত্ব</vt:lpstr>
      <vt:lpstr>  হার্জবার্গের দ্বি-উপাদান তত্ত্ব </vt:lpstr>
      <vt:lpstr>PowerPoint Presentation</vt:lpstr>
      <vt:lpstr>  X-তত্ত্ব </vt:lpstr>
      <vt:lpstr>   Y-তত্ত্ব</vt:lpstr>
      <vt:lpstr>       প্রত্যাশা তত্ত্ব   ভিক্টর এইচ ভ্রুম  ১৯৬৪ সালে তত্ত্বটি উদ্ভাবন করেন।</vt:lpstr>
      <vt:lpstr>   মূল্যায়ন</vt:lpstr>
      <vt:lpstr>   বাড়ির কাজ </vt:lpstr>
      <vt:lpstr> সকলকে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সকলকে স্বাগতম</dc:title>
  <dc:creator>Mintu</dc:creator>
  <cp:lastModifiedBy>Mintu</cp:lastModifiedBy>
  <cp:revision>52</cp:revision>
  <dcterms:created xsi:type="dcterms:W3CDTF">2020-08-28T13:46:52Z</dcterms:created>
  <dcterms:modified xsi:type="dcterms:W3CDTF">2020-10-16T13:04:22Z</dcterms:modified>
</cp:coreProperties>
</file>