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8" r:id="rId12"/>
    <p:sldId id="269" r:id="rId13"/>
    <p:sldId id="270" r:id="rId14"/>
    <p:sldId id="271" r:id="rId15"/>
    <p:sldId id="266" r:id="rId16"/>
    <p:sldId id="267"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Frame 6"/>
          <p:cNvSpPr/>
          <p:nvPr userDrawn="1"/>
        </p:nvSpPr>
        <p:spPr>
          <a:xfrm>
            <a:off x="0" y="0"/>
            <a:ext cx="12192000" cy="6858000"/>
          </a:xfrm>
          <a:prstGeom prst="frame">
            <a:avLst>
              <a:gd name="adj1" fmla="val 1142"/>
            </a:avLst>
          </a:prstGeom>
          <a:ln>
            <a:solidFill>
              <a:srgbClr val="7030A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userDrawn="1"/>
        </p:nvSpPr>
        <p:spPr>
          <a:xfrm>
            <a:off x="143933" y="127000"/>
            <a:ext cx="11904134" cy="6595533"/>
          </a:xfrm>
          <a:prstGeom prst="rect">
            <a:avLst/>
          </a:prstGeom>
          <a:ln w="28575"/>
          <a:effectLst>
            <a:glow rad="139700">
              <a:schemeClr val="accent4">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rgbClr val="FFFF00"/>
              </a:solidFill>
            </a:endParaRPr>
          </a:p>
        </p:txBody>
      </p:sp>
      <p:sp>
        <p:nvSpPr>
          <p:cNvPr id="9" name="TextBox 8"/>
          <p:cNvSpPr txBox="1"/>
          <p:nvPr userDrawn="1"/>
        </p:nvSpPr>
        <p:spPr>
          <a:xfrm>
            <a:off x="1905000" y="6371736"/>
            <a:ext cx="8957733" cy="369332"/>
          </a:xfrm>
          <a:prstGeom prst="rect">
            <a:avLst/>
          </a:prstGeom>
          <a:noFill/>
        </p:spPr>
        <p:txBody>
          <a:bodyPr wrap="square" rtlCol="0">
            <a:spAutoFit/>
          </a:bodyPr>
          <a:lstStyle/>
          <a:p>
            <a:r>
              <a:rPr lang="en-US" dirty="0" smtClean="0">
                <a:latin typeface="Yu Gothic Medium" panose="020B0500000000000000" pitchFamily="34" charset="-128"/>
                <a:ea typeface="Yu Gothic Medium" panose="020B0500000000000000" pitchFamily="34" charset="-128"/>
              </a:rPr>
              <a:t>Md. Robiul Islam,</a:t>
            </a:r>
            <a:r>
              <a:rPr lang="en-US" baseline="0" dirty="0" smtClean="0">
                <a:latin typeface="Yu Gothic Medium" panose="020B0500000000000000" pitchFamily="34" charset="-128"/>
                <a:ea typeface="Yu Gothic Medium" panose="020B0500000000000000" pitchFamily="34" charset="-128"/>
              </a:rPr>
              <a:t> Assistant Teacher English, Pioneer Girls’ High School, Khulna</a:t>
            </a:r>
            <a:endParaRPr lang="en-US" dirty="0">
              <a:latin typeface="Yu Gothic Medium" panose="020B0500000000000000" pitchFamily="34" charset="-128"/>
              <a:ea typeface="Yu Gothic Medium" panose="020B0500000000000000" pitchFamily="34" charset="-128"/>
            </a:endParaRPr>
          </a:p>
        </p:txBody>
      </p:sp>
    </p:spTree>
    <p:extLst>
      <p:ext uri="{BB962C8B-B14F-4D97-AF65-F5344CB8AC3E}">
        <p14:creationId xmlns:p14="http://schemas.microsoft.com/office/powerpoint/2010/main" val="24200079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75B8A-F74F-43E8-B4E8-32F6F563AE58}"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1085855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75B8A-F74F-43E8-B4E8-32F6F563AE58}"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157877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75B8A-F74F-43E8-B4E8-32F6F563AE58}"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383218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75B8A-F74F-43E8-B4E8-32F6F563AE58}"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36168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575B8A-F74F-43E8-B4E8-32F6F563AE58}"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425055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75B8A-F74F-43E8-B4E8-32F6F563AE58}" type="datetimeFigureOut">
              <a:rPr lang="en-US" smtClean="0"/>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315107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575B8A-F74F-43E8-B4E8-32F6F563AE58}" type="datetimeFigureOut">
              <a:rPr lang="en-US" smtClean="0"/>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227982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75B8A-F74F-43E8-B4E8-32F6F563AE58}" type="datetimeFigureOut">
              <a:rPr lang="en-US" smtClean="0"/>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284453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75B8A-F74F-43E8-B4E8-32F6F563AE58}"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254580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75B8A-F74F-43E8-B4E8-32F6F563AE58}"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35444-E982-4FC5-B4EC-97ABACF82173}" type="slidenum">
              <a:rPr lang="en-US" smtClean="0"/>
              <a:t>‹#›</a:t>
            </a:fld>
            <a:endParaRPr lang="en-US"/>
          </a:p>
        </p:txBody>
      </p:sp>
    </p:spTree>
    <p:extLst>
      <p:ext uri="{BB962C8B-B14F-4D97-AF65-F5344CB8AC3E}">
        <p14:creationId xmlns:p14="http://schemas.microsoft.com/office/powerpoint/2010/main" val="248493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75B8A-F74F-43E8-B4E8-32F6F563AE58}" type="datetimeFigureOut">
              <a:rPr lang="en-US" smtClean="0"/>
              <a:t>10/4/2020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35444-E982-4FC5-B4EC-97ABACF82173}" type="slidenum">
              <a:rPr lang="en-US" smtClean="0"/>
              <a:t>‹#›</a:t>
            </a:fld>
            <a:endParaRPr lang="en-US"/>
          </a:p>
        </p:txBody>
      </p:sp>
    </p:spTree>
    <p:extLst>
      <p:ext uri="{BB962C8B-B14F-4D97-AF65-F5344CB8AC3E}">
        <p14:creationId xmlns:p14="http://schemas.microsoft.com/office/powerpoint/2010/main" val="227303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3.gif"/></Relationships>
</file>

<file path=ppt/slides/_rels/slide2.xml.rels><?xml version="1.0" encoding="UTF-8" standalone="yes"?>
<Relationships xmlns="http://schemas.openxmlformats.org/package/2006/relationships"><Relationship Id="rId3" Type="http://schemas.openxmlformats.org/officeDocument/2006/relationships/hyperlink" Target="mailto:robittck@gmail.com"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06" y="145280"/>
            <a:ext cx="11810289" cy="6246974"/>
          </a:xfrm>
          <a:prstGeom prst="rect">
            <a:avLst/>
          </a:prstGeom>
          <a:ln>
            <a:noFill/>
          </a:ln>
          <a:effectLst>
            <a:softEdge rad="112500"/>
          </a:effectLst>
        </p:spPr>
      </p:pic>
    </p:spTree>
    <p:extLst>
      <p:ext uri="{BB962C8B-B14F-4D97-AF65-F5344CB8AC3E}">
        <p14:creationId xmlns:p14="http://schemas.microsoft.com/office/powerpoint/2010/main" val="249413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5119" y="166737"/>
            <a:ext cx="6246976" cy="523220"/>
          </a:xfrm>
          <a:prstGeom prst="rect">
            <a:avLst/>
          </a:prstGeom>
          <a:noFill/>
        </p:spPr>
        <p:txBody>
          <a:bodyPr wrap="square" rtlCol="0">
            <a:spAutoFit/>
          </a:bodyPr>
          <a:lstStyle/>
          <a:p>
            <a:pPr algn="ctr"/>
            <a:r>
              <a:rPr lang="en-US" sz="2800" dirty="0" smtClean="0">
                <a:latin typeface="Bell MT" panose="02020503060305020303" pitchFamily="18" charset="0"/>
              </a:rPr>
              <a:t>Stopping by Woods on a Snowy Evening</a:t>
            </a:r>
            <a:endParaRPr lang="en-US" sz="2800" dirty="0">
              <a:latin typeface="Bell MT" panose="02020503060305020303" pitchFamily="18" charset="0"/>
            </a:endParaRPr>
          </a:p>
        </p:txBody>
      </p:sp>
      <p:sp>
        <p:nvSpPr>
          <p:cNvPr id="3" name="TextBox 2"/>
          <p:cNvSpPr txBox="1"/>
          <p:nvPr/>
        </p:nvSpPr>
        <p:spPr>
          <a:xfrm>
            <a:off x="9016296" y="604327"/>
            <a:ext cx="2219498" cy="523220"/>
          </a:xfrm>
          <a:prstGeom prst="rect">
            <a:avLst/>
          </a:prstGeom>
          <a:noFill/>
        </p:spPr>
        <p:txBody>
          <a:bodyPr wrap="square" rtlCol="0">
            <a:spAutoFit/>
          </a:bodyPr>
          <a:lstStyle/>
          <a:p>
            <a:r>
              <a:rPr lang="en-US" sz="2800" dirty="0" smtClean="0">
                <a:latin typeface="Bell MT" panose="02020503060305020303" pitchFamily="18" charset="0"/>
              </a:rPr>
              <a:t>Robert Frost</a:t>
            </a:r>
            <a:endParaRPr lang="en-US" sz="2800" dirty="0">
              <a:latin typeface="Bell MT" panose="02020503060305020303" pitchFamily="18" charset="0"/>
            </a:endParaRPr>
          </a:p>
        </p:txBody>
      </p:sp>
      <p:sp>
        <p:nvSpPr>
          <p:cNvPr id="4" name="TextBox 3"/>
          <p:cNvSpPr txBox="1"/>
          <p:nvPr/>
        </p:nvSpPr>
        <p:spPr>
          <a:xfrm>
            <a:off x="4075372" y="604327"/>
            <a:ext cx="4264429" cy="5940088"/>
          </a:xfrm>
          <a:prstGeom prst="rect">
            <a:avLst/>
          </a:prstGeom>
          <a:noFill/>
        </p:spPr>
        <p:txBody>
          <a:bodyPr wrap="square" rtlCol="0">
            <a:spAutoFit/>
          </a:bodyPr>
          <a:lstStyle/>
          <a:p>
            <a:r>
              <a:rPr lang="en-US" sz="2000" dirty="0" smtClean="0">
                <a:latin typeface="Californian FB" panose="0207040306080B030204" pitchFamily="18" charset="0"/>
              </a:rPr>
              <a:t>Whose woods these are I think I know,</a:t>
            </a:r>
          </a:p>
          <a:p>
            <a:r>
              <a:rPr lang="en-US" sz="2000" dirty="0" smtClean="0">
                <a:latin typeface="Californian FB" panose="0207040306080B030204" pitchFamily="18" charset="0"/>
              </a:rPr>
              <a:t>His house is in the village though;</a:t>
            </a:r>
          </a:p>
          <a:p>
            <a:r>
              <a:rPr lang="en-US" sz="2000" dirty="0" smtClean="0">
                <a:latin typeface="Californian FB" panose="0207040306080B030204" pitchFamily="18" charset="0"/>
              </a:rPr>
              <a:t>He will not see me stopping here</a:t>
            </a:r>
          </a:p>
          <a:p>
            <a:r>
              <a:rPr lang="en-US" sz="2000" dirty="0" smtClean="0">
                <a:latin typeface="Californian FB" panose="0207040306080B030204" pitchFamily="18" charset="0"/>
              </a:rPr>
              <a:t>To watch his woods fill up with snow.</a:t>
            </a:r>
          </a:p>
          <a:p>
            <a:endParaRPr lang="en-US" sz="2000" dirty="0">
              <a:latin typeface="Californian FB" panose="0207040306080B030204" pitchFamily="18" charset="0"/>
            </a:endParaRPr>
          </a:p>
          <a:p>
            <a:r>
              <a:rPr lang="en-US" sz="2000" dirty="0" smtClean="0">
                <a:latin typeface="Californian FB" panose="0207040306080B030204" pitchFamily="18" charset="0"/>
              </a:rPr>
              <a:t>My little horse must think it queer</a:t>
            </a:r>
          </a:p>
          <a:p>
            <a:r>
              <a:rPr lang="en-US" sz="2000" dirty="0" smtClean="0">
                <a:latin typeface="Californian FB" panose="0207040306080B030204" pitchFamily="18" charset="0"/>
              </a:rPr>
              <a:t>To stop without a farm house near</a:t>
            </a:r>
          </a:p>
          <a:p>
            <a:r>
              <a:rPr lang="en-US" sz="2000" dirty="0" smtClean="0">
                <a:latin typeface="Californian FB" panose="0207040306080B030204" pitchFamily="18" charset="0"/>
              </a:rPr>
              <a:t>Between the woods and frozen lake</a:t>
            </a:r>
          </a:p>
          <a:p>
            <a:r>
              <a:rPr lang="en-US" sz="2000" dirty="0" smtClean="0">
                <a:latin typeface="Californian FB" panose="0207040306080B030204" pitchFamily="18" charset="0"/>
              </a:rPr>
              <a:t>The darkest evening of the year.</a:t>
            </a:r>
          </a:p>
          <a:p>
            <a:endParaRPr lang="en-US" sz="2000" dirty="0">
              <a:latin typeface="Californian FB" panose="0207040306080B030204" pitchFamily="18" charset="0"/>
            </a:endParaRPr>
          </a:p>
          <a:p>
            <a:r>
              <a:rPr lang="en-US" sz="2000" dirty="0" smtClean="0">
                <a:latin typeface="Californian FB" panose="0207040306080B030204" pitchFamily="18" charset="0"/>
              </a:rPr>
              <a:t> He gives his harness bells a shake</a:t>
            </a:r>
          </a:p>
          <a:p>
            <a:r>
              <a:rPr lang="en-US" sz="2000" dirty="0" smtClean="0">
                <a:latin typeface="Californian FB" panose="0207040306080B030204" pitchFamily="18" charset="0"/>
              </a:rPr>
              <a:t>To ask if there is some mistake.</a:t>
            </a:r>
          </a:p>
          <a:p>
            <a:r>
              <a:rPr lang="en-US" sz="2000" dirty="0" smtClean="0">
                <a:latin typeface="Californian FB" panose="0207040306080B030204" pitchFamily="18" charset="0"/>
              </a:rPr>
              <a:t>The only other sound’s the sweep</a:t>
            </a:r>
          </a:p>
          <a:p>
            <a:r>
              <a:rPr lang="en-US" sz="2000" dirty="0" smtClean="0">
                <a:latin typeface="Californian FB" panose="0207040306080B030204" pitchFamily="18" charset="0"/>
              </a:rPr>
              <a:t>Of easy wind and downy flake.</a:t>
            </a:r>
          </a:p>
          <a:p>
            <a:endParaRPr lang="en-US" sz="2000" dirty="0">
              <a:latin typeface="Californian FB" panose="0207040306080B030204" pitchFamily="18" charset="0"/>
            </a:endParaRPr>
          </a:p>
          <a:p>
            <a:r>
              <a:rPr lang="en-US" sz="2000" dirty="0" smtClean="0">
                <a:latin typeface="Californian FB" panose="0207040306080B030204" pitchFamily="18" charset="0"/>
              </a:rPr>
              <a:t>The woods are lovely , dark and deep.</a:t>
            </a:r>
          </a:p>
          <a:p>
            <a:r>
              <a:rPr lang="en-US" sz="2000" dirty="0" smtClean="0">
                <a:latin typeface="Californian FB" panose="0207040306080B030204" pitchFamily="18" charset="0"/>
              </a:rPr>
              <a:t>But I have promises to keep,</a:t>
            </a:r>
          </a:p>
          <a:p>
            <a:r>
              <a:rPr lang="en-US" sz="2000" dirty="0" smtClean="0">
                <a:latin typeface="Californian FB" panose="0207040306080B030204" pitchFamily="18" charset="0"/>
              </a:rPr>
              <a:t>And miles to go before I sleep,</a:t>
            </a:r>
          </a:p>
          <a:p>
            <a:r>
              <a:rPr lang="en-US" sz="2000" dirty="0" smtClean="0">
                <a:latin typeface="Californian FB" panose="0207040306080B030204" pitchFamily="18" charset="0"/>
              </a:rPr>
              <a:t>And miles to go before I sleep.</a:t>
            </a:r>
            <a:endParaRPr lang="en-US" sz="2000" dirty="0">
              <a:latin typeface="Californian FB" panose="0207040306080B030204" pitchFamily="18" charset="0"/>
            </a:endParaRPr>
          </a:p>
        </p:txBody>
      </p:sp>
      <p:sp>
        <p:nvSpPr>
          <p:cNvPr id="5" name="TextBox 4"/>
          <p:cNvSpPr txBox="1"/>
          <p:nvPr/>
        </p:nvSpPr>
        <p:spPr>
          <a:xfrm>
            <a:off x="141315" y="417532"/>
            <a:ext cx="3424844" cy="584775"/>
          </a:xfrm>
          <a:prstGeom prst="rect">
            <a:avLst/>
          </a:prstGeom>
          <a:noFill/>
        </p:spPr>
        <p:txBody>
          <a:bodyPr wrap="square" rtlCol="0">
            <a:spAutoFit/>
          </a:bodyPr>
          <a:lstStyle/>
          <a:p>
            <a:r>
              <a:rPr lang="en-US" sz="3200" dirty="0" smtClean="0">
                <a:latin typeface="Bell MT" panose="02020503060305020303" pitchFamily="18" charset="0"/>
              </a:rPr>
              <a:t>B. Read the poem.</a:t>
            </a:r>
            <a:endParaRPr lang="en-US" sz="3200" dirty="0">
              <a:latin typeface="Bell MT" panose="02020503060305020303" pitchFamily="18" charset="0"/>
            </a:endParaRPr>
          </a:p>
        </p:txBody>
      </p:sp>
    </p:spTree>
    <p:extLst>
      <p:ext uri="{BB962C8B-B14F-4D97-AF65-F5344CB8AC3E}">
        <p14:creationId xmlns:p14="http://schemas.microsoft.com/office/powerpoint/2010/main" val="86390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2587" y="350376"/>
            <a:ext cx="4913832" cy="584775"/>
          </a:xfrm>
          <a:prstGeom prst="rect">
            <a:avLst/>
          </a:prstGeom>
          <a:noFill/>
        </p:spPr>
        <p:txBody>
          <a:bodyPr wrap="square" rtlCol="0">
            <a:spAutoFit/>
          </a:bodyPr>
          <a:lstStyle/>
          <a:p>
            <a:r>
              <a:rPr lang="en-US" sz="3200" dirty="0" smtClean="0">
                <a:latin typeface="Bell MT" panose="02020503060305020303" pitchFamily="18" charset="0"/>
              </a:rPr>
              <a:t>Interpretation of 1st stanza:</a:t>
            </a:r>
            <a:endParaRPr lang="en-US" sz="3200" dirty="0">
              <a:latin typeface="Bell MT" panose="02020503060305020303" pitchFamily="18" charset="0"/>
            </a:endParaRPr>
          </a:p>
        </p:txBody>
      </p:sp>
      <p:sp>
        <p:nvSpPr>
          <p:cNvPr id="5" name="TextBox 4"/>
          <p:cNvSpPr txBox="1"/>
          <p:nvPr/>
        </p:nvSpPr>
        <p:spPr>
          <a:xfrm>
            <a:off x="4477996" y="982764"/>
            <a:ext cx="7417751" cy="1815882"/>
          </a:xfrm>
          <a:prstGeom prst="rect">
            <a:avLst/>
          </a:prstGeom>
          <a:noFill/>
        </p:spPr>
        <p:txBody>
          <a:bodyPr wrap="square" rtlCol="0">
            <a:spAutoFit/>
          </a:bodyPr>
          <a:lstStyle/>
          <a:p>
            <a:pPr algn="just"/>
            <a:r>
              <a:rPr lang="en-US" sz="2800" dirty="0" smtClean="0">
                <a:latin typeface="Bell MT" panose="02020503060305020303" pitchFamily="18" charset="0"/>
              </a:rPr>
              <a:t>He comes upon a church even though the church is in the village. The person he’s talking about is God and he’s saying that God won’t see him stopping by because he needs time to think alone.</a:t>
            </a:r>
            <a:endParaRPr lang="en-US" sz="2800" dirty="0">
              <a:latin typeface="Bell MT" panose="02020503060305020303" pitchFamily="18" charset="0"/>
            </a:endParaRPr>
          </a:p>
        </p:txBody>
      </p:sp>
      <p:sp>
        <p:nvSpPr>
          <p:cNvPr id="2" name="TextBox 1"/>
          <p:cNvSpPr txBox="1"/>
          <p:nvPr/>
        </p:nvSpPr>
        <p:spPr>
          <a:xfrm>
            <a:off x="957131" y="2803014"/>
            <a:ext cx="4896740" cy="584775"/>
          </a:xfrm>
          <a:prstGeom prst="rect">
            <a:avLst/>
          </a:prstGeom>
          <a:noFill/>
        </p:spPr>
        <p:txBody>
          <a:bodyPr wrap="square" rtlCol="0">
            <a:spAutoFit/>
          </a:bodyPr>
          <a:lstStyle/>
          <a:p>
            <a:r>
              <a:rPr lang="en-US" sz="3200" dirty="0" smtClean="0">
                <a:latin typeface="Bell MT" panose="02020503060305020303" pitchFamily="18" charset="0"/>
              </a:rPr>
              <a:t>Interpretation of 2</a:t>
            </a:r>
            <a:r>
              <a:rPr lang="en-US" sz="3200" baseline="30000" dirty="0" smtClean="0">
                <a:latin typeface="Bell MT" panose="02020503060305020303" pitchFamily="18" charset="0"/>
              </a:rPr>
              <a:t>nd</a:t>
            </a:r>
            <a:r>
              <a:rPr lang="en-US" sz="3200" dirty="0" smtClean="0">
                <a:latin typeface="Bell MT" panose="02020503060305020303" pitchFamily="18" charset="0"/>
              </a:rPr>
              <a:t> stanza:</a:t>
            </a:r>
            <a:endParaRPr lang="en-US" sz="3200" dirty="0">
              <a:latin typeface="Bell MT" panose="02020503060305020303" pitchFamily="18" charset="0"/>
            </a:endParaRPr>
          </a:p>
        </p:txBody>
      </p:sp>
      <p:sp>
        <p:nvSpPr>
          <p:cNvPr id="3" name="TextBox 2"/>
          <p:cNvSpPr txBox="1"/>
          <p:nvPr/>
        </p:nvSpPr>
        <p:spPr>
          <a:xfrm>
            <a:off x="4640366" y="3375583"/>
            <a:ext cx="7255381" cy="3108543"/>
          </a:xfrm>
          <a:prstGeom prst="rect">
            <a:avLst/>
          </a:prstGeom>
          <a:noFill/>
        </p:spPr>
        <p:txBody>
          <a:bodyPr wrap="square" rtlCol="0">
            <a:spAutoFit/>
          </a:bodyPr>
          <a:lstStyle/>
          <a:p>
            <a:pPr algn="just"/>
            <a:r>
              <a:rPr lang="en-US" sz="2800" dirty="0" smtClean="0">
                <a:latin typeface="Bell MT" panose="02020503060305020303" pitchFamily="18" charset="0"/>
              </a:rPr>
              <a:t>The horse must think it’s odd of the master to stop him without a farmhouse in sight. The man is besides the woods and a lake that is frozen. We can infer that “ The darkest evening of the year” is the winter solstice, The first day of winter , the time when the sun is out the shortest.</a:t>
            </a:r>
            <a:endParaRPr lang="en-US" sz="2800" dirty="0">
              <a:latin typeface="Bell MT" panose="02020503060305020303" pitchFamily="18" charset="0"/>
            </a:endParaRPr>
          </a:p>
        </p:txBody>
      </p:sp>
    </p:spTree>
    <p:extLst>
      <p:ext uri="{BB962C8B-B14F-4D97-AF65-F5344CB8AC3E}">
        <p14:creationId xmlns:p14="http://schemas.microsoft.com/office/powerpoint/2010/main" val="157501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930" y="397991"/>
            <a:ext cx="4845466" cy="584775"/>
          </a:xfrm>
          <a:prstGeom prst="rect">
            <a:avLst/>
          </a:prstGeom>
          <a:noFill/>
        </p:spPr>
        <p:txBody>
          <a:bodyPr wrap="square" rtlCol="0">
            <a:spAutoFit/>
          </a:bodyPr>
          <a:lstStyle/>
          <a:p>
            <a:r>
              <a:rPr lang="en-US" sz="3200" dirty="0" smtClean="0">
                <a:latin typeface="Bell MT" panose="02020503060305020303" pitchFamily="18" charset="0"/>
              </a:rPr>
              <a:t>Interpretation of 3</a:t>
            </a:r>
            <a:r>
              <a:rPr lang="en-US" sz="3200" baseline="30000" dirty="0" smtClean="0">
                <a:latin typeface="Bell MT" panose="02020503060305020303" pitchFamily="18" charset="0"/>
              </a:rPr>
              <a:t>rd</a:t>
            </a:r>
            <a:r>
              <a:rPr lang="en-US" sz="3200" dirty="0" smtClean="0">
                <a:latin typeface="Bell MT" panose="02020503060305020303" pitchFamily="18" charset="0"/>
              </a:rPr>
              <a:t> stanza:</a:t>
            </a:r>
            <a:endParaRPr lang="en-US" sz="3200" dirty="0">
              <a:latin typeface="Bell MT" panose="02020503060305020303" pitchFamily="18" charset="0"/>
            </a:endParaRPr>
          </a:p>
        </p:txBody>
      </p:sp>
      <p:sp>
        <p:nvSpPr>
          <p:cNvPr id="4" name="TextBox 3"/>
          <p:cNvSpPr txBox="1"/>
          <p:nvPr/>
        </p:nvSpPr>
        <p:spPr>
          <a:xfrm>
            <a:off x="3999432" y="914400"/>
            <a:ext cx="7733944" cy="2246769"/>
          </a:xfrm>
          <a:prstGeom prst="rect">
            <a:avLst/>
          </a:prstGeom>
          <a:noFill/>
        </p:spPr>
        <p:txBody>
          <a:bodyPr wrap="square" rtlCol="0">
            <a:spAutoFit/>
          </a:bodyPr>
          <a:lstStyle/>
          <a:p>
            <a:pPr algn="just"/>
            <a:r>
              <a:rPr lang="en-US" sz="2800" dirty="0" smtClean="0">
                <a:latin typeface="Bell MT" panose="02020503060305020303" pitchFamily="18" charset="0"/>
              </a:rPr>
              <a:t>The horse shakes his bells to ask his master why they had stopped because the horse doesn’t see a farmhouse. Besides the horse’s bells, the master only hears the wind blowing softly and the quietly soothing sound of the snowflakes falling.</a:t>
            </a:r>
            <a:endParaRPr lang="en-US" sz="2800" dirty="0">
              <a:latin typeface="Bell MT" panose="02020503060305020303" pitchFamily="18" charset="0"/>
            </a:endParaRPr>
          </a:p>
        </p:txBody>
      </p:sp>
      <p:sp>
        <p:nvSpPr>
          <p:cNvPr id="5" name="TextBox 4"/>
          <p:cNvSpPr txBox="1"/>
          <p:nvPr/>
        </p:nvSpPr>
        <p:spPr>
          <a:xfrm>
            <a:off x="794758" y="3213211"/>
            <a:ext cx="4845466" cy="584775"/>
          </a:xfrm>
          <a:prstGeom prst="rect">
            <a:avLst/>
          </a:prstGeom>
          <a:noFill/>
        </p:spPr>
        <p:txBody>
          <a:bodyPr wrap="square" rtlCol="0">
            <a:spAutoFit/>
          </a:bodyPr>
          <a:lstStyle/>
          <a:p>
            <a:r>
              <a:rPr lang="en-US" sz="3200" dirty="0" smtClean="0">
                <a:latin typeface="Bell MT" panose="02020503060305020303" pitchFamily="18" charset="0"/>
              </a:rPr>
              <a:t>Interpretation of 4</a:t>
            </a:r>
            <a:r>
              <a:rPr lang="en-US" sz="3200" baseline="30000" dirty="0" smtClean="0">
                <a:latin typeface="Bell MT" panose="02020503060305020303" pitchFamily="18" charset="0"/>
              </a:rPr>
              <a:t>th</a:t>
            </a:r>
            <a:r>
              <a:rPr lang="en-US" sz="3200" dirty="0" smtClean="0">
                <a:latin typeface="Bell MT" panose="02020503060305020303" pitchFamily="18" charset="0"/>
              </a:rPr>
              <a:t> stanza:</a:t>
            </a:r>
            <a:endParaRPr lang="en-US" sz="3200" dirty="0">
              <a:latin typeface="Bell MT" panose="02020503060305020303" pitchFamily="18" charset="0"/>
            </a:endParaRPr>
          </a:p>
        </p:txBody>
      </p:sp>
      <p:sp>
        <p:nvSpPr>
          <p:cNvPr id="10" name="TextBox 9"/>
          <p:cNvSpPr txBox="1"/>
          <p:nvPr/>
        </p:nvSpPr>
        <p:spPr>
          <a:xfrm>
            <a:off x="2358639" y="3869177"/>
            <a:ext cx="9545653" cy="2246769"/>
          </a:xfrm>
          <a:prstGeom prst="rect">
            <a:avLst/>
          </a:prstGeom>
          <a:noFill/>
        </p:spPr>
        <p:txBody>
          <a:bodyPr wrap="square" rtlCol="0">
            <a:spAutoFit/>
          </a:bodyPr>
          <a:lstStyle/>
          <a:p>
            <a:pPr algn="just"/>
            <a:r>
              <a:rPr lang="en-US" sz="2800" dirty="0" smtClean="0">
                <a:latin typeface="Bell MT" panose="02020503060305020303" pitchFamily="18" charset="0"/>
              </a:rPr>
              <a:t>The woods are lovely, dark and deep . This line is consists of symbol , here is lovely, dark and deep. Lovely, dark and deep here is as symbolism of mystery in life. It is describes that the author stop is a place which are many things to temptation him over there in order he almost fall asleep and forgot his duties.</a:t>
            </a:r>
            <a:endParaRPr lang="en-US" sz="2800" dirty="0">
              <a:latin typeface="Bell MT" panose="02020503060305020303" pitchFamily="18" charset="0"/>
            </a:endParaRPr>
          </a:p>
        </p:txBody>
      </p:sp>
    </p:spTree>
    <p:extLst>
      <p:ext uri="{BB962C8B-B14F-4D97-AF65-F5344CB8AC3E}">
        <p14:creationId xmlns:p14="http://schemas.microsoft.com/office/powerpoint/2010/main" val="44420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95144295"/>
              </p:ext>
            </p:extLst>
          </p:nvPr>
        </p:nvGraphicFramePr>
        <p:xfrm>
          <a:off x="1801264" y="1360600"/>
          <a:ext cx="8932254" cy="3962400"/>
        </p:xfrm>
        <a:graphic>
          <a:graphicData uri="http://schemas.openxmlformats.org/drawingml/2006/table">
            <a:tbl>
              <a:tblPr firstRow="1" bandRow="1">
                <a:tableStyleId>{5940675A-B579-460E-94D1-54222C63F5DA}</a:tableStyleId>
              </a:tblPr>
              <a:tblGrid>
                <a:gridCol w="2977418"/>
                <a:gridCol w="2977418"/>
                <a:gridCol w="2977418"/>
              </a:tblGrid>
              <a:tr h="370840">
                <a:tc gridSpan="3">
                  <a:txBody>
                    <a:bodyPr/>
                    <a:lstStyle/>
                    <a:p>
                      <a:pPr algn="ctr"/>
                      <a:r>
                        <a:rPr lang="en-US" sz="2800" dirty="0" smtClean="0">
                          <a:latin typeface="Bell MT" panose="02020503060305020303" pitchFamily="18" charset="0"/>
                        </a:rPr>
                        <a:t>Rhyming Words from </a:t>
                      </a:r>
                    </a:p>
                    <a:p>
                      <a:pPr algn="ctr"/>
                      <a:r>
                        <a:rPr lang="en-US" sz="2800" dirty="0" smtClean="0">
                          <a:latin typeface="Bell MT" panose="02020503060305020303" pitchFamily="18" charset="0"/>
                        </a:rPr>
                        <a:t>Stopping by Woods</a:t>
                      </a:r>
                      <a:r>
                        <a:rPr lang="en-US" sz="2800" baseline="0" dirty="0" smtClean="0">
                          <a:latin typeface="Bell MT" panose="02020503060305020303" pitchFamily="18" charset="0"/>
                        </a:rPr>
                        <a:t> on a Snowy Evening</a:t>
                      </a:r>
                    </a:p>
                    <a:p>
                      <a:r>
                        <a:rPr lang="en-US" sz="2800" baseline="0" dirty="0" smtClean="0">
                          <a:latin typeface="Bell MT" panose="02020503060305020303" pitchFamily="18" charset="0"/>
                        </a:rPr>
                        <a:t>                                                                       by Robert Frost</a:t>
                      </a:r>
                      <a:endParaRPr lang="en-US" sz="2800" dirty="0">
                        <a:latin typeface="Bell MT" panose="02020503060305020303" pitchFamily="18" charset="0"/>
                      </a:endParaRPr>
                    </a:p>
                  </a:txBody>
                  <a:tcPr/>
                </a:tc>
                <a:tc hMerge="1">
                  <a:txBody>
                    <a:bodyPr/>
                    <a:lstStyle/>
                    <a:p>
                      <a:endParaRPr lang="en-US"/>
                    </a:p>
                  </a:txBody>
                  <a:tcPr/>
                </a:tc>
                <a:tc hMerge="1">
                  <a:txBody>
                    <a:bodyPr/>
                    <a:lstStyle/>
                    <a:p>
                      <a:endParaRPr lang="en-US"/>
                    </a:p>
                  </a:txBody>
                  <a:tcPr/>
                </a:tc>
              </a:tr>
              <a:tr h="370840">
                <a:tc>
                  <a:txBody>
                    <a:bodyPr/>
                    <a:lstStyle/>
                    <a:p>
                      <a:pPr algn="ctr"/>
                      <a:r>
                        <a:rPr lang="en-US" sz="2800" dirty="0" smtClean="0">
                          <a:latin typeface="Bell MT" panose="02020503060305020303" pitchFamily="18" charset="0"/>
                        </a:rPr>
                        <a:t>know</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queer</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keep</a:t>
                      </a:r>
                      <a:endParaRPr lang="en-US" sz="2800" dirty="0">
                        <a:latin typeface="Bell MT" panose="02020503060305020303" pitchFamily="18" charset="0"/>
                      </a:endParaRPr>
                    </a:p>
                  </a:txBody>
                  <a:tcPr/>
                </a:tc>
              </a:tr>
              <a:tr h="370840">
                <a:tc>
                  <a:txBody>
                    <a:bodyPr/>
                    <a:lstStyle/>
                    <a:p>
                      <a:pPr algn="ctr"/>
                      <a:r>
                        <a:rPr lang="en-US" sz="2800" dirty="0" smtClean="0">
                          <a:latin typeface="Bell MT" panose="02020503060305020303" pitchFamily="18" charset="0"/>
                        </a:rPr>
                        <a:t>lake</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flake</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year</a:t>
                      </a:r>
                      <a:endParaRPr lang="en-US" sz="2800" dirty="0">
                        <a:latin typeface="Bell MT" panose="02020503060305020303" pitchFamily="18" charset="0"/>
                      </a:endParaRPr>
                    </a:p>
                  </a:txBody>
                  <a:tcPr/>
                </a:tc>
              </a:tr>
              <a:tr h="370840">
                <a:tc>
                  <a:txBody>
                    <a:bodyPr/>
                    <a:lstStyle/>
                    <a:p>
                      <a:pPr algn="ctr"/>
                      <a:r>
                        <a:rPr lang="en-US" sz="2800" dirty="0" smtClean="0">
                          <a:latin typeface="Bell MT" panose="02020503060305020303" pitchFamily="18" charset="0"/>
                        </a:rPr>
                        <a:t>mistake</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though</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deep</a:t>
                      </a:r>
                      <a:endParaRPr lang="en-US" sz="2800" dirty="0">
                        <a:latin typeface="Bell MT" panose="02020503060305020303" pitchFamily="18" charset="0"/>
                      </a:endParaRPr>
                    </a:p>
                  </a:txBody>
                  <a:tcPr/>
                </a:tc>
              </a:tr>
              <a:tr h="370840">
                <a:tc>
                  <a:txBody>
                    <a:bodyPr/>
                    <a:lstStyle/>
                    <a:p>
                      <a:pPr algn="ctr"/>
                      <a:r>
                        <a:rPr lang="en-US" sz="2800" dirty="0" smtClean="0">
                          <a:latin typeface="Bell MT" panose="02020503060305020303" pitchFamily="18" charset="0"/>
                        </a:rPr>
                        <a:t>snow</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sweep</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here</a:t>
                      </a:r>
                      <a:endParaRPr lang="en-US" sz="2800" dirty="0">
                        <a:latin typeface="Bell MT" panose="02020503060305020303" pitchFamily="18" charset="0"/>
                      </a:endParaRPr>
                    </a:p>
                  </a:txBody>
                  <a:tcPr/>
                </a:tc>
              </a:tr>
              <a:tr h="370840">
                <a:tc>
                  <a:txBody>
                    <a:bodyPr/>
                    <a:lstStyle/>
                    <a:p>
                      <a:pPr algn="ctr"/>
                      <a:r>
                        <a:rPr lang="en-US" sz="2800" dirty="0" smtClean="0">
                          <a:latin typeface="Bell MT" panose="02020503060305020303" pitchFamily="18" charset="0"/>
                        </a:rPr>
                        <a:t>sleep</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near</a:t>
                      </a:r>
                      <a:endParaRPr lang="en-US" sz="2800" dirty="0">
                        <a:latin typeface="Bell MT" panose="02020503060305020303" pitchFamily="18" charset="0"/>
                      </a:endParaRPr>
                    </a:p>
                  </a:txBody>
                  <a:tcPr/>
                </a:tc>
                <a:tc>
                  <a:txBody>
                    <a:bodyPr/>
                    <a:lstStyle/>
                    <a:p>
                      <a:pPr algn="ctr"/>
                      <a:r>
                        <a:rPr lang="en-US" sz="2800" dirty="0" smtClean="0">
                          <a:latin typeface="Bell MT" panose="02020503060305020303" pitchFamily="18" charset="0"/>
                        </a:rPr>
                        <a:t>shake</a:t>
                      </a:r>
                      <a:endParaRPr lang="en-US" sz="2800" dirty="0">
                        <a:latin typeface="Bell MT" panose="02020503060305020303" pitchFamily="18" charset="0"/>
                      </a:endParaRPr>
                    </a:p>
                  </a:txBody>
                  <a:tcPr/>
                </a:tc>
              </a:tr>
            </a:tbl>
          </a:graphicData>
        </a:graphic>
      </p:graphicFrame>
    </p:spTree>
    <p:extLst>
      <p:ext uri="{BB962C8B-B14F-4D97-AF65-F5344CB8AC3E}">
        <p14:creationId xmlns:p14="http://schemas.microsoft.com/office/powerpoint/2010/main" val="32140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7469" y="1897167"/>
            <a:ext cx="11750467" cy="3046988"/>
          </a:xfrm>
          <a:prstGeom prst="rect">
            <a:avLst/>
          </a:prstGeom>
          <a:noFill/>
        </p:spPr>
        <p:txBody>
          <a:bodyPr wrap="square" rtlCol="0">
            <a:spAutoFit/>
          </a:bodyPr>
          <a:lstStyle/>
          <a:p>
            <a:pPr algn="ctr"/>
            <a:r>
              <a:rPr lang="en-US" sz="3600" dirty="0" smtClean="0">
                <a:latin typeface="Bell MT" panose="02020503060305020303" pitchFamily="18" charset="0"/>
              </a:rPr>
              <a:t>Diction and Tone</a:t>
            </a:r>
          </a:p>
          <a:p>
            <a:r>
              <a:rPr lang="en-US" sz="3600" dirty="0" smtClean="0">
                <a:latin typeface="Bell MT" panose="02020503060305020303" pitchFamily="18" charset="0"/>
              </a:rPr>
              <a:t>Diction:                                          Tone:</a:t>
            </a:r>
          </a:p>
          <a:p>
            <a:r>
              <a:rPr lang="en-US" sz="2400" dirty="0" smtClean="0">
                <a:latin typeface="Bell MT" panose="02020503060305020303" pitchFamily="18" charset="0"/>
              </a:rPr>
              <a:t>Woods, sweep, easy wind,                                          The tone is peaceful because like all of us,</a:t>
            </a:r>
          </a:p>
          <a:p>
            <a:r>
              <a:rPr lang="en-US" sz="2400" dirty="0" smtClean="0">
                <a:latin typeface="Bell MT" panose="02020503060305020303" pitchFamily="18" charset="0"/>
              </a:rPr>
              <a:t>downy flake, lovely, promises                                      at some point we feel like we need some</a:t>
            </a:r>
          </a:p>
          <a:p>
            <a:r>
              <a:rPr lang="en-US" sz="2400" dirty="0" smtClean="0">
                <a:latin typeface="Bell MT" panose="02020503060305020303" pitchFamily="18" charset="0"/>
              </a:rPr>
              <a:t>Stopping , snow, queer, without, frozen                      time to be alone, away from others </a:t>
            </a:r>
          </a:p>
          <a:p>
            <a:r>
              <a:rPr lang="en-US" sz="2400" dirty="0" smtClean="0">
                <a:latin typeface="Bell MT" panose="02020503060305020303" pitchFamily="18" charset="0"/>
              </a:rPr>
              <a:t>lake, Darkest evening, mistake, dark, sleep                 to think about situations that are happening in our life.</a:t>
            </a:r>
            <a:endParaRPr lang="en-US" sz="2400" dirty="0">
              <a:latin typeface="Bell MT" panose="02020503060305020303" pitchFamily="18" charset="0"/>
            </a:endParaRPr>
          </a:p>
        </p:txBody>
      </p:sp>
    </p:spTree>
    <p:extLst>
      <p:ext uri="{BB962C8B-B14F-4D97-AF65-F5344CB8AC3E}">
        <p14:creationId xmlns:p14="http://schemas.microsoft.com/office/powerpoint/2010/main" val="224332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70210656"/>
              </p:ext>
            </p:extLst>
          </p:nvPr>
        </p:nvGraphicFramePr>
        <p:xfrm>
          <a:off x="507077" y="1575877"/>
          <a:ext cx="11396749" cy="3444240"/>
        </p:xfrm>
        <a:graphic>
          <a:graphicData uri="http://schemas.openxmlformats.org/drawingml/2006/table">
            <a:tbl>
              <a:tblPr firstRow="1" bandRow="1">
                <a:tableStyleId>{5940675A-B579-460E-94D1-54222C63F5DA}</a:tableStyleId>
              </a:tblPr>
              <a:tblGrid>
                <a:gridCol w="2838523"/>
                <a:gridCol w="8558226"/>
              </a:tblGrid>
              <a:tr h="370840">
                <a:tc>
                  <a:txBody>
                    <a:bodyPr/>
                    <a:lstStyle/>
                    <a:p>
                      <a:pPr algn="ctr"/>
                      <a:r>
                        <a:rPr lang="en-US" sz="2800" dirty="0" smtClean="0">
                          <a:latin typeface="Bookman Old Style" panose="02050604050505020204" pitchFamily="18" charset="0"/>
                        </a:rPr>
                        <a:t>Poetic device</a:t>
                      </a:r>
                      <a:endParaRPr lang="en-US" sz="2800" dirty="0">
                        <a:latin typeface="Bookman Old Style" panose="02050604050505020204" pitchFamily="18" charset="0"/>
                      </a:endParaRPr>
                    </a:p>
                  </a:txBody>
                  <a:tcPr/>
                </a:tc>
                <a:tc>
                  <a:txBody>
                    <a:bodyPr/>
                    <a:lstStyle/>
                    <a:p>
                      <a:pPr algn="ctr"/>
                      <a:r>
                        <a:rPr lang="en-US" sz="2800" dirty="0" smtClean="0">
                          <a:latin typeface="Bookman Old Style" panose="02050604050505020204" pitchFamily="18" charset="0"/>
                        </a:rPr>
                        <a:t>Lines from the poem</a:t>
                      </a:r>
                      <a:endParaRPr lang="en-US" sz="2800" dirty="0">
                        <a:latin typeface="Bookman Old Style" panose="02050604050505020204" pitchFamily="18" charset="0"/>
                      </a:endParaRPr>
                    </a:p>
                  </a:txBody>
                  <a:tcPr/>
                </a:tc>
              </a:tr>
              <a:tr h="370840">
                <a:tc>
                  <a:txBody>
                    <a:bodyPr/>
                    <a:lstStyle/>
                    <a:p>
                      <a:r>
                        <a:rPr lang="en-US" sz="2800" dirty="0" smtClean="0">
                          <a:latin typeface="Bell MT" panose="02020503060305020303" pitchFamily="18" charset="0"/>
                        </a:rPr>
                        <a:t>Alliteration</a:t>
                      </a:r>
                      <a:endParaRPr lang="en-US" sz="2800" dirty="0">
                        <a:latin typeface="Bell MT" panose="02020503060305020303" pitchFamily="18" charset="0"/>
                      </a:endParaRPr>
                    </a:p>
                  </a:txBody>
                  <a:tcPr/>
                </a:tc>
                <a:tc>
                  <a:txBody>
                    <a:bodyPr/>
                    <a:lstStyle/>
                    <a:p>
                      <a:r>
                        <a:rPr lang="en-US" sz="2800" u="sng" dirty="0" smtClean="0">
                          <a:latin typeface="Bell MT" panose="02020503060305020303" pitchFamily="18" charset="0"/>
                        </a:rPr>
                        <a:t>Watch</a:t>
                      </a:r>
                      <a:r>
                        <a:rPr lang="en-US" sz="2800" dirty="0" smtClean="0">
                          <a:latin typeface="Bell MT" panose="02020503060305020303" pitchFamily="18" charset="0"/>
                        </a:rPr>
                        <a:t> his </a:t>
                      </a:r>
                      <a:r>
                        <a:rPr lang="en-US" sz="2800" u="sng" dirty="0" smtClean="0">
                          <a:latin typeface="Bell MT" panose="02020503060305020303" pitchFamily="18" charset="0"/>
                        </a:rPr>
                        <a:t>woods</a:t>
                      </a:r>
                      <a:endParaRPr lang="en-US" sz="2800" u="sng" dirty="0">
                        <a:latin typeface="Bell MT" panose="02020503060305020303" pitchFamily="18" charset="0"/>
                      </a:endParaRPr>
                    </a:p>
                  </a:txBody>
                  <a:tcPr/>
                </a:tc>
              </a:tr>
              <a:tr h="370840">
                <a:tc>
                  <a:txBody>
                    <a:bodyPr/>
                    <a:lstStyle/>
                    <a:p>
                      <a:r>
                        <a:rPr lang="en-US" sz="2800" dirty="0" smtClean="0">
                          <a:latin typeface="Bell MT" panose="02020503060305020303" pitchFamily="18" charset="0"/>
                        </a:rPr>
                        <a:t>Personification</a:t>
                      </a:r>
                      <a:endParaRPr lang="en-US" sz="2800" dirty="0">
                        <a:latin typeface="Bell MT" panose="02020503060305020303" pitchFamily="18" charset="0"/>
                      </a:endParaRPr>
                    </a:p>
                  </a:txBody>
                  <a:tcPr/>
                </a:tc>
                <a:tc>
                  <a:txBody>
                    <a:bodyPr/>
                    <a:lstStyle/>
                    <a:p>
                      <a:r>
                        <a:rPr lang="en-US" sz="2800" dirty="0" smtClean="0">
                          <a:latin typeface="Bell MT" panose="02020503060305020303" pitchFamily="18" charset="0"/>
                        </a:rPr>
                        <a:t>My little horse must think it queer, to ask if there is some mistake.</a:t>
                      </a:r>
                      <a:endParaRPr lang="en-US" sz="2800" dirty="0">
                        <a:latin typeface="Bell MT" panose="02020503060305020303" pitchFamily="18" charset="0"/>
                      </a:endParaRPr>
                    </a:p>
                  </a:txBody>
                  <a:tcPr/>
                </a:tc>
              </a:tr>
              <a:tr h="370840">
                <a:tc>
                  <a:txBody>
                    <a:bodyPr/>
                    <a:lstStyle/>
                    <a:p>
                      <a:r>
                        <a:rPr lang="en-US" sz="2800" dirty="0" smtClean="0">
                          <a:latin typeface="Bell MT" panose="02020503060305020303" pitchFamily="18" charset="0"/>
                        </a:rPr>
                        <a:t>Repetition</a:t>
                      </a:r>
                      <a:endParaRPr lang="en-US" sz="2800" dirty="0">
                        <a:latin typeface="Bell MT" panose="02020503060305020303" pitchFamily="18" charset="0"/>
                      </a:endParaRPr>
                    </a:p>
                  </a:txBody>
                  <a:tcPr/>
                </a:tc>
                <a:tc>
                  <a:txBody>
                    <a:bodyPr/>
                    <a:lstStyle/>
                    <a:p>
                      <a:r>
                        <a:rPr lang="en-US" sz="2800" dirty="0" smtClean="0">
                          <a:latin typeface="Bell MT" panose="02020503060305020303" pitchFamily="18" charset="0"/>
                        </a:rPr>
                        <a:t>And miles to go before I sleep.</a:t>
                      </a:r>
                      <a:endParaRPr lang="en-US" sz="2800" dirty="0">
                        <a:latin typeface="Bell MT" panose="02020503060305020303" pitchFamily="18" charset="0"/>
                      </a:endParaRPr>
                    </a:p>
                  </a:txBody>
                  <a:tcPr/>
                </a:tc>
              </a:tr>
              <a:tr h="370840">
                <a:tc>
                  <a:txBody>
                    <a:bodyPr/>
                    <a:lstStyle/>
                    <a:p>
                      <a:r>
                        <a:rPr lang="en-US" sz="2800" dirty="0" smtClean="0">
                          <a:latin typeface="Bell MT" panose="02020503060305020303" pitchFamily="18" charset="0"/>
                        </a:rPr>
                        <a:t>Imagery</a:t>
                      </a:r>
                      <a:endParaRPr lang="en-US" sz="2800" dirty="0">
                        <a:latin typeface="Bell MT" panose="02020503060305020303" pitchFamily="18" charset="0"/>
                      </a:endParaRPr>
                    </a:p>
                  </a:txBody>
                  <a:tcPr/>
                </a:tc>
                <a:tc>
                  <a:txBody>
                    <a:bodyPr/>
                    <a:lstStyle/>
                    <a:p>
                      <a:r>
                        <a:rPr lang="en-US" sz="2800" dirty="0" smtClean="0">
                          <a:latin typeface="Bell MT" panose="02020503060305020303" pitchFamily="18" charset="0"/>
                        </a:rPr>
                        <a:t> The darkest evening of the year,</a:t>
                      </a:r>
                    </a:p>
                    <a:p>
                      <a:r>
                        <a:rPr lang="en-US" sz="2800" dirty="0" smtClean="0">
                          <a:latin typeface="Bell MT" panose="02020503060305020303" pitchFamily="18" charset="0"/>
                        </a:rPr>
                        <a:t>Of</a:t>
                      </a:r>
                      <a:r>
                        <a:rPr lang="en-US" sz="2800" baseline="0" dirty="0" smtClean="0">
                          <a:latin typeface="Bell MT" panose="02020503060305020303" pitchFamily="18" charset="0"/>
                        </a:rPr>
                        <a:t> easy wind and downy flake.</a:t>
                      </a:r>
                      <a:endParaRPr lang="en-US" sz="2800" dirty="0">
                        <a:latin typeface="Bell MT" panose="02020503060305020303" pitchFamily="18" charset="0"/>
                      </a:endParaRPr>
                    </a:p>
                  </a:txBody>
                  <a:tcPr/>
                </a:tc>
              </a:tr>
            </a:tbl>
          </a:graphicData>
        </a:graphic>
      </p:graphicFrame>
      <p:sp>
        <p:nvSpPr>
          <p:cNvPr id="5" name="TextBox 4"/>
          <p:cNvSpPr txBox="1"/>
          <p:nvPr/>
        </p:nvSpPr>
        <p:spPr>
          <a:xfrm>
            <a:off x="4206240" y="473826"/>
            <a:ext cx="3084022" cy="707886"/>
          </a:xfrm>
          <a:prstGeom prst="rect">
            <a:avLst/>
          </a:prstGeom>
          <a:noFill/>
        </p:spPr>
        <p:txBody>
          <a:bodyPr wrap="square" rtlCol="0">
            <a:spAutoFit/>
          </a:bodyPr>
          <a:lstStyle/>
          <a:p>
            <a:pPr algn="ctr"/>
            <a:r>
              <a:rPr lang="en-US" sz="4000" dirty="0" smtClean="0">
                <a:latin typeface="Bell MT" panose="02020503060305020303" pitchFamily="18" charset="0"/>
              </a:rPr>
              <a:t>Literary Text</a:t>
            </a:r>
            <a:endParaRPr lang="en-US" sz="4000" dirty="0">
              <a:latin typeface="Bell MT" panose="02020503060305020303" pitchFamily="18" charset="0"/>
            </a:endParaRPr>
          </a:p>
        </p:txBody>
      </p:sp>
    </p:spTree>
    <p:extLst>
      <p:ext uri="{BB962C8B-B14F-4D97-AF65-F5344CB8AC3E}">
        <p14:creationId xmlns:p14="http://schemas.microsoft.com/office/powerpoint/2010/main" val="206957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657" y="222189"/>
            <a:ext cx="5973510" cy="584775"/>
          </a:xfrm>
          <a:prstGeom prst="rect">
            <a:avLst/>
          </a:prstGeom>
          <a:noFill/>
        </p:spPr>
        <p:txBody>
          <a:bodyPr wrap="square" rtlCol="0">
            <a:spAutoFit/>
          </a:bodyPr>
          <a:lstStyle/>
          <a:p>
            <a:r>
              <a:rPr lang="en-US" sz="3200" dirty="0" smtClean="0">
                <a:latin typeface="Bell MT" panose="02020503060305020303" pitchFamily="18" charset="0"/>
              </a:rPr>
              <a:t>C. Answer the following questions.</a:t>
            </a:r>
            <a:endParaRPr lang="en-US" sz="3200" dirty="0">
              <a:latin typeface="Bell MT" panose="02020503060305020303" pitchFamily="18" charset="0"/>
            </a:endParaRPr>
          </a:p>
        </p:txBody>
      </p:sp>
      <p:sp>
        <p:nvSpPr>
          <p:cNvPr id="3" name="TextBox 2"/>
          <p:cNvSpPr txBox="1"/>
          <p:nvPr/>
        </p:nvSpPr>
        <p:spPr>
          <a:xfrm>
            <a:off x="572565" y="931489"/>
            <a:ext cx="9947305" cy="523220"/>
          </a:xfrm>
          <a:prstGeom prst="rect">
            <a:avLst/>
          </a:prstGeom>
          <a:noFill/>
        </p:spPr>
        <p:txBody>
          <a:bodyPr wrap="square" rtlCol="0">
            <a:spAutoFit/>
          </a:bodyPr>
          <a:lstStyle/>
          <a:p>
            <a:r>
              <a:rPr lang="en-US" sz="2800" dirty="0" smtClean="0">
                <a:latin typeface="Bodoni MT" panose="02070603080606020203" pitchFamily="18" charset="0"/>
              </a:rPr>
              <a:t>1. Where do you think the poet is going? Why is he going there?</a:t>
            </a:r>
            <a:endParaRPr lang="en-US" sz="2800" dirty="0">
              <a:latin typeface="Bodoni MT" panose="02070603080606020203" pitchFamily="18" charset="0"/>
            </a:endParaRPr>
          </a:p>
        </p:txBody>
      </p:sp>
      <p:sp>
        <p:nvSpPr>
          <p:cNvPr id="4" name="TextBox 3"/>
          <p:cNvSpPr txBox="1"/>
          <p:nvPr/>
        </p:nvSpPr>
        <p:spPr>
          <a:xfrm>
            <a:off x="495658" y="2348358"/>
            <a:ext cx="11669282" cy="523220"/>
          </a:xfrm>
          <a:prstGeom prst="rect">
            <a:avLst/>
          </a:prstGeom>
          <a:noFill/>
        </p:spPr>
        <p:txBody>
          <a:bodyPr wrap="square" rtlCol="0">
            <a:spAutoFit/>
          </a:bodyPr>
          <a:lstStyle/>
          <a:p>
            <a:r>
              <a:rPr lang="en-US" sz="2800" dirty="0" smtClean="0">
                <a:latin typeface="Bodoni MT" panose="02070603080606020203" pitchFamily="18" charset="0"/>
              </a:rPr>
              <a:t>2. Why did the poet stop by the woods though it was dark and he was alone?</a:t>
            </a:r>
            <a:endParaRPr lang="en-US" sz="2800" dirty="0">
              <a:latin typeface="Bodoni MT" panose="02070603080606020203" pitchFamily="18" charset="0"/>
            </a:endParaRPr>
          </a:p>
        </p:txBody>
      </p:sp>
      <p:sp>
        <p:nvSpPr>
          <p:cNvPr id="5" name="TextBox 4"/>
          <p:cNvSpPr txBox="1"/>
          <p:nvPr/>
        </p:nvSpPr>
        <p:spPr>
          <a:xfrm>
            <a:off x="504196" y="4392535"/>
            <a:ext cx="10254954" cy="523220"/>
          </a:xfrm>
          <a:prstGeom prst="rect">
            <a:avLst/>
          </a:prstGeom>
          <a:noFill/>
        </p:spPr>
        <p:txBody>
          <a:bodyPr wrap="square" rtlCol="0">
            <a:spAutoFit/>
          </a:bodyPr>
          <a:lstStyle/>
          <a:p>
            <a:r>
              <a:rPr lang="en-US" sz="2800" dirty="0" smtClean="0">
                <a:latin typeface="Bodoni MT" panose="02070603080606020203" pitchFamily="18" charset="0"/>
              </a:rPr>
              <a:t>3. Guess what promise the poet had to keep before he would sleep.</a:t>
            </a:r>
            <a:endParaRPr lang="en-US" sz="2800" dirty="0">
              <a:latin typeface="Bodoni MT" panose="02070603080606020203" pitchFamily="18" charset="0"/>
            </a:endParaRPr>
          </a:p>
        </p:txBody>
      </p:sp>
      <p:sp>
        <p:nvSpPr>
          <p:cNvPr id="7" name="TextBox 6"/>
          <p:cNvSpPr txBox="1"/>
          <p:nvPr/>
        </p:nvSpPr>
        <p:spPr>
          <a:xfrm>
            <a:off x="922946" y="5059110"/>
            <a:ext cx="10331865" cy="954107"/>
          </a:xfrm>
          <a:prstGeom prst="rect">
            <a:avLst/>
          </a:prstGeom>
          <a:noFill/>
        </p:spPr>
        <p:txBody>
          <a:bodyPr wrap="square" rtlCol="0">
            <a:spAutoFit/>
          </a:bodyPr>
          <a:lstStyle/>
          <a:p>
            <a:r>
              <a:rPr lang="en-US" sz="2800" dirty="0" smtClean="0">
                <a:latin typeface="Bell MT" panose="02020503060305020303" pitchFamily="18" charset="0"/>
              </a:rPr>
              <a:t>Ans- The poet has a lot of things to do for the welfare of the world before he sleeps for the last time. </a:t>
            </a:r>
            <a:endParaRPr lang="en-US" sz="2800" dirty="0">
              <a:latin typeface="Bell MT" panose="02020503060305020303" pitchFamily="18" charset="0"/>
            </a:endParaRPr>
          </a:p>
        </p:txBody>
      </p:sp>
      <p:sp>
        <p:nvSpPr>
          <p:cNvPr id="10" name="TextBox 9"/>
          <p:cNvSpPr txBox="1"/>
          <p:nvPr/>
        </p:nvSpPr>
        <p:spPr>
          <a:xfrm>
            <a:off x="803302" y="2948296"/>
            <a:ext cx="10648062" cy="1384995"/>
          </a:xfrm>
          <a:prstGeom prst="rect">
            <a:avLst/>
          </a:prstGeom>
          <a:noFill/>
        </p:spPr>
        <p:txBody>
          <a:bodyPr wrap="square" rtlCol="0">
            <a:spAutoFit/>
          </a:bodyPr>
          <a:lstStyle/>
          <a:p>
            <a:pPr algn="just"/>
            <a:r>
              <a:rPr lang="en-US" sz="2800" dirty="0" smtClean="0">
                <a:latin typeface="Bell MT" panose="02020503060305020303" pitchFamily="18" charset="0"/>
              </a:rPr>
              <a:t>Ans- The poet stopped by the woods though it was dark and he was alone because he observe the beauty of dark , deep and lovely beauty of nature in winter.</a:t>
            </a:r>
            <a:endParaRPr lang="en-US" sz="2800" dirty="0">
              <a:latin typeface="Bell MT" panose="02020503060305020303" pitchFamily="18" charset="0"/>
            </a:endParaRPr>
          </a:p>
        </p:txBody>
      </p:sp>
      <p:sp>
        <p:nvSpPr>
          <p:cNvPr id="11" name="TextBox 10"/>
          <p:cNvSpPr txBox="1"/>
          <p:nvPr/>
        </p:nvSpPr>
        <p:spPr>
          <a:xfrm>
            <a:off x="922946" y="1468713"/>
            <a:ext cx="10588239" cy="954107"/>
          </a:xfrm>
          <a:prstGeom prst="rect">
            <a:avLst/>
          </a:prstGeom>
          <a:noFill/>
        </p:spPr>
        <p:txBody>
          <a:bodyPr wrap="square" rtlCol="0">
            <a:spAutoFit/>
          </a:bodyPr>
          <a:lstStyle/>
          <a:p>
            <a:r>
              <a:rPr lang="en-US" sz="2800" dirty="0" smtClean="0">
                <a:latin typeface="Bell MT" panose="02020503060305020303" pitchFamily="18" charset="0"/>
              </a:rPr>
              <a:t>Ans- I think that the poet is going to observe the beauty of nature on a snowy evening.</a:t>
            </a:r>
            <a:endParaRPr lang="en-US" sz="2800" dirty="0">
              <a:latin typeface="Bell MT" panose="02020503060305020303" pitchFamily="18" charset="0"/>
            </a:endParaRPr>
          </a:p>
        </p:txBody>
      </p:sp>
    </p:spTree>
    <p:extLst>
      <p:ext uri="{BB962C8B-B14F-4D97-AF65-F5344CB8AC3E}">
        <p14:creationId xmlns:p14="http://schemas.microsoft.com/office/powerpoint/2010/main" val="34791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1168" y="312451"/>
            <a:ext cx="3025213" cy="16925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p:cNvSpPr txBox="1"/>
          <p:nvPr/>
        </p:nvSpPr>
        <p:spPr>
          <a:xfrm>
            <a:off x="5016381" y="632389"/>
            <a:ext cx="3367043" cy="830997"/>
          </a:xfrm>
          <a:prstGeom prst="rect">
            <a:avLst/>
          </a:prstGeom>
          <a:noFill/>
        </p:spPr>
        <p:txBody>
          <a:bodyPr wrap="square" rtlCol="0">
            <a:spAutoFit/>
          </a:bodyPr>
          <a:lstStyle/>
          <a:p>
            <a:r>
              <a:rPr lang="en-US" sz="4800" dirty="0" smtClean="0">
                <a:latin typeface="Bell MT" panose="02020503060305020303" pitchFamily="18" charset="0"/>
              </a:rPr>
              <a:t>Home work</a:t>
            </a:r>
            <a:endParaRPr lang="en-US" sz="4800" dirty="0">
              <a:latin typeface="Bell MT" panose="02020503060305020303" pitchFamily="18" charset="0"/>
            </a:endParaRPr>
          </a:p>
        </p:txBody>
      </p:sp>
      <p:sp>
        <p:nvSpPr>
          <p:cNvPr id="4" name="TextBox 3"/>
          <p:cNvSpPr txBox="1"/>
          <p:nvPr/>
        </p:nvSpPr>
        <p:spPr>
          <a:xfrm>
            <a:off x="1495513" y="2546647"/>
            <a:ext cx="10118220" cy="1569660"/>
          </a:xfrm>
          <a:prstGeom prst="rect">
            <a:avLst/>
          </a:prstGeom>
          <a:noFill/>
        </p:spPr>
        <p:txBody>
          <a:bodyPr wrap="square" rtlCol="0">
            <a:spAutoFit/>
          </a:bodyPr>
          <a:lstStyle/>
          <a:p>
            <a:pPr marL="457200" indent="-457200" algn="just">
              <a:buFont typeface="Wingdings" panose="05000000000000000000" pitchFamily="2" charset="2"/>
              <a:buChar char="v"/>
            </a:pPr>
            <a:r>
              <a:rPr lang="en-US" sz="4800" dirty="0" smtClean="0">
                <a:latin typeface="Bell MT" panose="02020503060305020303" pitchFamily="18" charset="0"/>
              </a:rPr>
              <a:t> Write an imaginary dialogue between the poet and his horse.</a:t>
            </a:r>
            <a:endParaRPr lang="en-US" sz="4800" dirty="0">
              <a:latin typeface="Bell MT" panose="02020503060305020303" pitchFamily="18" charset="0"/>
            </a:endParaRPr>
          </a:p>
        </p:txBody>
      </p:sp>
    </p:spTree>
    <p:extLst>
      <p:ext uri="{BB962C8B-B14F-4D97-AF65-F5344CB8AC3E}">
        <p14:creationId xmlns:p14="http://schemas.microsoft.com/office/powerpoint/2010/main" val="182993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56089" y="837488"/>
            <a:ext cx="7751034" cy="5067656"/>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99124">
            <a:off x="9521796" y="4125764"/>
            <a:ext cx="2895531" cy="2895531"/>
          </a:xfrm>
          <a:prstGeom prst="rect">
            <a:avLst/>
          </a:prstGeom>
        </p:spPr>
      </p:pic>
    </p:spTree>
    <p:extLst>
      <p:ext uri="{BB962C8B-B14F-4D97-AF65-F5344CB8AC3E}">
        <p14:creationId xmlns:p14="http://schemas.microsoft.com/office/powerpoint/2010/main" val="370036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916" y="854579"/>
            <a:ext cx="2179177" cy="2683380"/>
          </a:xfrm>
          <a:prstGeom prst="bevel">
            <a:avLst/>
          </a:prstGeom>
        </p:spPr>
      </p:pic>
      <p:sp>
        <p:nvSpPr>
          <p:cNvPr id="4" name="TextBox 3"/>
          <p:cNvSpPr txBox="1"/>
          <p:nvPr/>
        </p:nvSpPr>
        <p:spPr>
          <a:xfrm>
            <a:off x="4836920" y="205099"/>
            <a:ext cx="1939895" cy="584775"/>
          </a:xfrm>
          <a:prstGeom prst="rect">
            <a:avLst/>
          </a:prstGeom>
          <a:noFill/>
        </p:spPr>
        <p:txBody>
          <a:bodyPr wrap="square" rtlCol="0">
            <a:spAutoFit/>
          </a:bodyPr>
          <a:lstStyle/>
          <a:p>
            <a:pPr algn="ctr"/>
            <a:r>
              <a:rPr lang="en-US" sz="3200" dirty="0" smtClean="0">
                <a:latin typeface="Comic Sans MS" panose="030F0702030302020204" pitchFamily="66" charset="0"/>
              </a:rPr>
              <a:t>Identity</a:t>
            </a:r>
            <a:endParaRPr lang="en-US" sz="3200" dirty="0">
              <a:latin typeface="Comic Sans MS" panose="030F0702030302020204" pitchFamily="66" charset="0"/>
            </a:endParaRPr>
          </a:p>
        </p:txBody>
      </p:sp>
      <p:grpSp>
        <p:nvGrpSpPr>
          <p:cNvPr id="8" name="Group 7"/>
          <p:cNvGrpSpPr/>
          <p:nvPr/>
        </p:nvGrpSpPr>
        <p:grpSpPr>
          <a:xfrm>
            <a:off x="2409914" y="854579"/>
            <a:ext cx="8937477" cy="3258707"/>
            <a:chOff x="2409914" y="854579"/>
            <a:chExt cx="8937477" cy="3258707"/>
          </a:xfrm>
        </p:grpSpPr>
        <p:sp>
          <p:nvSpPr>
            <p:cNvPr id="5" name="Rectangle 4"/>
            <p:cNvSpPr/>
            <p:nvPr/>
          </p:nvSpPr>
          <p:spPr>
            <a:xfrm>
              <a:off x="2409914" y="854579"/>
              <a:ext cx="7819402" cy="2683380"/>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Comic Sans MS" panose="030F0702030302020204" pitchFamily="66" charset="0"/>
                </a:rPr>
                <a:t>Md. Robiul Islam</a:t>
              </a:r>
            </a:p>
            <a:p>
              <a:pPr algn="ctr"/>
              <a:r>
                <a:rPr lang="en-US" sz="2800" dirty="0" smtClean="0">
                  <a:latin typeface="Comic Sans MS" panose="030F0702030302020204" pitchFamily="66" charset="0"/>
                </a:rPr>
                <a:t>Assistant Teacher English</a:t>
              </a:r>
            </a:p>
            <a:p>
              <a:pPr algn="ctr"/>
              <a:r>
                <a:rPr lang="en-US" sz="2800" dirty="0" smtClean="0">
                  <a:latin typeface="Comic Sans MS" panose="030F0702030302020204" pitchFamily="66" charset="0"/>
                </a:rPr>
                <a:t>Pioneer Girls’ High School, Khulna</a:t>
              </a:r>
            </a:p>
            <a:p>
              <a:pPr algn="ctr"/>
              <a:r>
                <a:rPr lang="en-US" sz="2800" dirty="0" smtClean="0">
                  <a:latin typeface="Comic Sans MS" panose="030F0702030302020204" pitchFamily="66" charset="0"/>
                </a:rPr>
                <a:t>ICT4E Ambassador, Khulna Sadar, Khulna</a:t>
              </a:r>
            </a:p>
            <a:p>
              <a:pPr algn="ctr"/>
              <a:r>
                <a:rPr lang="en-US" sz="2800" dirty="0" smtClean="0">
                  <a:latin typeface="Comic Sans MS" panose="030F0702030302020204" pitchFamily="66" charset="0"/>
                </a:rPr>
                <a:t>Email. </a:t>
              </a:r>
              <a:r>
                <a:rPr lang="en-US" sz="2800" dirty="0" smtClean="0">
                  <a:latin typeface="Comic Sans MS" panose="030F0702030302020204" pitchFamily="66" charset="0"/>
                  <a:hlinkClick r:id="rId3"/>
                </a:rPr>
                <a:t>robittck@gmail.com</a:t>
              </a:r>
              <a:endParaRPr lang="en-US" sz="2800" dirty="0" smtClean="0">
                <a:latin typeface="Comic Sans MS" panose="030F0702030302020204" pitchFamily="66" charset="0"/>
              </a:endParaRPr>
            </a:p>
            <a:p>
              <a:pPr algn="ctr"/>
              <a:r>
                <a:rPr lang="en-US" sz="2800" dirty="0" smtClean="0">
                  <a:latin typeface="Comic Sans MS" panose="030F0702030302020204" pitchFamily="66" charset="0"/>
                </a:rPr>
                <a:t>Cell. 01914223493</a:t>
              </a:r>
              <a:endParaRPr lang="en-US" sz="2800" dirty="0">
                <a:latin typeface="Comic Sans MS" panose="030F0702030302020204" pitchFamily="66"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0883" y="2256090"/>
              <a:ext cx="2116508" cy="1857196"/>
            </a:xfrm>
            <a:prstGeom prst="rect">
              <a:avLst/>
            </a:prstGeom>
          </p:spPr>
        </p:pic>
      </p:gr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828" y="3804080"/>
            <a:ext cx="2102265" cy="2428875"/>
          </a:xfrm>
          <a:prstGeom prst="rect">
            <a:avLst/>
          </a:prstGeom>
        </p:spPr>
      </p:pic>
      <p:sp>
        <p:nvSpPr>
          <p:cNvPr id="11" name="Rectangle 10"/>
          <p:cNvSpPr/>
          <p:nvPr/>
        </p:nvSpPr>
        <p:spPr>
          <a:xfrm>
            <a:off x="2409914" y="3804080"/>
            <a:ext cx="6161518" cy="2428875"/>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ln w="28575"/>
          <a:effectLst>
            <a:innerShdw blurRad="63500" dist="50800" dir="13500000">
              <a:prstClr val="black">
                <a:alpha val="50000"/>
              </a:prstClr>
            </a:inn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smtClean="0">
                <a:latin typeface="Comic Sans MS" panose="030F0702030302020204" pitchFamily="66" charset="0"/>
              </a:rPr>
              <a:t>English For Today</a:t>
            </a:r>
          </a:p>
          <a:p>
            <a:pPr algn="ctr"/>
            <a:r>
              <a:rPr lang="en-US" sz="3200" dirty="0" smtClean="0">
                <a:latin typeface="Comic Sans MS" panose="030F0702030302020204" pitchFamily="66" charset="0"/>
              </a:rPr>
              <a:t>Class-Nine-Ten</a:t>
            </a:r>
          </a:p>
          <a:p>
            <a:pPr algn="ctr"/>
            <a:r>
              <a:rPr lang="en-US" sz="3200" dirty="0" smtClean="0">
                <a:latin typeface="Comic Sans MS" panose="030F0702030302020204" pitchFamily="66" charset="0"/>
              </a:rPr>
              <a:t>Date- 01/10/2020</a:t>
            </a:r>
          </a:p>
          <a:p>
            <a:pPr algn="ctr"/>
            <a:r>
              <a:rPr lang="en-US" sz="3200" dirty="0" smtClean="0">
                <a:latin typeface="Comic Sans MS" panose="030F0702030302020204" pitchFamily="66" charset="0"/>
              </a:rPr>
              <a:t>Time- 45 minutes</a:t>
            </a:r>
            <a:endParaRPr lang="en-US" sz="3200" dirty="0">
              <a:latin typeface="Comic Sans MS" panose="030F0702030302020204" pitchFamily="66" charset="0"/>
            </a:endParaRPr>
          </a:p>
        </p:txBody>
      </p:sp>
    </p:spTree>
    <p:extLst>
      <p:ext uri="{BB962C8B-B14F-4D97-AF65-F5344CB8AC3E}">
        <p14:creationId xmlns:p14="http://schemas.microsoft.com/office/powerpoint/2010/main" val="413558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heel(1)">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381" y="401655"/>
            <a:ext cx="5700045" cy="575132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197" y="401655"/>
            <a:ext cx="5357545" cy="5751320"/>
          </a:xfrm>
          <a:prstGeom prst="rect">
            <a:avLst/>
          </a:prstGeom>
        </p:spPr>
      </p:pic>
      <p:cxnSp>
        <p:nvCxnSpPr>
          <p:cNvPr id="5" name="Straight Connector 4"/>
          <p:cNvCxnSpPr/>
          <p:nvPr/>
        </p:nvCxnSpPr>
        <p:spPr>
          <a:xfrm>
            <a:off x="6289705" y="401655"/>
            <a:ext cx="25637" cy="5751320"/>
          </a:xfrm>
          <a:prstGeom prst="line">
            <a:avLst/>
          </a:prstGeom>
          <a:ln w="76200"/>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96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heel(1)">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744" y="213645"/>
            <a:ext cx="5580403" cy="4512180"/>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2189" t="13676" r="63712" b="13529"/>
          <a:stretch/>
        </p:blipFill>
        <p:spPr>
          <a:xfrm>
            <a:off x="6443529" y="213645"/>
            <a:ext cx="5306938" cy="4512180"/>
          </a:xfrm>
          <a:prstGeom prst="rect">
            <a:avLst/>
          </a:prstGeom>
        </p:spPr>
      </p:pic>
      <p:cxnSp>
        <p:nvCxnSpPr>
          <p:cNvPr id="5" name="Straight Connector 4"/>
          <p:cNvCxnSpPr/>
          <p:nvPr/>
        </p:nvCxnSpPr>
        <p:spPr>
          <a:xfrm>
            <a:off x="6204246" y="213645"/>
            <a:ext cx="42730" cy="5939328"/>
          </a:xfrm>
          <a:prstGeom prst="line">
            <a:avLst/>
          </a:prstGeom>
          <a:ln w="76200"/>
          <a:effectLst>
            <a:glow rad="1397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58923" y="5024927"/>
            <a:ext cx="5409488" cy="584775"/>
          </a:xfrm>
          <a:prstGeom prst="rect">
            <a:avLst/>
          </a:prstGeom>
          <a:noFill/>
        </p:spPr>
        <p:txBody>
          <a:bodyPr wrap="square" rtlCol="0">
            <a:spAutoFit/>
          </a:bodyPr>
          <a:lstStyle/>
          <a:p>
            <a:pPr marL="285750" indent="-285750">
              <a:buFont typeface="Wingdings" panose="05000000000000000000" pitchFamily="2" charset="2"/>
              <a:buChar char="Ø"/>
            </a:pPr>
            <a:r>
              <a:rPr lang="en-US" sz="3200" dirty="0" smtClean="0">
                <a:latin typeface="Bell MT" panose="02020503060305020303" pitchFamily="18" charset="0"/>
              </a:rPr>
              <a:t>What is the picture about?</a:t>
            </a:r>
            <a:endParaRPr lang="en-US" sz="3200" dirty="0">
              <a:latin typeface="Bell MT" panose="02020503060305020303" pitchFamily="18" charset="0"/>
            </a:endParaRPr>
          </a:p>
        </p:txBody>
      </p:sp>
      <p:sp>
        <p:nvSpPr>
          <p:cNvPr id="6" name="TextBox 5"/>
          <p:cNvSpPr txBox="1"/>
          <p:nvPr/>
        </p:nvSpPr>
        <p:spPr>
          <a:xfrm>
            <a:off x="6486258" y="5024927"/>
            <a:ext cx="5400942" cy="1384995"/>
          </a:xfrm>
          <a:prstGeom prst="rect">
            <a:avLst/>
          </a:prstGeom>
          <a:noFill/>
        </p:spPr>
        <p:txBody>
          <a:bodyPr wrap="square" rtlCol="0">
            <a:spAutoFit/>
          </a:bodyPr>
          <a:lstStyle/>
          <a:p>
            <a:pPr algn="just"/>
            <a:r>
              <a:rPr lang="en-US" sz="2800" dirty="0" smtClean="0">
                <a:latin typeface="Bell MT" panose="02020503060305020303" pitchFamily="18" charset="0"/>
              </a:rPr>
              <a:t>The picture is about a horse man is Stopping by Woods on a Snowy Evening.</a:t>
            </a:r>
            <a:endParaRPr lang="en-US" sz="2800" dirty="0">
              <a:latin typeface="Bell MT" panose="02020503060305020303" pitchFamily="18" charset="0"/>
            </a:endParaRPr>
          </a:p>
        </p:txBody>
      </p:sp>
    </p:spTree>
    <p:extLst>
      <p:ext uri="{BB962C8B-B14F-4D97-AF65-F5344CB8AC3E}">
        <p14:creationId xmlns:p14="http://schemas.microsoft.com/office/powerpoint/2010/main" val="375841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heel(1)">
                                      <p:cBhvr>
                                        <p:cTn id="3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2879" y="1692067"/>
            <a:ext cx="6093151" cy="3614871"/>
          </a:xfrm>
          <a:prstGeom prst="rect">
            <a:avLst/>
          </a:prstGeom>
        </p:spPr>
      </p:pic>
      <p:sp>
        <p:nvSpPr>
          <p:cNvPr id="3" name="TextBox 2"/>
          <p:cNvSpPr txBox="1"/>
          <p:nvPr/>
        </p:nvSpPr>
        <p:spPr>
          <a:xfrm>
            <a:off x="974221" y="905854"/>
            <a:ext cx="7315200" cy="584775"/>
          </a:xfrm>
          <a:prstGeom prst="rect">
            <a:avLst/>
          </a:prstGeom>
          <a:noFill/>
        </p:spPr>
        <p:txBody>
          <a:bodyPr wrap="square" rtlCol="0">
            <a:spAutoFit/>
          </a:bodyPr>
          <a:lstStyle/>
          <a:p>
            <a:r>
              <a:rPr lang="en-US" sz="3200" dirty="0" smtClean="0">
                <a:latin typeface="Comic Sans MS" panose="030F0702030302020204" pitchFamily="66" charset="0"/>
              </a:rPr>
              <a:t>Today we are going to read about -</a:t>
            </a:r>
            <a:endParaRPr lang="en-US" sz="3200" dirty="0">
              <a:latin typeface="Comic Sans MS" panose="030F0702030302020204" pitchFamily="66" charset="0"/>
            </a:endParaRPr>
          </a:p>
        </p:txBody>
      </p:sp>
    </p:spTree>
    <p:extLst>
      <p:ext uri="{BB962C8B-B14F-4D97-AF65-F5344CB8AC3E}">
        <p14:creationId xmlns:p14="http://schemas.microsoft.com/office/powerpoint/2010/main" val="211592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473" y="991314"/>
            <a:ext cx="10844614" cy="584775"/>
          </a:xfrm>
          <a:prstGeom prst="rect">
            <a:avLst/>
          </a:prstGeom>
          <a:noFill/>
        </p:spPr>
        <p:txBody>
          <a:bodyPr wrap="square" rtlCol="0">
            <a:spAutoFit/>
          </a:bodyPr>
          <a:lstStyle/>
          <a:p>
            <a:r>
              <a:rPr lang="en-US" sz="3200" dirty="0" smtClean="0">
                <a:latin typeface="Bookman Old Style" panose="02050604050505020204" pitchFamily="18" charset="0"/>
              </a:rPr>
              <a:t>After we have studied this lesson, we will be able to -</a:t>
            </a:r>
            <a:endParaRPr lang="en-US" sz="3200" dirty="0">
              <a:latin typeface="Bookman Old Style" panose="02050604050505020204" pitchFamily="18" charset="0"/>
            </a:endParaRPr>
          </a:p>
        </p:txBody>
      </p:sp>
      <p:sp>
        <p:nvSpPr>
          <p:cNvPr id="3" name="TextBox 2"/>
          <p:cNvSpPr txBox="1"/>
          <p:nvPr/>
        </p:nvSpPr>
        <p:spPr>
          <a:xfrm>
            <a:off x="1333138" y="2164433"/>
            <a:ext cx="6571722"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latin typeface="Bookman Old Style" panose="02050604050505020204" pitchFamily="18" charset="0"/>
              </a:rPr>
              <a:t> </a:t>
            </a:r>
            <a:r>
              <a:rPr lang="en-US" sz="2800" dirty="0" smtClean="0">
                <a:latin typeface="Bookman Old Style" panose="02050604050505020204" pitchFamily="18" charset="0"/>
              </a:rPr>
              <a:t>Ask and answer these questions.</a:t>
            </a:r>
            <a:endParaRPr lang="en-US" sz="2800" dirty="0">
              <a:latin typeface="Bookman Old Style" panose="02050604050505020204" pitchFamily="18" charset="0"/>
            </a:endParaRPr>
          </a:p>
        </p:txBody>
      </p:sp>
      <p:sp>
        <p:nvSpPr>
          <p:cNvPr id="4" name="TextBox 3"/>
          <p:cNvSpPr txBox="1"/>
          <p:nvPr/>
        </p:nvSpPr>
        <p:spPr>
          <a:xfrm>
            <a:off x="1358778" y="2964781"/>
            <a:ext cx="5546221"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smtClean="0">
                <a:latin typeface="Bookman Old Style" panose="02050604050505020204" pitchFamily="18" charset="0"/>
              </a:rPr>
              <a:t> Understand and enjoy text.</a:t>
            </a:r>
            <a:endParaRPr lang="en-US" sz="2800" dirty="0">
              <a:latin typeface="Bookman Old Style" panose="02050604050505020204" pitchFamily="18" charset="0"/>
            </a:endParaRPr>
          </a:p>
        </p:txBody>
      </p:sp>
      <p:sp>
        <p:nvSpPr>
          <p:cNvPr id="5" name="TextBox 4"/>
          <p:cNvSpPr txBox="1"/>
          <p:nvPr/>
        </p:nvSpPr>
        <p:spPr>
          <a:xfrm>
            <a:off x="1358778" y="3802880"/>
            <a:ext cx="8904718"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smtClean="0">
                <a:latin typeface="Bookman Old Style" panose="02050604050505020204" pitchFamily="18" charset="0"/>
              </a:rPr>
              <a:t>Interpret, evaluate and summarize literary text.</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38501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61802" y="99753"/>
            <a:ext cx="7847215" cy="6370975"/>
          </a:xfrm>
          <a:prstGeom prst="rect">
            <a:avLst/>
          </a:prstGeom>
          <a:noFill/>
        </p:spPr>
        <p:txBody>
          <a:bodyPr wrap="square" rtlCol="0">
            <a:spAutoFit/>
          </a:bodyPr>
          <a:lstStyle/>
          <a:p>
            <a:pPr algn="ctr"/>
            <a:r>
              <a:rPr lang="en-US" sz="2400" dirty="0" smtClean="0">
                <a:latin typeface="Bell MT" panose="02020503060305020303" pitchFamily="18" charset="0"/>
              </a:rPr>
              <a:t>Robert Lee Frost</a:t>
            </a:r>
          </a:p>
          <a:p>
            <a:pPr algn="ctr"/>
            <a:r>
              <a:rPr lang="en-US" sz="2400" dirty="0" smtClean="0">
                <a:latin typeface="Bell MT" panose="02020503060305020303" pitchFamily="18" charset="0"/>
              </a:rPr>
              <a:t>March 26, 1874 – January 29,1963</a:t>
            </a:r>
          </a:p>
          <a:p>
            <a:endParaRPr lang="en-US" sz="2400" dirty="0">
              <a:latin typeface="Bell MT" panose="02020503060305020303" pitchFamily="18" charset="0"/>
            </a:endParaRPr>
          </a:p>
          <a:p>
            <a:pPr marL="285750" indent="-285750">
              <a:buFont typeface="Wingdings" panose="05000000000000000000" pitchFamily="2" charset="2"/>
              <a:buChar char="ü"/>
            </a:pPr>
            <a:r>
              <a:rPr lang="en-US" sz="2400" dirty="0" smtClean="0">
                <a:latin typeface="Bell MT" panose="02020503060305020303" pitchFamily="18" charset="0"/>
              </a:rPr>
              <a:t> Born in San Francisco, Moved to Massachusetts at age 11</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Taught English , sold a few poems, then tried farming</a:t>
            </a:r>
          </a:p>
          <a:p>
            <a:pPr marL="285750" indent="-285750">
              <a:buFont typeface="Wingdings" panose="05000000000000000000" pitchFamily="2" charset="2"/>
              <a:buChar char="ü"/>
            </a:pPr>
            <a:r>
              <a:rPr lang="en-US" sz="2400" dirty="0" smtClean="0">
                <a:latin typeface="Bell MT" panose="02020503060305020303" pitchFamily="18" charset="0"/>
              </a:rPr>
              <a:t>Moved to England and returned to the U.S in 1915</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Often depicted rural New England life from the early 1900’s</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Well – respected in his life time</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Won four Pulitzer prizes for poetry</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Awarded the United states Congressional Gold Medal in 1960</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At 86, he read his poem “ The Gift Outright” at president</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Kennedy’s inauguration</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He died 2 years later from complications from surgery</a:t>
            </a:r>
          </a:p>
          <a:p>
            <a:pPr marL="285750" indent="-285750">
              <a:buFont typeface="Wingdings" panose="05000000000000000000" pitchFamily="2" charset="2"/>
              <a:buChar char="ü"/>
            </a:pPr>
            <a:r>
              <a:rPr lang="en-US" sz="2400" dirty="0" smtClean="0">
                <a:latin typeface="Bell MT" panose="02020503060305020303" pitchFamily="18" charset="0"/>
              </a:rPr>
              <a:t>His farm in New Hampshire is now a museum</a:t>
            </a:r>
          </a:p>
          <a:p>
            <a:pPr marL="285750" indent="-285750">
              <a:buFont typeface="Wingdings" panose="05000000000000000000" pitchFamily="2" charset="2"/>
              <a:buChar char="ü"/>
            </a:pPr>
            <a:r>
              <a:rPr lang="en-US" sz="2400" dirty="0">
                <a:latin typeface="Bell MT" panose="02020503060305020303" pitchFamily="18" charset="0"/>
              </a:rPr>
              <a:t> </a:t>
            </a:r>
            <a:r>
              <a:rPr lang="en-US" sz="2400" dirty="0" smtClean="0">
                <a:latin typeface="Bell MT" panose="02020503060305020303" pitchFamily="18" charset="0"/>
              </a:rPr>
              <a:t>He was honored on a US postage stamp in 1974</a:t>
            </a:r>
            <a:endParaRPr lang="en-US" sz="2400" dirty="0">
              <a:latin typeface="Bell MT" panose="02020503060305020303" pitchFamily="18" charset="0"/>
            </a:endParaRPr>
          </a:p>
        </p:txBody>
      </p:sp>
      <p:sp>
        <p:nvSpPr>
          <p:cNvPr id="2" name="Down Arrow 1"/>
          <p:cNvSpPr/>
          <p:nvPr/>
        </p:nvSpPr>
        <p:spPr>
          <a:xfrm>
            <a:off x="324740" y="401652"/>
            <a:ext cx="1410055" cy="6069076"/>
          </a:xfrm>
          <a:prstGeom prst="downArrow">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en-US" sz="2800" dirty="0" smtClean="0">
                <a:latin typeface="Bell MT" panose="02020503060305020303" pitchFamily="18" charset="0"/>
              </a:rPr>
              <a:t>Information about Robert  Lee Frost</a:t>
            </a:r>
            <a:endParaRPr lang="en-US" sz="2800" dirty="0">
              <a:latin typeface="Bell MT" panose="02020503060305020303" pitchFamily="18" charset="0"/>
            </a:endParaRPr>
          </a:p>
        </p:txBody>
      </p:sp>
    </p:spTree>
    <p:extLst>
      <p:ext uri="{BB962C8B-B14F-4D97-AF65-F5344CB8AC3E}">
        <p14:creationId xmlns:p14="http://schemas.microsoft.com/office/powerpoint/2010/main" val="240757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0396" y="692209"/>
            <a:ext cx="6076060" cy="584775"/>
          </a:xfrm>
          <a:prstGeom prst="rect">
            <a:avLst/>
          </a:prstGeom>
          <a:noFill/>
        </p:spPr>
        <p:txBody>
          <a:bodyPr wrap="square" rtlCol="0">
            <a:spAutoFit/>
          </a:bodyPr>
          <a:lstStyle/>
          <a:p>
            <a:r>
              <a:rPr lang="en-US" sz="3200" dirty="0" smtClean="0">
                <a:latin typeface="Bell MT" panose="02020503060305020303" pitchFamily="18" charset="0"/>
              </a:rPr>
              <a:t>A. Ask and answer these questions.</a:t>
            </a:r>
            <a:endParaRPr lang="en-US" sz="3200" dirty="0">
              <a:latin typeface="Bell MT" panose="02020503060305020303" pitchFamily="18" charset="0"/>
            </a:endParaRPr>
          </a:p>
        </p:txBody>
      </p:sp>
      <p:sp>
        <p:nvSpPr>
          <p:cNvPr id="4" name="TextBox 3"/>
          <p:cNvSpPr txBox="1"/>
          <p:nvPr/>
        </p:nvSpPr>
        <p:spPr>
          <a:xfrm>
            <a:off x="1153682" y="1461333"/>
            <a:ext cx="10024217" cy="523220"/>
          </a:xfrm>
          <a:prstGeom prst="rect">
            <a:avLst/>
          </a:prstGeom>
          <a:noFill/>
        </p:spPr>
        <p:txBody>
          <a:bodyPr wrap="square" rtlCol="0">
            <a:spAutoFit/>
          </a:bodyPr>
          <a:lstStyle/>
          <a:p>
            <a:r>
              <a:rPr lang="en-US" sz="2800" dirty="0" smtClean="0">
                <a:latin typeface="Bell MT" panose="02020503060305020303" pitchFamily="18" charset="0"/>
              </a:rPr>
              <a:t>1. Do you know natural beauty like flowers, trees, woods, hills etc. ?</a:t>
            </a:r>
            <a:endParaRPr lang="en-US" sz="2800" dirty="0">
              <a:latin typeface="Bell MT" panose="02020503060305020303" pitchFamily="18" charset="0"/>
            </a:endParaRPr>
          </a:p>
        </p:txBody>
      </p:sp>
      <p:sp>
        <p:nvSpPr>
          <p:cNvPr id="5" name="TextBox 4"/>
          <p:cNvSpPr txBox="1"/>
          <p:nvPr/>
        </p:nvSpPr>
        <p:spPr>
          <a:xfrm>
            <a:off x="1153682" y="3349951"/>
            <a:ext cx="10109675" cy="954107"/>
          </a:xfrm>
          <a:prstGeom prst="rect">
            <a:avLst/>
          </a:prstGeom>
          <a:noFill/>
        </p:spPr>
        <p:txBody>
          <a:bodyPr wrap="square" rtlCol="0">
            <a:spAutoFit/>
          </a:bodyPr>
          <a:lstStyle/>
          <a:p>
            <a:r>
              <a:rPr lang="en-US" sz="2800" dirty="0" smtClean="0">
                <a:latin typeface="Bell MT" panose="02020503060305020303" pitchFamily="18" charset="0"/>
              </a:rPr>
              <a:t>2. Have you ever been to a place where you enjoyed such beauty? </a:t>
            </a:r>
          </a:p>
          <a:p>
            <a:r>
              <a:rPr lang="en-US" sz="2800" dirty="0">
                <a:latin typeface="Bell MT" panose="02020503060305020303" pitchFamily="18" charset="0"/>
              </a:rPr>
              <a:t> </a:t>
            </a:r>
            <a:r>
              <a:rPr lang="en-US" sz="2800" dirty="0" smtClean="0">
                <a:latin typeface="Bell MT" panose="02020503060305020303" pitchFamily="18" charset="0"/>
              </a:rPr>
              <a:t>  If yes, briefly describe it.</a:t>
            </a:r>
            <a:endParaRPr lang="en-US" sz="2800" dirty="0">
              <a:latin typeface="Bell MT" panose="02020503060305020303" pitchFamily="18" charset="0"/>
            </a:endParaRPr>
          </a:p>
        </p:txBody>
      </p:sp>
      <p:sp>
        <p:nvSpPr>
          <p:cNvPr id="3" name="TextBox 2"/>
          <p:cNvSpPr txBox="1"/>
          <p:nvPr/>
        </p:nvSpPr>
        <p:spPr>
          <a:xfrm>
            <a:off x="1153682" y="2170632"/>
            <a:ext cx="10767701" cy="1077218"/>
          </a:xfrm>
          <a:prstGeom prst="rect">
            <a:avLst/>
          </a:prstGeom>
          <a:noFill/>
        </p:spPr>
        <p:txBody>
          <a:bodyPr wrap="square" rtlCol="0">
            <a:spAutoFit/>
          </a:bodyPr>
          <a:lstStyle/>
          <a:p>
            <a:r>
              <a:rPr lang="en-US" sz="3200" b="1" dirty="0" smtClean="0">
                <a:latin typeface="Bell MT" panose="02020503060305020303" pitchFamily="18" charset="0"/>
              </a:rPr>
              <a:t>Ans. Yes, I know natural beauty like flowers, trees , woods and hills etc. It increases the beauty of nature always.</a:t>
            </a:r>
            <a:endParaRPr lang="en-US" sz="3200" b="1" dirty="0">
              <a:latin typeface="Bell MT" panose="02020503060305020303" pitchFamily="18" charset="0"/>
            </a:endParaRPr>
          </a:p>
        </p:txBody>
      </p:sp>
      <p:sp>
        <p:nvSpPr>
          <p:cNvPr id="6" name="TextBox 5"/>
          <p:cNvSpPr txBox="1"/>
          <p:nvPr/>
        </p:nvSpPr>
        <p:spPr>
          <a:xfrm>
            <a:off x="1213503" y="4580546"/>
            <a:ext cx="10442961" cy="1384995"/>
          </a:xfrm>
          <a:prstGeom prst="rect">
            <a:avLst/>
          </a:prstGeom>
          <a:noFill/>
        </p:spPr>
        <p:txBody>
          <a:bodyPr wrap="square" rtlCol="0">
            <a:spAutoFit/>
          </a:bodyPr>
          <a:lstStyle/>
          <a:p>
            <a:r>
              <a:rPr lang="en-US" sz="2800" b="1" dirty="0" smtClean="0">
                <a:latin typeface="Bell MT" panose="02020503060305020303" pitchFamily="18" charset="0"/>
              </a:rPr>
              <a:t>Ans. Yes, I have ever been to a place where I enjoyed such beauty. The place is one evening near the dark forest in a winter session. It’s very amazing for me.</a:t>
            </a:r>
            <a:endParaRPr lang="en-US" sz="2800" b="1" dirty="0">
              <a:latin typeface="Bell MT" panose="02020503060305020303" pitchFamily="18" charset="0"/>
            </a:endParaRPr>
          </a:p>
        </p:txBody>
      </p:sp>
    </p:spTree>
    <p:extLst>
      <p:ext uri="{BB962C8B-B14F-4D97-AF65-F5344CB8AC3E}">
        <p14:creationId xmlns:p14="http://schemas.microsoft.com/office/powerpoint/2010/main" val="227679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824" y="145281"/>
            <a:ext cx="11835926" cy="6298250"/>
          </a:xfrm>
          <a:prstGeom prst="rect">
            <a:avLst/>
          </a:prstGeom>
          <a:ln>
            <a:solidFill>
              <a:schemeClr val="tx1"/>
            </a:solidFill>
            <a:prstDash val="lgDashDotDot"/>
          </a:ln>
        </p:spPr>
      </p:pic>
    </p:spTree>
    <p:extLst>
      <p:ext uri="{BB962C8B-B14F-4D97-AF65-F5344CB8AC3E}">
        <p14:creationId xmlns:p14="http://schemas.microsoft.com/office/powerpoint/2010/main" val="100363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1024</Words>
  <Application>Microsoft Office PowerPoint</Application>
  <PresentationFormat>Widescreen</PresentationFormat>
  <Paragraphs>115</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Yu Gothic Medium</vt:lpstr>
      <vt:lpstr>Arial</vt:lpstr>
      <vt:lpstr>Bell MT</vt:lpstr>
      <vt:lpstr>Bodoni MT</vt:lpstr>
      <vt:lpstr>Bookman Old Style</vt:lpstr>
      <vt:lpstr>Calibri</vt:lpstr>
      <vt:lpstr>Calibri Light</vt:lpstr>
      <vt:lpstr>Californian FB</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31</cp:revision>
  <dcterms:created xsi:type="dcterms:W3CDTF">2020-09-20T19:58:36Z</dcterms:created>
  <dcterms:modified xsi:type="dcterms:W3CDTF">2020-10-04T07:51:59Z</dcterms:modified>
</cp:coreProperties>
</file>