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56" r:id="rId2"/>
    <p:sldId id="265" r:id="rId3"/>
    <p:sldId id="264" r:id="rId4"/>
    <p:sldId id="274" r:id="rId5"/>
    <p:sldId id="277" r:id="rId6"/>
    <p:sldId id="287" r:id="rId7"/>
    <p:sldId id="262" r:id="rId8"/>
    <p:sldId id="260" r:id="rId9"/>
    <p:sldId id="272" r:id="rId10"/>
    <p:sldId id="286" r:id="rId11"/>
    <p:sldId id="268" r:id="rId12"/>
    <p:sldId id="270" r:id="rId13"/>
    <p:sldId id="257" r:id="rId14"/>
    <p:sldId id="281" r:id="rId15"/>
    <p:sldId id="282" r:id="rId16"/>
    <p:sldId id="283" r:id="rId17"/>
    <p:sldId id="266" r:id="rId18"/>
    <p:sldId id="284" r:id="rId19"/>
    <p:sldId id="285" r:id="rId20"/>
    <p:sldId id="261" r:id="rId21"/>
    <p:sldId id="259" r:id="rId22"/>
    <p:sldId id="276" r:id="rId23"/>
    <p:sldId id="279" r:id="rId24"/>
    <p:sldId id="258" r:id="rId25"/>
    <p:sldId id="278" r:id="rId26"/>
    <p:sldId id="280" r:id="rId27"/>
    <p:sldId id="271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68A"/>
    <a:srgbClr val="6600FF"/>
    <a:srgbClr val="007E3A"/>
    <a:srgbClr val="003399"/>
    <a:srgbClr val="4841D3"/>
    <a:srgbClr val="861C72"/>
    <a:srgbClr val="CCFF33"/>
    <a:srgbClr val="01411C"/>
    <a:srgbClr val="FF4E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A67B6-CA78-4FEB-8EEC-5E40471CE140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6C157-AF2E-4C60-B4C0-FEE355EC6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6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6C157-AF2E-4C60-B4C0-FEE355EC66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6C157-AF2E-4C60-B4C0-FEE355EC66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6C157-AF2E-4C60-B4C0-FEE355EC66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6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F8DB9-05B8-4C71-A4CA-31BCA376D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AC93E-1B58-4D02-8549-D0A5D0636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8CB21-7DCE-4A6B-A958-54EA663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A4586-1BB0-4EB6-9552-9E7853FA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A0F26-3D06-446D-9666-9F34D704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9953-8B48-4AF2-A595-52871B75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A2B99-4F18-4C03-9D9B-F1BD0D559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FD205-C305-4C0E-9FB7-81AB4D14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BBF1C-00A6-4A8D-858B-7438A87B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00B7-E94D-4B03-AEEA-C79DABCB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B4D4DC-C667-4C8F-AF22-C8A72955F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FC35A-53A7-44BB-BCCE-99B369CC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F5D99-6944-4C4D-A9C1-B6BB0A25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1E7E3-C7E5-4763-9E8E-189745E2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5DCF4-D7A9-4299-8038-16089550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7B9E-F5C6-4B1B-A72C-A4CB402E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3507-3E57-497F-B59D-D759BF72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F338C-7971-40DC-B681-DBC727D1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FC354-0D92-4820-B540-5BFE6627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9B249-BCB2-4CAB-8A3D-FFE158A1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1723-4EA6-48AE-8A0B-7BE8696B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BA480-3CC5-4816-9589-778BDB421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9EE5E-B78A-4AE3-A3AB-252A4357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9C0E9-A11D-492A-9F85-9A2D9586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B3A8B-542F-4631-8469-1791A228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6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9A6D-CE34-47D4-A73F-F8D7296E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F59A-8575-4D74-8A85-E95E0C940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F4EE3-3EF1-471C-8A84-71CD519B0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6608F-6926-406B-8479-695E261C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DEF02-BF57-440B-9DB0-C2C68410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71448-5D5E-4B18-811D-977D3964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8B9E-6C11-4E5B-AB8B-84D57B102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10203-E7F3-45D0-8675-6C0F45B8B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1FFC8-773D-4D97-90B1-B31B3BC8B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A08FE-1CF9-4B64-9142-FE802B9CF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6A512-EEC9-48A7-BB71-B731583B8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BA5727-A234-4477-9322-714DBB95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9E844-691C-4E99-BAE2-2CEE998E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D4A40-815A-4DA5-B44C-D42C3174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5E5EA-E6A3-4193-BC68-CBA3C757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215B3-5778-467B-B310-E202EDFF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5FE9A-6EA1-4C59-B670-B51CDF278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9D167-29C2-4C3D-9F9F-BD08C95E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E5AD4-1D7F-43E5-A2C0-516C7156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AFDE1-3333-48E6-B307-C5CA33B3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B57A6-2D51-45E8-9346-13BA295EE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903648D-82D5-4F11-AE47-63E427552392}"/>
              </a:ext>
            </a:extLst>
          </p:cNvPr>
          <p:cNvSpPr/>
          <p:nvPr userDrawn="1"/>
        </p:nvSpPr>
        <p:spPr>
          <a:xfrm>
            <a:off x="-15240" y="1"/>
            <a:ext cx="12192000" cy="6858000"/>
          </a:xfrm>
          <a:prstGeom prst="frame">
            <a:avLst>
              <a:gd name="adj1" fmla="val 1833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0AF5302-540D-4D3B-B0E4-7CBE140414AF}"/>
              </a:ext>
            </a:extLst>
          </p:cNvPr>
          <p:cNvSpPr/>
          <p:nvPr userDrawn="1"/>
        </p:nvSpPr>
        <p:spPr>
          <a:xfrm>
            <a:off x="182879" y="209005"/>
            <a:ext cx="11769635" cy="6453051"/>
          </a:xfrm>
          <a:prstGeom prst="frame">
            <a:avLst>
              <a:gd name="adj1" fmla="val 72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E395A-9A3B-40CC-8B1E-00AAA551C1CC}"/>
              </a:ext>
            </a:extLst>
          </p:cNvPr>
          <p:cNvSpPr txBox="1"/>
          <p:nvPr userDrawn="1"/>
        </p:nvSpPr>
        <p:spPr>
          <a:xfrm>
            <a:off x="9957163" y="6279663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Caslon Pro Bold" panose="0205070206050A020403" pitchFamily="18" charset="0"/>
              </a:rPr>
              <a:t>Farjana</a:t>
            </a:r>
            <a:r>
              <a:rPr lang="en-US" b="1" dirty="0"/>
              <a:t> Amin</a:t>
            </a:r>
          </a:p>
        </p:txBody>
      </p:sp>
    </p:spTree>
    <p:extLst>
      <p:ext uri="{BB962C8B-B14F-4D97-AF65-F5344CB8AC3E}">
        <p14:creationId xmlns:p14="http://schemas.microsoft.com/office/powerpoint/2010/main" val="182919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7CE7-0BFA-4D34-8098-74D4571B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ECD02-13E2-4671-9D51-6CD148A25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30857-3B21-43A1-9DD8-51CE861F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E520A-0F38-4A2F-93B7-623FCAA8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16DC6-67EC-4961-9E53-A1CCC68E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352F7-5608-48BF-88FE-2FFF5A303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4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52B51-109B-4B3D-9EE7-03932E4C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40709-DB97-49CD-B260-708F3A432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CDD0-F99D-4496-837F-D10626BA6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6D290-7DF0-4D08-9592-B80556B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F7773-DCE8-479C-8187-5AD0FCE8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64437-0D7A-41EF-97B5-6E400BA8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0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DADFF-C7A1-4889-A8B3-811F3ADF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D360E-179F-45DA-BE86-9C28788F6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6F446-6D76-46D2-ACEB-7EC169DFF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01BD-3B27-411D-AD82-222036057C09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89C22-6A47-4A9B-A70B-99A6E4B6D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96482-242C-47AB-B94D-2629AC2D4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E0E2-A972-4CA7-8245-CEB02DCD1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81B96-A8C6-4841-8627-168212767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56" y="214937"/>
            <a:ext cx="11707359" cy="6387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9A93F-D032-449B-8923-B68CC45399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55" y="239999"/>
            <a:ext cx="7013273" cy="65781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C3A59-101B-43A7-8FEB-D29047F471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56" y="235459"/>
            <a:ext cx="2633700" cy="40237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ED47C-4961-43A7-B44C-20DCC528EF50}"/>
              </a:ext>
            </a:extLst>
          </p:cNvPr>
          <p:cNvSpPr txBox="1"/>
          <p:nvPr/>
        </p:nvSpPr>
        <p:spPr>
          <a:xfrm>
            <a:off x="4631112" y="2376062"/>
            <a:ext cx="5353050" cy="2169825"/>
          </a:xfrm>
          <a:prstGeom prst="rect">
            <a:avLst/>
          </a:prstGeom>
          <a:noFill/>
        </p:spPr>
        <p:txBody>
          <a:bodyPr wrap="square" tIns="0" rtlCol="0">
            <a:spAutoFit/>
            <a:scene3d>
              <a:camera prst="orthographicFront"/>
              <a:lightRig rig="threePt" dir="t"/>
            </a:scene3d>
            <a:sp3d extrusionH="215900" contourW="63500">
              <a:bevelT w="825500" h="381000" prst="relaxedInset"/>
              <a:bevelB w="1365250" h="1574800"/>
            </a:sp3d>
          </a:bodyPr>
          <a:lstStyle/>
          <a:p>
            <a:r>
              <a:rPr lang="bn-IN" sz="13800" dirty="0">
                <a:solidFill>
                  <a:srgbClr val="FFFF00"/>
                </a:solidFill>
                <a:effectLst>
                  <a:outerShdw dir="21540000" algn="ctr" rotWithShape="0">
                    <a:srgbClr val="000000">
                      <a:alpha val="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dirty="0">
              <a:solidFill>
                <a:srgbClr val="FFFF00"/>
              </a:solidFill>
              <a:effectLst>
                <a:outerShdw dir="21540000" algn="ctr" rotWithShape="0">
                  <a:srgbClr val="000000">
                    <a:alpha val="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E0338-CBC4-4D7C-9BA1-B72AC77DFC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56" y="4384229"/>
            <a:ext cx="11707359" cy="2261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CB42F6-F717-4A5F-A08F-9B4D6A59A35B}"/>
              </a:ext>
            </a:extLst>
          </p:cNvPr>
          <p:cNvSpPr txBox="1"/>
          <p:nvPr/>
        </p:nvSpPr>
        <p:spPr>
          <a:xfrm>
            <a:off x="-215536" y="594633"/>
            <a:ext cx="61897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পাঠে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14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47BEE3-AE40-4563-8128-140B644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113" b="68120"/>
          <a:stretch/>
        </p:blipFill>
        <p:spPr>
          <a:xfrm>
            <a:off x="1172043" y="341334"/>
            <a:ext cx="4748630" cy="20154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CE77BA-CF8B-436D-937A-30E24AB4F1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81" b="47496" l="9654" r="48415">
                        <a14:backgroundMark x1="13401" y1="13817" x2="24496" y2="21589"/>
                        <a14:backgroundMark x1="9798" y1="13644" x2="11095" y2="25907"/>
                        <a14:backgroundMark x1="11383" y1="10535" x2="11960" y2="15199"/>
                      </a14:backgroundRemoval>
                    </a14:imgEffect>
                  </a14:imgLayer>
                </a14:imgProps>
              </a:ext>
            </a:extLst>
          </a:blip>
          <a:srcRect l="9502" t="6451" r="51130" b="51291"/>
          <a:stretch/>
        </p:blipFill>
        <p:spPr>
          <a:xfrm>
            <a:off x="2256325" y="735037"/>
            <a:ext cx="4572000" cy="26709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45ADF9-6B7F-47B3-AADC-2F8E2821E3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36" b="91019" l="26513" r="94092">
                        <a14:foregroundMark x1="29827" y1="36615" x2="31988" y2="34024"/>
                        <a14:foregroundMark x1="33718" y1="34542" x2="38761" y2="29188"/>
                        <a14:foregroundMark x1="40490" y1="27116" x2="40490" y2="27116"/>
                        <a14:foregroundMark x1="41643" y1="25907" x2="41643" y2="25907"/>
                        <a14:foregroundMark x1="41787" y1="23834" x2="41787" y2="23834"/>
                        <a14:foregroundMark x1="40490" y1="15544" x2="41066" y2="13644"/>
                        <a14:foregroundMark x1="41354" y1="13644" x2="41354" y2="13644"/>
                        <a14:foregroundMark x1="42507" y1="14335" x2="42507" y2="14335"/>
                        <a14:foregroundMark x1="43228" y1="13990" x2="43228" y2="13990"/>
                        <a14:foregroundMark x1="43948" y1="14335" x2="43948" y2="14335"/>
                        <a14:foregroundMark x1="44813" y1="13990" x2="44813" y2="13990"/>
                        <a14:foregroundMark x1="45533" y1="13990" x2="45533" y2="13990"/>
                        <a14:foregroundMark x1="46398" y1="13299" x2="46398" y2="13299"/>
                        <a14:foregroundMark x1="47550" y1="12263" x2="47550" y2="12263"/>
                        <a14:foregroundMark x1="48415" y1="11572" x2="48415" y2="11572"/>
                        <a14:foregroundMark x1="49424" y1="11572" x2="49424" y2="11572"/>
                        <a14:foregroundMark x1="49856" y1="13126" x2="49856" y2="13126"/>
                        <a14:backgroundMark x1="56628" y1="30225" x2="69308" y2="36269"/>
                        <a14:backgroundMark x1="75216" y1="35579" x2="79971" y2="36615"/>
                        <a14:backgroundMark x1="74207" y1="39206" x2="79251" y2="47841"/>
                        <a14:backgroundMark x1="78242" y1="43696" x2="81268" y2="43178"/>
                        <a14:backgroundMark x1="81124" y1="48187" x2="82133" y2="50950"/>
                        <a14:backgroundMark x1="73487" y1="43696" x2="74928" y2="43005"/>
                        <a14:backgroundMark x1="75216" y1="44905" x2="75648" y2="50604"/>
                        <a14:backgroundMark x1="59078" y1="26252" x2="59942" y2="30052"/>
                        <a14:backgroundMark x1="67147" y1="31606" x2="67579" y2="34888"/>
                        <a14:backgroundMark x1="76225" y1="33679" x2="77089" y2="32297"/>
                        <a14:backgroundMark x1="56628" y1="29188" x2="56628" y2="26252"/>
                      </a14:backgroundRemoval>
                    </a14:imgEffect>
                  </a14:imgLayer>
                </a14:imgProps>
              </a:ext>
            </a:extLst>
          </a:blip>
          <a:srcRect l="24885" t="7279" r="4858" b="7478"/>
          <a:stretch/>
        </p:blipFill>
        <p:spPr>
          <a:xfrm>
            <a:off x="3944449" y="735037"/>
            <a:ext cx="8159261" cy="53879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2CF425B-CEF6-4D8A-8D3A-CC17C1079E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3" b="89055" l="386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0564" y="1802712"/>
            <a:ext cx="2422060" cy="12254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66D747-91DB-4DD8-AA00-F15DB49B7AF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32" b="49292" l="8871" r="74194"/>
                    </a14:imgEffect>
                  </a14:imgLayer>
                </a14:imgProps>
              </a:ext>
            </a:extLst>
          </a:blip>
          <a:srcRect t="18230" b="50000"/>
          <a:stretch/>
        </p:blipFill>
        <p:spPr>
          <a:xfrm>
            <a:off x="9474392" y="2181293"/>
            <a:ext cx="1511939" cy="68370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8E4C7E0-17D0-43E2-9736-DCECA0CEF0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32" b="89802" l="0" r="89516"/>
                    </a14:imgEffect>
                  </a14:imgLayer>
                </a14:imgProps>
              </a:ext>
            </a:extLst>
          </a:blip>
          <a:srcRect t="35184"/>
          <a:stretch/>
        </p:blipFill>
        <p:spPr>
          <a:xfrm>
            <a:off x="9474392" y="2564736"/>
            <a:ext cx="1511939" cy="1394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0E2DDE-44B5-458E-BBFA-587CB7A28C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535" b="98554" l="52336" r="63045">
                        <a14:backgroundMark x1="57480" y1="93539" x2="61102" y2="93539"/>
                      </a14:backgroundRemoval>
                    </a14:imgEffect>
                  </a14:imgLayer>
                </a14:imgProps>
              </a:ext>
            </a:extLst>
          </a:blip>
          <a:srcRect l="51250" t="85986" r="36878"/>
          <a:stretch/>
        </p:blipFill>
        <p:spPr>
          <a:xfrm>
            <a:off x="6932737" y="5862469"/>
            <a:ext cx="1378857" cy="8859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8B0E455-2D63-4652-9009-AEBB612C4A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570" y="5546841"/>
            <a:ext cx="1396105" cy="115224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A5C73B1-271C-4F27-9581-B192E841DFC6}"/>
              </a:ext>
            </a:extLst>
          </p:cNvPr>
          <p:cNvSpPr/>
          <p:nvPr/>
        </p:nvSpPr>
        <p:spPr>
          <a:xfrm>
            <a:off x="270145" y="2661828"/>
            <a:ext cx="2095683" cy="419381"/>
          </a:xfrm>
          <a:prstGeom prst="rect">
            <a:avLst/>
          </a:prstGeom>
          <a:solidFill>
            <a:srgbClr val="ED1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BD023E-D615-42FE-9964-06CE22BE7BA2}"/>
              </a:ext>
            </a:extLst>
          </p:cNvPr>
          <p:cNvSpPr/>
          <p:nvPr/>
        </p:nvSpPr>
        <p:spPr>
          <a:xfrm>
            <a:off x="270145" y="3139266"/>
            <a:ext cx="2095683" cy="419381"/>
          </a:xfrm>
          <a:prstGeom prst="rect">
            <a:avLst/>
          </a:prstGeom>
          <a:solidFill>
            <a:srgbClr val="35BF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F0B477-D9C4-477D-9279-8996035B6B87}"/>
              </a:ext>
            </a:extLst>
          </p:cNvPr>
          <p:cNvSpPr/>
          <p:nvPr/>
        </p:nvSpPr>
        <p:spPr>
          <a:xfrm>
            <a:off x="290151" y="3623962"/>
            <a:ext cx="2095683" cy="419381"/>
          </a:xfrm>
          <a:prstGeom prst="rect">
            <a:avLst/>
          </a:prstGeom>
          <a:solidFill>
            <a:srgbClr val="FCE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bn-I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1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7A11CFD-23B5-4887-B5DD-58A0C6D58545}"/>
              </a:ext>
            </a:extLst>
          </p:cNvPr>
          <p:cNvSpPr/>
          <p:nvPr/>
        </p:nvSpPr>
        <p:spPr>
          <a:xfrm>
            <a:off x="270145" y="4105591"/>
            <a:ext cx="2095683" cy="419381"/>
          </a:xfrm>
          <a:prstGeom prst="rect">
            <a:avLst/>
          </a:prstGeom>
          <a:solidFill>
            <a:srgbClr val="F292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DA2FBB-4072-4BB9-BA20-6A6AEEE44446}"/>
              </a:ext>
            </a:extLst>
          </p:cNvPr>
          <p:cNvSpPr/>
          <p:nvPr/>
        </p:nvSpPr>
        <p:spPr>
          <a:xfrm>
            <a:off x="270145" y="4583029"/>
            <a:ext cx="2095683" cy="419381"/>
          </a:xfrm>
          <a:prstGeom prst="rect">
            <a:avLst/>
          </a:prstGeom>
          <a:solidFill>
            <a:srgbClr val="9480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ভুটান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DF06CA8-5C0A-4145-B922-3B7DA045848E}"/>
              </a:ext>
            </a:extLst>
          </p:cNvPr>
          <p:cNvSpPr/>
          <p:nvPr/>
        </p:nvSpPr>
        <p:spPr>
          <a:xfrm>
            <a:off x="290151" y="5067725"/>
            <a:ext cx="2095683" cy="419381"/>
          </a:xfrm>
          <a:prstGeom prst="rect">
            <a:avLst/>
          </a:prstGeom>
          <a:solidFill>
            <a:srgbClr val="00A5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AC1AFC5-A111-42AC-85C1-F38C934EE23E}"/>
              </a:ext>
            </a:extLst>
          </p:cNvPr>
          <p:cNvSpPr/>
          <p:nvPr/>
        </p:nvSpPr>
        <p:spPr>
          <a:xfrm>
            <a:off x="290151" y="5579916"/>
            <a:ext cx="2095683" cy="419381"/>
          </a:xfrm>
          <a:prstGeom prst="rect">
            <a:avLst/>
          </a:prstGeom>
          <a:solidFill>
            <a:srgbClr val="F99F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B0145A-F64F-46F3-A8DA-43BB03EEF23C}"/>
              </a:ext>
            </a:extLst>
          </p:cNvPr>
          <p:cNvSpPr/>
          <p:nvPr/>
        </p:nvSpPr>
        <p:spPr>
          <a:xfrm>
            <a:off x="290151" y="6092107"/>
            <a:ext cx="2095683" cy="419381"/>
          </a:xfrm>
          <a:prstGeom prst="rect">
            <a:avLst/>
          </a:prstGeom>
          <a:solidFill>
            <a:srgbClr val="0F8A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মালদ্বীপ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6799C6-EE2D-417A-B227-38DB6665B378}"/>
              </a:ext>
            </a:extLst>
          </p:cNvPr>
          <p:cNvSpPr txBox="1"/>
          <p:nvPr/>
        </p:nvSpPr>
        <p:spPr>
          <a:xfrm>
            <a:off x="8284269" y="230116"/>
            <a:ext cx="3530181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সার্কের ৮টি দেশের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মানচিত্র লক্ষ্য কর।</a:t>
            </a:r>
            <a:endParaRPr lang="en-US" sz="36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04014F1-D508-467D-810D-6736C4D0B746}"/>
              </a:ext>
            </a:extLst>
          </p:cNvPr>
          <p:cNvSpPr txBox="1"/>
          <p:nvPr/>
        </p:nvSpPr>
        <p:spPr>
          <a:xfrm>
            <a:off x="8573529" y="5189441"/>
            <a:ext cx="35301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এ্যানিমেশন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373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9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D42F0-1531-4F4B-B295-233F0A22E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474" y="2031518"/>
            <a:ext cx="5269818" cy="34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52B82D-BE5F-4131-A6DF-B36CF9122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474" y="1963072"/>
            <a:ext cx="5371331" cy="359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556AB-8101-43BA-8BFD-D02CF033B0F5}"/>
              </a:ext>
            </a:extLst>
          </p:cNvPr>
          <p:cNvGrpSpPr/>
          <p:nvPr/>
        </p:nvGrpSpPr>
        <p:grpSpPr>
          <a:xfrm>
            <a:off x="754672" y="2190301"/>
            <a:ext cx="2733130" cy="847876"/>
            <a:chOff x="1737359" y="4450110"/>
            <a:chExt cx="3439552" cy="9706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782A04-60E5-485E-A8AA-7647B6F6A171}"/>
                </a:ext>
              </a:extLst>
            </p:cNvPr>
            <p:cNvSpPr/>
            <p:nvPr/>
          </p:nvSpPr>
          <p:spPr>
            <a:xfrm>
              <a:off x="1737359" y="4450110"/>
              <a:ext cx="3439552" cy="970670"/>
            </a:xfrm>
            <a:prstGeom prst="rect">
              <a:avLst/>
            </a:prstGeom>
            <a:solidFill>
              <a:srgbClr val="006A4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>
                  <a:solidFill>
                    <a:srgbClr val="4472C4"/>
                  </a:solidFill>
                </a:rPr>
                <a:t> </a:t>
              </a:r>
              <a:endParaRPr lang="en-US" sz="1400" dirty="0">
                <a:solidFill>
                  <a:srgbClr val="4472C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5CDA97-CC03-4764-8400-548A72A99EC3}"/>
                </a:ext>
              </a:extLst>
            </p:cNvPr>
            <p:cNvSpPr txBox="1"/>
            <p:nvPr/>
          </p:nvSpPr>
          <p:spPr>
            <a:xfrm>
              <a:off x="1960712" y="4450110"/>
              <a:ext cx="2992844" cy="8528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5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762E05-D737-4021-A197-6B85E7A72607}"/>
              </a:ext>
            </a:extLst>
          </p:cNvPr>
          <p:cNvGrpSpPr/>
          <p:nvPr/>
        </p:nvGrpSpPr>
        <p:grpSpPr>
          <a:xfrm>
            <a:off x="762375" y="2993330"/>
            <a:ext cx="2725427" cy="923330"/>
            <a:chOff x="7427855" y="4058600"/>
            <a:chExt cx="2803433" cy="118209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A1E1CD-4065-4C04-848A-32265265F0D1}"/>
                </a:ext>
              </a:extLst>
            </p:cNvPr>
            <p:cNvSpPr/>
            <p:nvPr/>
          </p:nvSpPr>
          <p:spPr>
            <a:xfrm>
              <a:off x="7427855" y="4173430"/>
              <a:ext cx="2803433" cy="970670"/>
            </a:xfrm>
            <a:prstGeom prst="rect">
              <a:avLst/>
            </a:prstGeom>
            <a:solidFill>
              <a:srgbClr val="12880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7AE53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5FB593-5651-472E-8B82-DF59052DB57A}"/>
                </a:ext>
              </a:extLst>
            </p:cNvPr>
            <p:cNvSpPr txBox="1"/>
            <p:nvPr/>
          </p:nvSpPr>
          <p:spPr>
            <a:xfrm>
              <a:off x="7867916" y="4058600"/>
              <a:ext cx="2363372" cy="1182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ভারত</a:t>
              </a:r>
              <a:endParaRPr 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2914C0-E859-416B-8E8D-48AF6C3235BD}"/>
              </a:ext>
            </a:extLst>
          </p:cNvPr>
          <p:cNvSpPr txBox="1"/>
          <p:nvPr/>
        </p:nvSpPr>
        <p:spPr>
          <a:xfrm>
            <a:off x="989140" y="812285"/>
            <a:ext cx="10663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এখন সার্ক ভূক্ত দেশগুলোর নাম  এবং পতাকাগুলো দেখে নিই। </a:t>
            </a:r>
            <a:endParaRPr lang="en-US" sz="36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625C3-A65A-4AE9-8994-ED19F234C8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26" y="1814732"/>
            <a:ext cx="6391868" cy="4121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330C393-5713-4028-86AF-9BC4DCB0B899}"/>
              </a:ext>
            </a:extLst>
          </p:cNvPr>
          <p:cNvGrpSpPr/>
          <p:nvPr/>
        </p:nvGrpSpPr>
        <p:grpSpPr>
          <a:xfrm>
            <a:off x="754672" y="3916660"/>
            <a:ext cx="2733130" cy="758184"/>
            <a:chOff x="1327050" y="4952280"/>
            <a:chExt cx="3123028" cy="9706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639F64-CDAE-410A-ADB0-0DC74DF4CD6E}"/>
                </a:ext>
              </a:extLst>
            </p:cNvPr>
            <p:cNvSpPr/>
            <p:nvPr/>
          </p:nvSpPr>
          <p:spPr>
            <a:xfrm>
              <a:off x="1327050" y="4952280"/>
              <a:ext cx="3123028" cy="97067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C21ECE-9EE2-4CCD-BD18-86321F56043A}"/>
                </a:ext>
              </a:extLst>
            </p:cNvPr>
            <p:cNvSpPr txBox="1"/>
            <p:nvPr/>
          </p:nvSpPr>
          <p:spPr>
            <a:xfrm>
              <a:off x="1611196" y="4952280"/>
              <a:ext cx="25547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66750" h="552450" prst="angle"/>
              </a:sp3d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শ্রীলংকা 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DAFFA9E-A65E-44B1-85E7-FCA179C4F3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987" y="1814732"/>
            <a:ext cx="6771822" cy="41218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007F764-208C-475C-B8E8-C493BC964919}"/>
              </a:ext>
            </a:extLst>
          </p:cNvPr>
          <p:cNvGrpSpPr/>
          <p:nvPr/>
        </p:nvGrpSpPr>
        <p:grpSpPr>
          <a:xfrm>
            <a:off x="716307" y="4713320"/>
            <a:ext cx="3181081" cy="811819"/>
            <a:chOff x="7315200" y="5088041"/>
            <a:chExt cx="3933328" cy="97067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076C7-2214-468F-AA9F-9ACEA41ABB49}"/>
                </a:ext>
              </a:extLst>
            </p:cNvPr>
            <p:cNvSpPr/>
            <p:nvPr/>
          </p:nvSpPr>
          <p:spPr>
            <a:xfrm>
              <a:off x="7315200" y="5088041"/>
              <a:ext cx="3687853" cy="97067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477372-4A2A-4EEE-81FB-EE52B2B3C878}"/>
                </a:ext>
              </a:extLst>
            </p:cNvPr>
            <p:cNvSpPr txBox="1"/>
            <p:nvPr/>
          </p:nvSpPr>
          <p:spPr>
            <a:xfrm>
              <a:off x="7413674" y="5088041"/>
              <a:ext cx="383485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আফগানিস্তান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34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F18C58-961C-4B6F-BEFC-39531DABAD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405" y="1360301"/>
            <a:ext cx="6633921" cy="416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016D9-CEDF-40A9-A66E-475C6FBB2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405" y="1299163"/>
            <a:ext cx="6597545" cy="422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FD22F5B-018A-4F64-861D-1DB5F3503129}"/>
              </a:ext>
            </a:extLst>
          </p:cNvPr>
          <p:cNvGrpSpPr/>
          <p:nvPr/>
        </p:nvGrpSpPr>
        <p:grpSpPr>
          <a:xfrm>
            <a:off x="535656" y="2426573"/>
            <a:ext cx="3158091" cy="1068285"/>
            <a:chOff x="7194560" y="4548707"/>
            <a:chExt cx="3358556" cy="12311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90D09A-3B77-4D8E-B070-286D587F537F}"/>
                </a:ext>
              </a:extLst>
            </p:cNvPr>
            <p:cNvSpPr/>
            <p:nvPr/>
          </p:nvSpPr>
          <p:spPr>
            <a:xfrm>
              <a:off x="7194560" y="4764152"/>
              <a:ext cx="3088923" cy="1015663"/>
            </a:xfrm>
            <a:prstGeom prst="rect">
              <a:avLst/>
            </a:prstGeom>
            <a:solidFill>
              <a:srgbClr val="FF4E1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4DBF0F-9D9F-4A9F-9698-16B5B700105C}"/>
                </a:ext>
              </a:extLst>
            </p:cNvPr>
            <p:cNvSpPr txBox="1"/>
            <p:nvPr/>
          </p:nvSpPr>
          <p:spPr>
            <a:xfrm>
              <a:off x="7775918" y="4548707"/>
              <a:ext cx="27771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ভুটান</a:t>
              </a:r>
              <a:r>
                <a:rPr lang="bn-IN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E617BA-005A-4993-B3AB-094819DDD4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866" y="1097280"/>
            <a:ext cx="7549562" cy="48759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EA25CA-F6A7-45B2-9755-C0A83228AFD8}"/>
              </a:ext>
            </a:extLst>
          </p:cNvPr>
          <p:cNvGrpSpPr/>
          <p:nvPr/>
        </p:nvGrpSpPr>
        <p:grpSpPr>
          <a:xfrm>
            <a:off x="565901" y="3429000"/>
            <a:ext cx="2855741" cy="1107996"/>
            <a:chOff x="696578" y="4712959"/>
            <a:chExt cx="2855741" cy="12128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66E2B3-4775-4222-85CF-AE3C13125B32}"/>
                </a:ext>
              </a:extLst>
            </p:cNvPr>
            <p:cNvSpPr/>
            <p:nvPr/>
          </p:nvSpPr>
          <p:spPr>
            <a:xfrm>
              <a:off x="696578" y="4827789"/>
              <a:ext cx="2855741" cy="97067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>
                  <a:solidFill>
                    <a:srgbClr val="4472C4"/>
                  </a:solidFill>
                </a:rPr>
                <a:t> </a:t>
              </a:r>
              <a:endParaRPr lang="en-US" sz="1600" dirty="0">
                <a:solidFill>
                  <a:srgbClr val="4472C4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86636C-B72B-4368-97B5-4F34F3A0A4BD}"/>
                </a:ext>
              </a:extLst>
            </p:cNvPr>
            <p:cNvSpPr txBox="1"/>
            <p:nvPr/>
          </p:nvSpPr>
          <p:spPr>
            <a:xfrm>
              <a:off x="1090473" y="4712959"/>
              <a:ext cx="2363372" cy="1212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bn-IN" sz="6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নেপাল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AAE490F-8CA5-482F-9ECE-17488AC69D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865" y="1094585"/>
            <a:ext cx="7549561" cy="48786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C589EF4-9FA2-4383-84AC-A4DFE153D1FE}"/>
              </a:ext>
            </a:extLst>
          </p:cNvPr>
          <p:cNvGrpSpPr/>
          <p:nvPr/>
        </p:nvGrpSpPr>
        <p:grpSpPr>
          <a:xfrm>
            <a:off x="535656" y="4459682"/>
            <a:ext cx="2904552" cy="892790"/>
            <a:chOff x="8263319" y="4843136"/>
            <a:chExt cx="3123028" cy="9706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1AF905-2A97-44AD-9103-4CCCD4719ED9}"/>
                </a:ext>
              </a:extLst>
            </p:cNvPr>
            <p:cNvSpPr/>
            <p:nvPr/>
          </p:nvSpPr>
          <p:spPr>
            <a:xfrm>
              <a:off x="8263319" y="4843137"/>
              <a:ext cx="3123028" cy="970670"/>
            </a:xfrm>
            <a:prstGeom prst="rect">
              <a:avLst/>
            </a:prstGeom>
            <a:solidFill>
              <a:srgbClr val="01411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B3E535-8B5D-4F5B-BEE4-C72292423CAB}"/>
                </a:ext>
              </a:extLst>
            </p:cNvPr>
            <p:cNvSpPr txBox="1"/>
            <p:nvPr/>
          </p:nvSpPr>
          <p:spPr>
            <a:xfrm>
              <a:off x="8553160" y="4843136"/>
              <a:ext cx="2833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351913-987E-45AF-A946-22A368258DB9}"/>
              </a:ext>
            </a:extLst>
          </p:cNvPr>
          <p:cNvGrpSpPr/>
          <p:nvPr/>
        </p:nvGrpSpPr>
        <p:grpSpPr>
          <a:xfrm>
            <a:off x="517090" y="1608984"/>
            <a:ext cx="2904552" cy="1200329"/>
            <a:chOff x="1638884" y="4567704"/>
            <a:chExt cx="2876845" cy="138327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90F9F8-002B-4E99-AC10-DF7B38D70AEA}"/>
                </a:ext>
              </a:extLst>
            </p:cNvPr>
            <p:cNvSpPr/>
            <p:nvPr/>
          </p:nvSpPr>
          <p:spPr>
            <a:xfrm>
              <a:off x="1638884" y="4682534"/>
              <a:ext cx="2876845" cy="970670"/>
            </a:xfrm>
            <a:prstGeom prst="rect">
              <a:avLst/>
            </a:prstGeom>
            <a:solidFill>
              <a:srgbClr val="007E3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D34180-26BB-48DC-B540-0671648903C7}"/>
                </a:ext>
              </a:extLst>
            </p:cNvPr>
            <p:cNvSpPr txBox="1"/>
            <p:nvPr/>
          </p:nvSpPr>
          <p:spPr>
            <a:xfrm>
              <a:off x="1776045" y="4567704"/>
              <a:ext cx="2602522" cy="13832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মালদ্বীপ </a:t>
              </a:r>
              <a:r>
                <a:rPr lang="en-US" sz="7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730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D6089-7373-4351-B6BA-D3EC0EE872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375" y="365412"/>
            <a:ext cx="2365453" cy="235935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89624BE-63CF-4AD2-9BF2-4A932EC74D2D}"/>
              </a:ext>
            </a:extLst>
          </p:cNvPr>
          <p:cNvGrpSpPr/>
          <p:nvPr/>
        </p:nvGrpSpPr>
        <p:grpSpPr>
          <a:xfrm>
            <a:off x="8898337" y="417006"/>
            <a:ext cx="2162772" cy="750613"/>
            <a:chOff x="8461453" y="886265"/>
            <a:chExt cx="2365453" cy="829211"/>
          </a:xfrm>
          <a:solidFill>
            <a:schemeClr val="accent1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667E3B-9E37-4905-9AE7-D64096EF6E2F}"/>
                </a:ext>
              </a:extLst>
            </p:cNvPr>
            <p:cNvSpPr/>
            <p:nvPr/>
          </p:nvSpPr>
          <p:spPr>
            <a:xfrm>
              <a:off x="8461453" y="886265"/>
              <a:ext cx="2365453" cy="82921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42E52C-E941-4335-AF0A-8E4B06FED694}"/>
                </a:ext>
              </a:extLst>
            </p:cNvPr>
            <p:cNvSpPr txBox="1"/>
            <p:nvPr/>
          </p:nvSpPr>
          <p:spPr>
            <a:xfrm>
              <a:off x="8668819" y="977704"/>
              <a:ext cx="195072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E2EBEC-336D-4617-AEE3-CB6999AF9243}"/>
              </a:ext>
            </a:extLst>
          </p:cNvPr>
          <p:cNvSpPr txBox="1"/>
          <p:nvPr/>
        </p:nvSpPr>
        <p:spPr>
          <a:xfrm>
            <a:off x="877668" y="2544143"/>
            <a:ext cx="36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সার্ক কী? </a:t>
            </a:r>
            <a:endParaRPr lang="en-US" sz="3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E46D66-D30F-4E69-BCC1-E8517AEFB7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175" y="1602290"/>
            <a:ext cx="3685735" cy="4118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4CBD30-9E21-47B9-B395-28212166C271}"/>
              </a:ext>
            </a:extLst>
          </p:cNvPr>
          <p:cNvSpPr txBox="1"/>
          <p:nvPr/>
        </p:nvSpPr>
        <p:spPr>
          <a:xfrm>
            <a:off x="914399" y="4943065"/>
            <a:ext cx="3745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 পূর্ণরূপ কি?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235FC-5A39-4115-B377-DD38D40B0FDF}"/>
              </a:ext>
            </a:extLst>
          </p:cNvPr>
          <p:cNvSpPr txBox="1"/>
          <p:nvPr/>
        </p:nvSpPr>
        <p:spPr>
          <a:xfrm>
            <a:off x="836507" y="3779290"/>
            <a:ext cx="584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কত সালে সার্ক প্রতি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ষ্ঠিত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হয়? </a:t>
            </a:r>
            <a:endParaRPr lang="en-US" sz="3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A88EE-1463-472C-AB3F-EDB137DDFBFC}"/>
              </a:ext>
            </a:extLst>
          </p:cNvPr>
          <p:cNvSpPr txBox="1"/>
          <p:nvPr/>
        </p:nvSpPr>
        <p:spPr>
          <a:xfrm>
            <a:off x="914399" y="4362537"/>
            <a:ext cx="36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১৯৮৫ সালে । </a:t>
            </a:r>
            <a:endParaRPr lang="en-US" sz="3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563435-A709-4D66-A7B3-F5964EA34AE7}"/>
              </a:ext>
            </a:extLst>
          </p:cNvPr>
          <p:cNvSpPr txBox="1"/>
          <p:nvPr/>
        </p:nvSpPr>
        <p:spPr>
          <a:xfrm>
            <a:off x="914398" y="5526312"/>
            <a:ext cx="833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 এশীয় আঞ্চলিক সহযোগীতা সংস্থা ।    </a:t>
            </a:r>
            <a:endParaRPr lang="en-US" sz="3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00194-721F-413C-AA22-C32F5D8E151D}"/>
              </a:ext>
            </a:extLst>
          </p:cNvPr>
          <p:cNvSpPr txBox="1"/>
          <p:nvPr/>
        </p:nvSpPr>
        <p:spPr>
          <a:xfrm>
            <a:off x="914398" y="3162980"/>
            <a:ext cx="714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সার্ক একটি স্বাধীন উন্নয়নমূলক সংস্থা ।  </a:t>
            </a:r>
            <a:endParaRPr lang="en-US" sz="36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2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46CBC4-BB93-4EB9-8631-6F3B2199FBBA}"/>
              </a:ext>
            </a:extLst>
          </p:cNvPr>
          <p:cNvGrpSpPr/>
          <p:nvPr/>
        </p:nvGrpSpPr>
        <p:grpSpPr>
          <a:xfrm>
            <a:off x="492370" y="5099343"/>
            <a:ext cx="11029070" cy="977903"/>
            <a:chOff x="1235758" y="4468806"/>
            <a:chExt cx="9695714" cy="583181"/>
          </a:xfrm>
          <a:solidFill>
            <a:schemeClr val="tx1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223186-6885-4F5E-A6AB-FE8F7C8A2E8F}"/>
                </a:ext>
              </a:extLst>
            </p:cNvPr>
            <p:cNvSpPr txBox="1"/>
            <p:nvPr/>
          </p:nvSpPr>
          <p:spPr>
            <a:xfrm>
              <a:off x="1900013" y="4577197"/>
              <a:ext cx="9031459" cy="348736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সদস্য দেশগুলোর অর্থনৈতিক,সামাজিক ও সাংস্কৃতিক অবস্থার দ্রুত উন্নয়ন করা। </a:t>
              </a:r>
              <a:endPara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057407-48CD-49A4-B6E3-A8FEF8169C77}"/>
                </a:ext>
              </a:extLst>
            </p:cNvPr>
            <p:cNvSpPr/>
            <p:nvPr/>
          </p:nvSpPr>
          <p:spPr>
            <a:xfrm>
              <a:off x="1235758" y="4468806"/>
              <a:ext cx="871319" cy="583181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ea typeface="Adobe Gothic Std B" panose="020B0800000000000000" pitchFamily="34" charset="-128"/>
                  <a:cs typeface="NikoshBAN" panose="02000000000000000000" pitchFamily="2" charset="0"/>
                </a:rPr>
                <a:t>১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2428CF-9BF5-4023-9CF4-3027D39B0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75" y="1398273"/>
            <a:ext cx="4848664" cy="3258429"/>
          </a:xfrm>
          <a:prstGeom prst="snip2DiagRect">
            <a:avLst>
              <a:gd name="adj1" fmla="val 1770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F1381-B5C0-4BCD-B655-ED3E30764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064" y="1398273"/>
            <a:ext cx="4848664" cy="3258429"/>
          </a:xfrm>
          <a:prstGeom prst="snip2DiagRect">
            <a:avLst>
              <a:gd name="adj1" fmla="val 17269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B61146-4E5E-4CB5-BA7E-78F9520820C6}"/>
              </a:ext>
            </a:extLst>
          </p:cNvPr>
          <p:cNvSpPr txBox="1"/>
          <p:nvPr/>
        </p:nvSpPr>
        <p:spPr>
          <a:xfrm>
            <a:off x="3271010" y="309301"/>
            <a:ext cx="484343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 গঠনের লক্ষ্য ও উদ্দেশ্যঃ 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14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EC6B3D-D99A-4E3D-B16E-0E0CBA0E5737}"/>
              </a:ext>
            </a:extLst>
          </p:cNvPr>
          <p:cNvGrpSpPr/>
          <p:nvPr/>
        </p:nvGrpSpPr>
        <p:grpSpPr>
          <a:xfrm>
            <a:off x="914399" y="5205046"/>
            <a:ext cx="9762980" cy="942533"/>
            <a:chOff x="140316" y="3105044"/>
            <a:chExt cx="11363171" cy="775119"/>
          </a:xfrm>
          <a:solidFill>
            <a:schemeClr val="tx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A315514-191F-4CD0-8A0D-11ABA32E57B6}"/>
                </a:ext>
              </a:extLst>
            </p:cNvPr>
            <p:cNvGrpSpPr/>
            <p:nvPr/>
          </p:nvGrpSpPr>
          <p:grpSpPr>
            <a:xfrm>
              <a:off x="140316" y="3105044"/>
              <a:ext cx="11363171" cy="775119"/>
              <a:chOff x="175740" y="1229938"/>
              <a:chExt cx="10614180" cy="669128"/>
            </a:xfrm>
            <a:grpFill/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645CF3-D44C-41FA-A8A9-FD4C1E55E081}"/>
                  </a:ext>
                </a:extLst>
              </p:cNvPr>
              <p:cNvSpPr/>
              <p:nvPr/>
            </p:nvSpPr>
            <p:spPr>
              <a:xfrm>
                <a:off x="1069145" y="1288950"/>
                <a:ext cx="9720775" cy="52050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93F6AB1-D334-4A40-A507-CD5E6AE6F811}"/>
                  </a:ext>
                </a:extLst>
              </p:cNvPr>
              <p:cNvSpPr/>
              <p:nvPr/>
            </p:nvSpPr>
            <p:spPr>
              <a:xfrm>
                <a:off x="175740" y="1229938"/>
                <a:ext cx="1107933" cy="66912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 Rounded MT Bold" panose="020F0704030504030204" pitchFamily="34" charset="0"/>
                    <a:ea typeface="Adobe Gothic Std B" panose="020B0800000000000000" pitchFamily="34" charset="-128"/>
                  </a:rPr>
                  <a:t>২ 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923328-9F90-4DB7-8E2A-5EF137053962}"/>
                </a:ext>
              </a:extLst>
            </p:cNvPr>
            <p:cNvSpPr txBox="1"/>
            <p:nvPr/>
          </p:nvSpPr>
          <p:spPr>
            <a:xfrm>
              <a:off x="1387206" y="3244048"/>
              <a:ext cx="10095914" cy="4809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দেশগুলোকে বিভিন্ন বিষয়ে আত্মনির্ভরশীল হতে সাহায্য করা </a:t>
              </a:r>
              <a:r>
                <a:rPr lang="bn-IN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FEDCA74-8EA3-4E77-9A67-A86022595F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72" y="1024905"/>
            <a:ext cx="3595026" cy="3744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557FC-9A03-4AF4-8436-73109DB23D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168" y="1089912"/>
            <a:ext cx="3532604" cy="367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10570-546A-4632-B281-CA23090476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842" y="1233217"/>
            <a:ext cx="3395004" cy="3535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615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1B0696-DAA5-42B8-A28C-76E2ACB714FD}"/>
              </a:ext>
            </a:extLst>
          </p:cNvPr>
          <p:cNvGrpSpPr/>
          <p:nvPr/>
        </p:nvGrpSpPr>
        <p:grpSpPr>
          <a:xfrm>
            <a:off x="295422" y="5120639"/>
            <a:ext cx="11483558" cy="942533"/>
            <a:chOff x="385919" y="3105044"/>
            <a:chExt cx="11117568" cy="77511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CA41A2-B189-487A-BD1A-7D5947D63804}"/>
                </a:ext>
              </a:extLst>
            </p:cNvPr>
            <p:cNvGrpSpPr/>
            <p:nvPr/>
          </p:nvGrpSpPr>
          <p:grpSpPr>
            <a:xfrm>
              <a:off x="385919" y="3105044"/>
              <a:ext cx="11117568" cy="775119"/>
              <a:chOff x="405154" y="1229938"/>
              <a:chExt cx="10384766" cy="669128"/>
            </a:xfrm>
            <a:grpFill/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045D9F-6592-42F3-980C-622C16C5728F}"/>
                  </a:ext>
                </a:extLst>
              </p:cNvPr>
              <p:cNvSpPr/>
              <p:nvPr/>
            </p:nvSpPr>
            <p:spPr>
              <a:xfrm>
                <a:off x="1069145" y="1288950"/>
                <a:ext cx="9720775" cy="52050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25C859F-9598-40FA-B0AC-4026AA12DC5A}"/>
                  </a:ext>
                </a:extLst>
              </p:cNvPr>
              <p:cNvSpPr/>
              <p:nvPr/>
            </p:nvSpPr>
            <p:spPr>
              <a:xfrm>
                <a:off x="405154" y="1229938"/>
                <a:ext cx="878520" cy="66912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200" b="1" dirty="0">
                    <a:solidFill>
                      <a:schemeClr val="bg1"/>
                    </a:solidFill>
                    <a:latin typeface="Arial Rounded MT Bold" panose="020F0704030504030204" pitchFamily="34" charset="0"/>
                    <a:ea typeface="Adobe Gothic Std B" panose="020B0800000000000000" pitchFamily="34" charset="-128"/>
                  </a:rPr>
                  <a:t>৩</a:t>
                </a:r>
                <a:endParaRPr lang="en-US" sz="3200" b="1" dirty="0">
                  <a:solidFill>
                    <a:schemeClr val="bg1"/>
                  </a:solidFill>
                  <a:latin typeface="Arial Rounded MT Bold" panose="020F0704030504030204" pitchFamily="34" charset="0"/>
                  <a:ea typeface="Adobe Gothic Std B" panose="020B0800000000000000" pitchFamily="34" charset="-128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5D4B07-CAFF-45FB-BEBF-B8045368F7BC}"/>
                </a:ext>
              </a:extLst>
            </p:cNvPr>
            <p:cNvSpPr txBox="1"/>
            <p:nvPr/>
          </p:nvSpPr>
          <p:spPr>
            <a:xfrm>
              <a:off x="1387206" y="3244048"/>
              <a:ext cx="10095914" cy="379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আন্ত</a:t>
              </a:r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র্জাতিক সংস্থার সাথে সহযোগিতাপূর্ণ সম্পর্ক তৈ্রি করার মাধ্যমে দেশগুলোর উন্নয়ন সাধন করা ।</a:t>
              </a:r>
              <a:endPara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B3851A9-D627-4049-A2DE-6F1BC41054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25" y="1307700"/>
            <a:ext cx="4714735" cy="3052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A2B640-4C18-4AF5-97BD-B4BFB5CE9D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641" y="1307700"/>
            <a:ext cx="4714735" cy="316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1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0D2100-4C88-4704-A106-1D514DA0C1B3}"/>
              </a:ext>
            </a:extLst>
          </p:cNvPr>
          <p:cNvGrpSpPr/>
          <p:nvPr/>
        </p:nvGrpSpPr>
        <p:grpSpPr>
          <a:xfrm>
            <a:off x="1240735" y="5096112"/>
            <a:ext cx="9366305" cy="928468"/>
            <a:chOff x="973449" y="5025774"/>
            <a:chExt cx="9366305" cy="92846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B74EDC-D985-4865-B39E-C557B1D2A465}"/>
                </a:ext>
              </a:extLst>
            </p:cNvPr>
            <p:cNvSpPr txBox="1"/>
            <p:nvPr/>
          </p:nvSpPr>
          <p:spPr>
            <a:xfrm>
              <a:off x="1679198" y="5197621"/>
              <a:ext cx="8660556" cy="58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দেশগুলোর মধ্যে ভ্রাতৃত্ব সৃষ্টি ও পরস্পর মিলেমিশে চলা ।</a:t>
              </a:r>
              <a:endPara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C62D43-CAA2-48AA-95C7-DC044FD97C2A}"/>
                </a:ext>
              </a:extLst>
            </p:cNvPr>
            <p:cNvSpPr/>
            <p:nvPr/>
          </p:nvSpPr>
          <p:spPr>
            <a:xfrm>
              <a:off x="973449" y="5025774"/>
              <a:ext cx="940210" cy="92846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chemeClr val="tx1"/>
                  </a:solidFill>
                  <a:latin typeface="Arial Rounded MT Bold" panose="020F0704030504030204" pitchFamily="34" charset="0"/>
                  <a:ea typeface="Adobe Gothic Std B" panose="020B0800000000000000" pitchFamily="34" charset="-128"/>
                </a:rPr>
                <a:t>৪</a:t>
              </a:r>
              <a:endPara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64E0A42-4F8B-4DC6-A813-4F6E1298B6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38" y="1000250"/>
            <a:ext cx="10611459" cy="3712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054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3C481D0-29C3-4615-BC70-4BEADCB22B31}"/>
              </a:ext>
            </a:extLst>
          </p:cNvPr>
          <p:cNvGrpSpPr/>
          <p:nvPr/>
        </p:nvGrpSpPr>
        <p:grpSpPr>
          <a:xfrm>
            <a:off x="1463040" y="5039164"/>
            <a:ext cx="9467557" cy="879231"/>
            <a:chOff x="1601661" y="4715607"/>
            <a:chExt cx="7781489" cy="879231"/>
          </a:xfrm>
          <a:solidFill>
            <a:srgbClr val="002060"/>
          </a:solidFill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50DCC9-1457-4B03-8025-F8B258AB6D90}"/>
                </a:ext>
              </a:extLst>
            </p:cNvPr>
            <p:cNvSpPr txBox="1"/>
            <p:nvPr/>
          </p:nvSpPr>
          <p:spPr>
            <a:xfrm>
              <a:off x="2217714" y="4893612"/>
              <a:ext cx="7165436" cy="58477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সদস্য দেশগুলোর স্বাধীনতা রক্ষা ও ভৌগলিক সীমা মেনে চলা ।</a:t>
              </a:r>
              <a:endPara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151FB50-F8CA-4005-9D62-EBF911978368}"/>
                </a:ext>
              </a:extLst>
            </p:cNvPr>
            <p:cNvSpPr/>
            <p:nvPr/>
          </p:nvSpPr>
          <p:spPr>
            <a:xfrm>
              <a:off x="1601661" y="4715607"/>
              <a:ext cx="784910" cy="879231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bg1"/>
                  </a:solidFill>
                  <a:latin typeface="Arial Rounded MT Bold" panose="020F0704030504030204" pitchFamily="34" charset="0"/>
                  <a:ea typeface="Adobe Gothic Std B" panose="020B0800000000000000" pitchFamily="34" charset="-128"/>
                </a:rPr>
                <a:t>৫</a:t>
              </a:r>
              <a:endPara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8EB2798-83AF-4FB0-9BF8-2D3B976A7F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78" y="1072350"/>
            <a:ext cx="4768948" cy="3588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6F5788-81F4-47B1-B132-792557CDD1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263" y="1072350"/>
            <a:ext cx="4587892" cy="358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0D9803E-C394-41C1-9D6C-7E836632364E}"/>
              </a:ext>
            </a:extLst>
          </p:cNvPr>
          <p:cNvGrpSpPr/>
          <p:nvPr/>
        </p:nvGrpSpPr>
        <p:grpSpPr>
          <a:xfrm>
            <a:off x="683169" y="5272985"/>
            <a:ext cx="10225440" cy="956602"/>
            <a:chOff x="907817" y="5455865"/>
            <a:chExt cx="10225440" cy="956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0B6B19-A3ED-49D7-B44E-F9B4453ACDAE}"/>
                </a:ext>
              </a:extLst>
            </p:cNvPr>
            <p:cNvSpPr txBox="1"/>
            <p:nvPr/>
          </p:nvSpPr>
          <p:spPr>
            <a:xfrm>
              <a:off x="1413347" y="5641779"/>
              <a:ext cx="9719910" cy="58477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I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 রাষ্ট্র কর্তৃক অন্য রাষ্ট্রের অভ্যন্তরীণ বিষয়ে হস্তক্ষেপ না করা ।</a:t>
              </a:r>
              <a:endPara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A5A235-3D24-4BF6-9729-6718B085002F}"/>
                </a:ext>
              </a:extLst>
            </p:cNvPr>
            <p:cNvSpPr/>
            <p:nvPr/>
          </p:nvSpPr>
          <p:spPr>
            <a:xfrm>
              <a:off x="907817" y="5455865"/>
              <a:ext cx="1011059" cy="9566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bg1"/>
                  </a:solidFill>
                  <a:latin typeface="Arial Rounded MT Bold" panose="020F0704030504030204" pitchFamily="34" charset="0"/>
                  <a:ea typeface="Adobe Gothic Std B" panose="020B0800000000000000" pitchFamily="34" charset="-128"/>
                </a:rPr>
                <a:t>৬</a:t>
              </a:r>
              <a:endPara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2532BBE-826B-4F79-82D8-09957103B5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27" y="1000921"/>
            <a:ext cx="5039898" cy="3765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7490F-263D-4E4A-867A-179E8331A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74" y="1066074"/>
            <a:ext cx="4853354" cy="3700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941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alpha val="0"/>
                <a:lumMod val="7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6E826EC-82C1-486A-852D-405A61051D54}"/>
              </a:ext>
            </a:extLst>
          </p:cNvPr>
          <p:cNvGrpSpPr/>
          <p:nvPr/>
        </p:nvGrpSpPr>
        <p:grpSpPr>
          <a:xfrm rot="10959816">
            <a:off x="155804" y="5057656"/>
            <a:ext cx="2130643" cy="785329"/>
            <a:chOff x="3149967" y="2000731"/>
            <a:chExt cx="2130643" cy="78532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A09C825-2C12-4528-920F-766123A13DEB}"/>
                </a:ext>
              </a:extLst>
            </p:cNvPr>
            <p:cNvSpPr/>
            <p:nvPr/>
          </p:nvSpPr>
          <p:spPr>
            <a:xfrm rot="19078744">
              <a:off x="3397264" y="2479034"/>
              <a:ext cx="1726378" cy="307026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3804C59-F4FA-40EF-9933-C2CBEFAB9439}"/>
                </a:ext>
              </a:extLst>
            </p:cNvPr>
            <p:cNvSpPr/>
            <p:nvPr/>
          </p:nvSpPr>
          <p:spPr>
            <a:xfrm rot="19078744">
              <a:off x="3554232" y="2000731"/>
              <a:ext cx="1726378" cy="30702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F358833-FD76-421E-AA23-1E4F2882E743}"/>
                </a:ext>
              </a:extLst>
            </p:cNvPr>
            <p:cNvSpPr/>
            <p:nvPr/>
          </p:nvSpPr>
          <p:spPr>
            <a:xfrm rot="19078744">
              <a:off x="3149967" y="2000732"/>
              <a:ext cx="1726378" cy="307026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1BC9E5F-CFC8-47C5-AECB-E23F32DAB0F8}"/>
              </a:ext>
            </a:extLst>
          </p:cNvPr>
          <p:cNvGrpSpPr/>
          <p:nvPr/>
        </p:nvGrpSpPr>
        <p:grpSpPr>
          <a:xfrm>
            <a:off x="3149967" y="2000731"/>
            <a:ext cx="2130643" cy="785329"/>
            <a:chOff x="3149967" y="2000731"/>
            <a:chExt cx="2130643" cy="78532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1A2A084-9ADD-4516-8FA4-97842D6C502B}"/>
                </a:ext>
              </a:extLst>
            </p:cNvPr>
            <p:cNvSpPr/>
            <p:nvPr/>
          </p:nvSpPr>
          <p:spPr>
            <a:xfrm rot="19078744">
              <a:off x="3397264" y="2479034"/>
              <a:ext cx="1726378" cy="307026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0E17AD-5901-4DD2-B8B1-C2C3E9F5F27A}"/>
                </a:ext>
              </a:extLst>
            </p:cNvPr>
            <p:cNvSpPr/>
            <p:nvPr/>
          </p:nvSpPr>
          <p:spPr>
            <a:xfrm rot="19078744">
              <a:off x="3554232" y="2000731"/>
              <a:ext cx="1726378" cy="307026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1501472-FE9D-4880-B69C-45CC35E5F686}"/>
                </a:ext>
              </a:extLst>
            </p:cNvPr>
            <p:cNvSpPr/>
            <p:nvPr/>
          </p:nvSpPr>
          <p:spPr>
            <a:xfrm rot="19078744">
              <a:off x="3149967" y="2000732"/>
              <a:ext cx="1726378" cy="307026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C09803-B41D-430A-BF03-2BBD4F0D7FD9}"/>
              </a:ext>
            </a:extLst>
          </p:cNvPr>
          <p:cNvSpPr txBox="1"/>
          <p:nvPr/>
        </p:nvSpPr>
        <p:spPr>
          <a:xfrm>
            <a:off x="5997362" y="1645781"/>
            <a:ext cx="529230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263650" contourW="38100">
              <a:bevelT w="1358900" h="1181100" prst="relaxedInset"/>
              <a:bevelB w="1993900" h="1314450" prst="relaxedInset"/>
              <a:extrusionClr>
                <a:schemeClr val="accent2">
                  <a:lumMod val="50000"/>
                </a:schemeClr>
              </a:extrusionClr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l"/>
            <a:r>
              <a:rPr lang="en-US" sz="7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03098-1CC5-4A24-868D-7932FF346C44}"/>
              </a:ext>
            </a:extLst>
          </p:cNvPr>
          <p:cNvSpPr txBox="1"/>
          <p:nvPr/>
        </p:nvSpPr>
        <p:spPr>
          <a:xfrm>
            <a:off x="5780152" y="2901005"/>
            <a:ext cx="5764696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ফারজানা আমিন</a:t>
            </a:r>
          </a:p>
          <a:p>
            <a:pPr algn="ctr"/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শিক্ষক,</a:t>
            </a:r>
          </a:p>
          <a:p>
            <a:pPr algn="ctr"/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ধাদাশ সরকারি প্রাথমিক বিদ্যালয় </a:t>
            </a:r>
          </a:p>
          <a:p>
            <a:pPr algn="ctr"/>
            <a:r>
              <a:rPr lang="bn-I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পুঠিয়া, রাজশাহী।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9305B-BC00-4EC5-AC39-5EE155ACCD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53" y="1462377"/>
            <a:ext cx="4763122" cy="4945680"/>
          </a:xfrm>
          <a:prstGeom prst="ellipse">
            <a:avLst/>
          </a:prstGeom>
          <a:ln w="127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124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EDDC5B-4720-45CD-84E9-F4B50C2F961E}"/>
              </a:ext>
            </a:extLst>
          </p:cNvPr>
          <p:cNvSpPr txBox="1"/>
          <p:nvPr/>
        </p:nvSpPr>
        <p:spPr>
          <a:xfrm>
            <a:off x="114885" y="336178"/>
            <a:ext cx="725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সার্কের উদ্দেশ্য কী? 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79353-2788-40C5-AC40-933C387C09C5}"/>
              </a:ext>
            </a:extLst>
          </p:cNvPr>
          <p:cNvSpPr txBox="1"/>
          <p:nvPr/>
        </p:nvSpPr>
        <p:spPr>
          <a:xfrm>
            <a:off x="569154" y="1144257"/>
            <a:ext cx="6344529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220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 হলো সদস্য দেশগুলোর মধ্যে ভাতৃত্ব সৃষ্টি ও পরস্পর মিলেমিশে চলা। </a:t>
            </a:r>
            <a:endParaRPr lang="en-US" sz="3600" b="1" dirty="0" err="1">
              <a:solidFill>
                <a:srgbClr val="2206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F6EE2-933F-4E44-8F98-DE32CF6D11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626" y="980280"/>
            <a:ext cx="4698608" cy="4591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BA32B6-2440-4F39-AB82-5DBBD6A8AA0A}"/>
              </a:ext>
            </a:extLst>
          </p:cNvPr>
          <p:cNvSpPr txBox="1"/>
          <p:nvPr/>
        </p:nvSpPr>
        <p:spPr>
          <a:xfrm>
            <a:off x="301576" y="2782669"/>
            <a:ext cx="560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কেন গঠিত হয়েছিল ? 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8CDF3-F8FB-4A1C-A85A-171CF5634208}"/>
              </a:ext>
            </a:extLst>
          </p:cNvPr>
          <p:cNvSpPr txBox="1"/>
          <p:nvPr/>
        </p:nvSpPr>
        <p:spPr>
          <a:xfrm>
            <a:off x="453682" y="3692993"/>
            <a:ext cx="6523895" cy="1754326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220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পারস্পরিক সহযোগিতার মাধ্যমে বিভিন্ন সমস্যা দূরীকরণ ও পারস্পরিক সম্পর্ক উন্নয়নের লক্ষ্যে সার্ক গঠিত হয়েছিল ।</a:t>
            </a:r>
            <a:endParaRPr lang="en-US" sz="3600" b="1" dirty="0" err="1">
              <a:solidFill>
                <a:srgbClr val="2206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CCCA7-E827-4B34-B610-4EF4BE6E71A1}"/>
              </a:ext>
            </a:extLst>
          </p:cNvPr>
          <p:cNvSpPr/>
          <p:nvPr/>
        </p:nvSpPr>
        <p:spPr>
          <a:xfrm>
            <a:off x="7172766" y="336178"/>
            <a:ext cx="45719" cy="63585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81484-A07E-4C52-94B7-AF9EF620F678}"/>
              </a:ext>
            </a:extLst>
          </p:cNvPr>
          <p:cNvSpPr txBox="1"/>
          <p:nvPr/>
        </p:nvSpPr>
        <p:spPr>
          <a:xfrm>
            <a:off x="8515350" y="333949"/>
            <a:ext cx="208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0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77195D-94B8-4680-8273-B8BD8A03660E}"/>
              </a:ext>
            </a:extLst>
          </p:cNvPr>
          <p:cNvGrpSpPr/>
          <p:nvPr/>
        </p:nvGrpSpPr>
        <p:grpSpPr>
          <a:xfrm>
            <a:off x="6375011" y="766249"/>
            <a:ext cx="4759567" cy="646332"/>
            <a:chOff x="6396113" y="1601758"/>
            <a:chExt cx="4815837" cy="646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8E7336-6E1B-44EF-9DF0-96C315A07270}"/>
                </a:ext>
              </a:extLst>
            </p:cNvPr>
            <p:cNvSpPr/>
            <p:nvPr/>
          </p:nvSpPr>
          <p:spPr>
            <a:xfrm>
              <a:off x="6396113" y="1601758"/>
              <a:ext cx="4079631" cy="6463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C395E3-E0D8-4385-862F-0B8EA6F55554}"/>
                </a:ext>
              </a:extLst>
            </p:cNvPr>
            <p:cNvSpPr txBox="1"/>
            <p:nvPr/>
          </p:nvSpPr>
          <p:spPr>
            <a:xfrm>
              <a:off x="6775940" y="1601759"/>
              <a:ext cx="4436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সার্কের লোগোটি দেখ।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30A75C-6A35-41D7-BD53-B8C0F902CB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22" y="1089414"/>
            <a:ext cx="4571279" cy="4009291"/>
          </a:xfrm>
          <a:prstGeom prst="roundRect">
            <a:avLst>
              <a:gd name="adj" fmla="val 172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6EDE4F-76AC-4405-B3EC-B8E2B9C9B358}"/>
              </a:ext>
            </a:extLst>
          </p:cNvPr>
          <p:cNvSpPr txBox="1"/>
          <p:nvPr/>
        </p:nvSpPr>
        <p:spPr>
          <a:xfrm>
            <a:off x="6276537" y="2179269"/>
            <a:ext cx="443601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মজার ব্যাপার হলো সার্ক জোটে অষ্টম দেশ অন্তর্ভূক্ত হওয়ার পরও সার্কের লোগোর কোন পরিবর্তন হয়নি।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0B2A2-C071-41A2-BEB5-8B4B768470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39" y="5254283"/>
            <a:ext cx="11656061" cy="14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80E02-4343-4181-AA31-33A9D82B8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5122" y="562709"/>
            <a:ext cx="2420878" cy="191320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C71454D-B82E-4D1D-B09E-FD1004DE0D64}"/>
              </a:ext>
            </a:extLst>
          </p:cNvPr>
          <p:cNvGrpSpPr/>
          <p:nvPr/>
        </p:nvGrpSpPr>
        <p:grpSpPr>
          <a:xfrm>
            <a:off x="8711553" y="337625"/>
            <a:ext cx="2365453" cy="829211"/>
            <a:chOff x="8461453" y="886265"/>
            <a:chExt cx="2365453" cy="8292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67E052-CB92-4694-BA31-DF2866B0D5F9}"/>
                </a:ext>
              </a:extLst>
            </p:cNvPr>
            <p:cNvSpPr/>
            <p:nvPr/>
          </p:nvSpPr>
          <p:spPr>
            <a:xfrm>
              <a:off x="8461453" y="886265"/>
              <a:ext cx="2365453" cy="829211"/>
            </a:xfrm>
            <a:prstGeom prst="rect">
              <a:avLst/>
            </a:prstGeom>
            <a:solidFill>
              <a:srgbClr val="4841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09AA50-E75E-4A65-8CD3-1E265C5BAC25}"/>
                </a:ext>
              </a:extLst>
            </p:cNvPr>
            <p:cNvSpPr txBox="1"/>
            <p:nvPr/>
          </p:nvSpPr>
          <p:spPr>
            <a:xfrm>
              <a:off x="8668818" y="977704"/>
              <a:ext cx="21580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0F4013F-653A-4AF6-B5F7-BCB127BE1AFF}"/>
              </a:ext>
            </a:extLst>
          </p:cNvPr>
          <p:cNvSpPr txBox="1"/>
          <p:nvPr/>
        </p:nvSpPr>
        <p:spPr>
          <a:xfrm>
            <a:off x="722141" y="4348087"/>
            <a:ext cx="537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সার্কের চারটি 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 </a:t>
            </a:r>
            <a:r>
              <a:rPr lang="bn-I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 ।</a:t>
            </a:r>
            <a:endParaRPr lang="en-US" sz="3600" b="1" dirty="0" err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8AA379-367C-485E-9713-F231B9CAA637}"/>
              </a:ext>
            </a:extLst>
          </p:cNvPr>
          <p:cNvSpPr txBox="1"/>
          <p:nvPr/>
        </p:nvSpPr>
        <p:spPr>
          <a:xfrm>
            <a:off x="722141" y="3739855"/>
            <a:ext cx="541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সার্কভূক্ত আটটি দেশের নাম লিখ।</a:t>
            </a:r>
            <a:endParaRPr lang="en-US" sz="3600" b="1" dirty="0" err="1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4BBD8F-CE8B-41BB-B75C-33E83575FD9C}"/>
              </a:ext>
            </a:extLst>
          </p:cNvPr>
          <p:cNvSpPr txBox="1"/>
          <p:nvPr/>
        </p:nvSpPr>
        <p:spPr>
          <a:xfrm>
            <a:off x="722141" y="4927598"/>
            <a:ext cx="640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 স</a:t>
            </a:r>
            <a:r>
              <a:rPr lang="bn-I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বশেষে অন্ত</a:t>
            </a:r>
            <a:r>
              <a:rPr lang="bn-I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ভূক্ত</a:t>
            </a:r>
            <a:r>
              <a:rPr lang="bn-IN" sz="36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 কোন দেশটি? </a:t>
            </a:r>
            <a:endParaRPr 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887B5-F166-485C-A945-F098956FE9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4" y="457687"/>
            <a:ext cx="2648899" cy="2664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2E254-6781-49C9-84AC-4A682BAF0B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286" y="1519312"/>
            <a:ext cx="4614202" cy="4347571"/>
          </a:xfrm>
          <a:prstGeom prst="roundRect">
            <a:avLst>
              <a:gd name="adj" fmla="val 62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5435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088738-0801-49C9-97B3-4AF03222689D}"/>
              </a:ext>
            </a:extLst>
          </p:cNvPr>
          <p:cNvSpPr txBox="1"/>
          <p:nvPr/>
        </p:nvSpPr>
        <p:spPr>
          <a:xfrm>
            <a:off x="1957753" y="440215"/>
            <a:ext cx="88462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তোমার পাঠ্যবই এর ৯৬ নং পৃষ্টা বের করে নিরবে পড় ।   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2D52D-9673-441D-A78D-F52F6C0DF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911" y="1519937"/>
            <a:ext cx="3676153" cy="4897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C45BF-729A-4D16-B293-F992F8EAEA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7064" y="1519937"/>
            <a:ext cx="4272861" cy="4897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58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C12013-EF8F-4F4F-A24E-BCD17F28FC82}"/>
              </a:ext>
            </a:extLst>
          </p:cNvPr>
          <p:cNvSpPr txBox="1"/>
          <p:nvPr/>
        </p:nvSpPr>
        <p:spPr>
          <a:xfrm>
            <a:off x="2709236" y="563041"/>
            <a:ext cx="535688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পাশের মিল কর । </a:t>
            </a:r>
            <a:endParaRPr lang="en-US" sz="32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79F3B-605D-470A-BD55-16905524CB43}"/>
              </a:ext>
            </a:extLst>
          </p:cNvPr>
          <p:cNvSpPr txBox="1"/>
          <p:nvPr/>
        </p:nvSpPr>
        <p:spPr>
          <a:xfrm>
            <a:off x="2902635" y="1633002"/>
            <a:ext cx="108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3AD1D0-AF0F-4286-A4AF-90345535618E}"/>
              </a:ext>
            </a:extLst>
          </p:cNvPr>
          <p:cNvSpPr txBox="1"/>
          <p:nvPr/>
        </p:nvSpPr>
        <p:spPr>
          <a:xfrm>
            <a:off x="7122943" y="1667988"/>
            <a:ext cx="108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6B2F29-CAEC-4CE8-9936-EBB1FC7B711E}"/>
              </a:ext>
            </a:extLst>
          </p:cNvPr>
          <p:cNvGrpSpPr/>
          <p:nvPr/>
        </p:nvGrpSpPr>
        <p:grpSpPr>
          <a:xfrm>
            <a:off x="1385450" y="2377253"/>
            <a:ext cx="4182798" cy="3610173"/>
            <a:chOff x="1329396" y="2417551"/>
            <a:chExt cx="4182798" cy="36101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CE474A-5CA6-4FD5-BED5-BA43068E5DA0}"/>
                </a:ext>
              </a:extLst>
            </p:cNvPr>
            <p:cNvSpPr txBox="1"/>
            <p:nvPr/>
          </p:nvSpPr>
          <p:spPr>
            <a:xfrm>
              <a:off x="1335884" y="2417551"/>
              <a:ext cx="4159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ক.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সার্ক হলো</a:t>
              </a:r>
              <a:endParaRPr lang="en-US" sz="28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4E0A3F-543E-46E7-B5E1-7B4595220999}"/>
                </a:ext>
              </a:extLst>
            </p:cNvPr>
            <p:cNvSpPr txBox="1"/>
            <p:nvPr/>
          </p:nvSpPr>
          <p:spPr>
            <a:xfrm>
              <a:off x="1348154" y="2967161"/>
              <a:ext cx="4159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.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সার্ক গঠিত হয় </a:t>
              </a:r>
              <a:endParaRPr lang="en-US" sz="28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42A87A-59B0-4120-BC93-64FEA7833246}"/>
                </a:ext>
              </a:extLst>
            </p:cNvPr>
            <p:cNvSpPr txBox="1"/>
            <p:nvPr/>
          </p:nvSpPr>
          <p:spPr>
            <a:xfrm>
              <a:off x="1352847" y="3490381"/>
              <a:ext cx="41593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গ.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আফগানিস্তান সার্কের সাথে যুক্ত        হয় </a:t>
              </a:r>
              <a:endParaRPr lang="en-US" sz="28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383700-B2F6-4452-A552-60736BB3FD53}"/>
                </a:ext>
              </a:extLst>
            </p:cNvPr>
            <p:cNvSpPr txBox="1"/>
            <p:nvPr/>
          </p:nvSpPr>
          <p:spPr>
            <a:xfrm>
              <a:off x="1329396" y="4502394"/>
              <a:ext cx="41593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ঘ.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সার্ক একটি </a:t>
              </a:r>
              <a:endParaRPr lang="en-US" sz="28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DE87E6-098B-4164-A93E-8E464DE5C648}"/>
                </a:ext>
              </a:extLst>
            </p:cNvPr>
            <p:cNvSpPr txBox="1"/>
            <p:nvPr/>
          </p:nvSpPr>
          <p:spPr>
            <a:xfrm>
              <a:off x="1342292" y="5073617"/>
              <a:ext cx="41593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ঙ.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সার্কের উদ্দেশ্য সদস্য দেশগুলোর মধ্যে </a:t>
              </a:r>
              <a:endParaRPr lang="en-US" sz="28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259800-F50C-4BEB-9E26-716A9D00B215}"/>
              </a:ext>
            </a:extLst>
          </p:cNvPr>
          <p:cNvGrpSpPr/>
          <p:nvPr/>
        </p:nvGrpSpPr>
        <p:grpSpPr>
          <a:xfrm>
            <a:off x="5803023" y="2370354"/>
            <a:ext cx="4033828" cy="4277634"/>
            <a:chOff x="5803023" y="2370354"/>
            <a:chExt cx="4033828" cy="42776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8E54E1-F076-4C8C-8A50-9D135C603FC0}"/>
                </a:ext>
              </a:extLst>
            </p:cNvPr>
            <p:cNvSpPr txBox="1"/>
            <p:nvPr/>
          </p:nvSpPr>
          <p:spPr>
            <a:xfrm>
              <a:off x="5886170" y="2370354"/>
              <a:ext cx="3770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১৯৮৫ সালের ডিসেম্বরে ।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8C8509-6FDA-4683-BFFA-0F3F3D9561D2}"/>
                </a:ext>
              </a:extLst>
            </p:cNvPr>
            <p:cNvSpPr txBox="1"/>
            <p:nvPr/>
          </p:nvSpPr>
          <p:spPr>
            <a:xfrm>
              <a:off x="5916660" y="2792655"/>
              <a:ext cx="2370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২০০৭ সালে ।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F60E304-A0CD-4D23-A373-9C3B6F3A12FF}"/>
                </a:ext>
              </a:extLst>
            </p:cNvPr>
            <p:cNvSpPr txBox="1"/>
            <p:nvPr/>
          </p:nvSpPr>
          <p:spPr>
            <a:xfrm>
              <a:off x="5910306" y="3238439"/>
              <a:ext cx="2155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ইতালি ।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88DB2C-117C-4408-B6FC-4860524CB79C}"/>
                </a:ext>
              </a:extLst>
            </p:cNvPr>
            <p:cNvSpPr txBox="1"/>
            <p:nvPr/>
          </p:nvSpPr>
          <p:spPr>
            <a:xfrm>
              <a:off x="5867485" y="3749515"/>
              <a:ext cx="275018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দক্ষিন এশীয় আঞ্চলিক সহযোগীতা সংস্থা ।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EE7D18-A5D3-4D3E-9923-C0BE363F816E}"/>
                </a:ext>
              </a:extLst>
            </p:cNvPr>
            <p:cNvSpPr txBox="1"/>
            <p:nvPr/>
          </p:nvSpPr>
          <p:spPr>
            <a:xfrm>
              <a:off x="5853340" y="4724681"/>
              <a:ext cx="3207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সড়ক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র্ঘটনা বেশি হয় ।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E2D254-F341-41EF-BABA-00A18C0D910E}"/>
                </a:ext>
              </a:extLst>
            </p:cNvPr>
            <p:cNvSpPr txBox="1"/>
            <p:nvPr/>
          </p:nvSpPr>
          <p:spPr>
            <a:xfrm>
              <a:off x="5803023" y="5285656"/>
              <a:ext cx="37701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 উন্নয়নমূলক সংস্হা  ।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63074C1-875F-4554-A9EF-64497E07C27B}"/>
                </a:ext>
              </a:extLst>
            </p:cNvPr>
            <p:cNvSpPr txBox="1"/>
            <p:nvPr/>
          </p:nvSpPr>
          <p:spPr>
            <a:xfrm>
              <a:off x="5853340" y="5693881"/>
              <a:ext cx="39835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ভাতৃত্ব সৃষ্টি ও পরস্পর মিলেমিশে  চলা  । 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0971C3-75BF-4DB3-A4DB-65810D2FD9E9}"/>
              </a:ext>
            </a:extLst>
          </p:cNvPr>
          <p:cNvGrpSpPr/>
          <p:nvPr/>
        </p:nvGrpSpPr>
        <p:grpSpPr>
          <a:xfrm>
            <a:off x="1294227" y="1623693"/>
            <a:ext cx="8639912" cy="4889868"/>
            <a:chOff x="1294227" y="1667988"/>
            <a:chExt cx="8639912" cy="488986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960A339-7134-4223-AFBD-4DF0C0EC7F43}"/>
                </a:ext>
              </a:extLst>
            </p:cNvPr>
            <p:cNvCxnSpPr>
              <a:cxnSpLocks/>
            </p:cNvCxnSpPr>
            <p:nvPr/>
          </p:nvCxnSpPr>
          <p:spPr>
            <a:xfrm>
              <a:off x="1294227" y="1717225"/>
              <a:ext cx="8581293" cy="492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481BFD-06CF-4ABA-967B-031DA271289F}"/>
                </a:ext>
              </a:extLst>
            </p:cNvPr>
            <p:cNvCxnSpPr>
              <a:cxnSpLocks/>
            </p:cNvCxnSpPr>
            <p:nvPr/>
          </p:nvCxnSpPr>
          <p:spPr>
            <a:xfrm>
              <a:off x="1294227" y="2219662"/>
              <a:ext cx="858129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8B5F03-4512-4696-B4EA-7007D19E8CA6}"/>
                </a:ext>
              </a:extLst>
            </p:cNvPr>
            <p:cNvCxnSpPr>
              <a:cxnSpLocks/>
            </p:cNvCxnSpPr>
            <p:nvPr/>
          </p:nvCxnSpPr>
          <p:spPr>
            <a:xfrm>
              <a:off x="5514535" y="1717225"/>
              <a:ext cx="93797" cy="48406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E3F848-ABAB-4040-9297-E13ABDB3531B}"/>
                </a:ext>
              </a:extLst>
            </p:cNvPr>
            <p:cNvCxnSpPr>
              <a:cxnSpLocks/>
            </p:cNvCxnSpPr>
            <p:nvPr/>
          </p:nvCxnSpPr>
          <p:spPr>
            <a:xfrm>
              <a:off x="1294227" y="1667988"/>
              <a:ext cx="0" cy="488986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3D1D79-2935-4064-98DF-B1B473B9DBE9}"/>
                </a:ext>
              </a:extLst>
            </p:cNvPr>
            <p:cNvCxnSpPr>
              <a:cxnSpLocks/>
            </p:cNvCxnSpPr>
            <p:nvPr/>
          </p:nvCxnSpPr>
          <p:spPr>
            <a:xfrm>
              <a:off x="9830974" y="1741843"/>
              <a:ext cx="103165" cy="481601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A0551D-D983-44DA-86DB-75D00B16FB5F}"/>
                </a:ext>
              </a:extLst>
            </p:cNvPr>
            <p:cNvCxnSpPr>
              <a:cxnSpLocks/>
            </p:cNvCxnSpPr>
            <p:nvPr/>
          </p:nvCxnSpPr>
          <p:spPr>
            <a:xfrm>
              <a:off x="1317685" y="6557856"/>
              <a:ext cx="858129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9BB0CF2-4D92-454B-A817-A909C0D881DC}"/>
              </a:ext>
            </a:extLst>
          </p:cNvPr>
          <p:cNvCxnSpPr>
            <a:cxnSpLocks/>
          </p:cNvCxnSpPr>
          <p:nvPr/>
        </p:nvCxnSpPr>
        <p:spPr>
          <a:xfrm>
            <a:off x="2979385" y="2638155"/>
            <a:ext cx="2886350" cy="13796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E625E54-2D51-4226-A6C6-4B36BB7B9F10}"/>
              </a:ext>
            </a:extLst>
          </p:cNvPr>
          <p:cNvCxnSpPr>
            <a:cxnSpLocks/>
          </p:cNvCxnSpPr>
          <p:nvPr/>
        </p:nvCxnSpPr>
        <p:spPr>
          <a:xfrm flipV="1">
            <a:off x="3546276" y="2617655"/>
            <a:ext cx="2368392" cy="6062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231429-5E98-4E61-8214-CF3E5ED92919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1892703" y="3054265"/>
            <a:ext cx="4023957" cy="11071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41F36B9-A8B4-47F5-AA19-5FF9F30BD4CC}"/>
              </a:ext>
            </a:extLst>
          </p:cNvPr>
          <p:cNvCxnSpPr>
            <a:cxnSpLocks/>
          </p:cNvCxnSpPr>
          <p:nvPr/>
        </p:nvCxnSpPr>
        <p:spPr>
          <a:xfrm>
            <a:off x="2979385" y="4786419"/>
            <a:ext cx="2857143" cy="7068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52A50A4-486D-4BDE-A597-581359D5BE3F}"/>
              </a:ext>
            </a:extLst>
          </p:cNvPr>
          <p:cNvCxnSpPr>
            <a:cxnSpLocks/>
          </p:cNvCxnSpPr>
          <p:nvPr/>
        </p:nvCxnSpPr>
        <p:spPr>
          <a:xfrm>
            <a:off x="2138289" y="5777284"/>
            <a:ext cx="3747881" cy="250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65D30F-E6B6-48C3-9CC1-F6AF8AD4AD39}"/>
              </a:ext>
            </a:extLst>
          </p:cNvPr>
          <p:cNvGrpSpPr/>
          <p:nvPr/>
        </p:nvGrpSpPr>
        <p:grpSpPr>
          <a:xfrm>
            <a:off x="9060676" y="333105"/>
            <a:ext cx="2030436" cy="769441"/>
            <a:chOff x="9116456" y="892480"/>
            <a:chExt cx="2030436" cy="769441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6367058-1CBA-4F03-BD5F-36B8CAD64237}"/>
                </a:ext>
              </a:extLst>
            </p:cNvPr>
            <p:cNvSpPr/>
            <p:nvPr/>
          </p:nvSpPr>
          <p:spPr>
            <a:xfrm>
              <a:off x="9116456" y="943750"/>
              <a:ext cx="2030436" cy="660609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D23C408-222E-4686-A503-F161D9D1E2B0}"/>
                </a:ext>
              </a:extLst>
            </p:cNvPr>
            <p:cNvSpPr txBox="1"/>
            <p:nvPr/>
          </p:nvSpPr>
          <p:spPr>
            <a:xfrm>
              <a:off x="9304616" y="892480"/>
              <a:ext cx="16541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1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7D07780-8C76-4403-A1E5-45AAD40AEC72}"/>
              </a:ext>
            </a:extLst>
          </p:cNvPr>
          <p:cNvSpPr txBox="1"/>
          <p:nvPr/>
        </p:nvSpPr>
        <p:spPr>
          <a:xfrm>
            <a:off x="7368447" y="1772022"/>
            <a:ext cx="144524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   </a:t>
            </a:r>
            <a:endParaRPr lang="en-US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BC67EE-3123-455B-B001-0E275B6C29B5}"/>
              </a:ext>
            </a:extLst>
          </p:cNvPr>
          <p:cNvSpPr txBox="1"/>
          <p:nvPr/>
        </p:nvSpPr>
        <p:spPr>
          <a:xfrm>
            <a:off x="2208632" y="1788457"/>
            <a:ext cx="1076177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  </a:t>
            </a:r>
            <a:endParaRPr lang="en-US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60494-9B03-46FE-ABBB-5A0705F4347C}"/>
              </a:ext>
            </a:extLst>
          </p:cNvPr>
          <p:cNvSpPr txBox="1"/>
          <p:nvPr/>
        </p:nvSpPr>
        <p:spPr>
          <a:xfrm>
            <a:off x="2746721" y="480726"/>
            <a:ext cx="3349280" cy="769441"/>
          </a:xfrm>
          <a:prstGeom prst="rect">
            <a:avLst/>
          </a:prstGeom>
          <a:noFill/>
          <a:ln>
            <a:solidFill>
              <a:srgbClr val="007E3A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শুন্যস্থান পূরণ কর </a:t>
            </a:r>
            <a:endParaRPr lang="en-US" sz="4400" b="1" dirty="0" err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62762A-A9D0-4B76-85FE-5C8E2EAF71B9}"/>
              </a:ext>
            </a:extLst>
          </p:cNvPr>
          <p:cNvGrpSpPr/>
          <p:nvPr/>
        </p:nvGrpSpPr>
        <p:grpSpPr>
          <a:xfrm>
            <a:off x="1348744" y="2455269"/>
            <a:ext cx="10113490" cy="3271573"/>
            <a:chOff x="1478288" y="2657535"/>
            <a:chExt cx="10113490" cy="327157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F494E6-59B5-462D-BF79-67BDD56A7042}"/>
                </a:ext>
              </a:extLst>
            </p:cNvPr>
            <p:cNvSpPr txBox="1"/>
            <p:nvPr/>
          </p:nvSpPr>
          <p:spPr>
            <a:xfrm>
              <a:off x="1519311" y="2657535"/>
              <a:ext cx="80607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সার্কের সর্বশেষ সদস্য রাস্ট্র হলো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-----------------------।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DE02A3-FF4B-4438-986D-6DC5BD4E9D11}"/>
                </a:ext>
              </a:extLst>
            </p:cNvPr>
            <p:cNvSpPr txBox="1"/>
            <p:nvPr/>
          </p:nvSpPr>
          <p:spPr>
            <a:xfrm>
              <a:off x="1491176" y="3273073"/>
              <a:ext cx="101006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সার্কের অন্তর্ভুক্ত দেশগুলো এশিয়া মহাদেশের 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-------------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অঞ্চলে অবস্থিত । </a:t>
              </a:r>
              <a:endParaRPr lang="en-US" sz="32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7FBD42-4C7F-4FD0-A329-6518385CC528}"/>
                </a:ext>
              </a:extLst>
            </p:cNvPr>
            <p:cNvSpPr txBox="1"/>
            <p:nvPr/>
          </p:nvSpPr>
          <p:spPr>
            <a:xfrm>
              <a:off x="1478288" y="3958199"/>
              <a:ext cx="73996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সার্ক একটি স্বাধীন-------------------সংস্হা । </a:t>
              </a:r>
              <a:endParaRPr lang="en-US" sz="32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7A59E8-BD37-43E3-8BE0-E61C2AF9FDA1}"/>
                </a:ext>
              </a:extLst>
            </p:cNvPr>
            <p:cNvSpPr txBox="1"/>
            <p:nvPr/>
          </p:nvSpPr>
          <p:spPr>
            <a:xfrm>
              <a:off x="1519311" y="4615169"/>
              <a:ext cx="5683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সার্ক গঠিত হয় -------------সালে ।  </a:t>
              </a:r>
              <a:endParaRPr lang="en-US" sz="32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9BFCE0-388F-4F09-895E-34AD150ADD94}"/>
                </a:ext>
              </a:extLst>
            </p:cNvPr>
            <p:cNvSpPr txBox="1"/>
            <p:nvPr/>
          </p:nvSpPr>
          <p:spPr>
            <a:xfrm>
              <a:off x="1491176" y="5344333"/>
              <a:ext cx="82999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৫। সার্ক- এর পূর্ণরূপ দক্ষিন এশীয়------------সহযোগীতা সংস্থা ।   </a:t>
              </a:r>
              <a:endParaRPr lang="en-US" sz="3200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0EE0CC-A567-4A0F-81CD-4E2DCB79DDA5}"/>
              </a:ext>
            </a:extLst>
          </p:cNvPr>
          <p:cNvSpPr txBox="1"/>
          <p:nvPr/>
        </p:nvSpPr>
        <p:spPr>
          <a:xfrm>
            <a:off x="3319678" y="1780437"/>
            <a:ext cx="107617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১৯৮৫</a:t>
            </a:r>
            <a:r>
              <a:rPr lang="bn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552605-2BA3-4E36-809C-10759BA78D11}"/>
              </a:ext>
            </a:extLst>
          </p:cNvPr>
          <p:cNvSpPr txBox="1"/>
          <p:nvPr/>
        </p:nvSpPr>
        <p:spPr>
          <a:xfrm>
            <a:off x="4421361" y="1780436"/>
            <a:ext cx="1658554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 </a:t>
            </a:r>
            <a:endParaRPr lang="en-US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8F7E51-AC88-4675-B31C-9D3EFF9E750E}"/>
              </a:ext>
            </a:extLst>
          </p:cNvPr>
          <p:cNvSpPr txBox="1"/>
          <p:nvPr/>
        </p:nvSpPr>
        <p:spPr>
          <a:xfrm>
            <a:off x="6112087" y="1770918"/>
            <a:ext cx="122418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আঞ্চলিক   </a:t>
            </a:r>
            <a:endParaRPr lang="en-US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CD0F77-1DC6-4A91-9A6E-EC7A5550D8B3}"/>
              </a:ext>
            </a:extLst>
          </p:cNvPr>
          <p:cNvGrpSpPr/>
          <p:nvPr/>
        </p:nvGrpSpPr>
        <p:grpSpPr>
          <a:xfrm>
            <a:off x="9060676" y="333105"/>
            <a:ext cx="2030436" cy="769441"/>
            <a:chOff x="9116456" y="892480"/>
            <a:chExt cx="2030436" cy="76944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835F52-C8C2-4402-B72E-230B1750D21C}"/>
                </a:ext>
              </a:extLst>
            </p:cNvPr>
            <p:cNvSpPr/>
            <p:nvPr/>
          </p:nvSpPr>
          <p:spPr>
            <a:xfrm>
              <a:off x="9116456" y="943750"/>
              <a:ext cx="2030436" cy="660609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283F73-FF68-405E-9D47-962FCE41EB10}"/>
                </a:ext>
              </a:extLst>
            </p:cNvPr>
            <p:cNvSpPr txBox="1"/>
            <p:nvPr/>
          </p:nvSpPr>
          <p:spPr>
            <a:xfrm>
              <a:off x="9304616" y="892480"/>
              <a:ext cx="16541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1F3B1A-5AED-4569-87D0-FFF5CB14F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241"/>
          <a:stretch/>
        </p:blipFill>
        <p:spPr>
          <a:xfrm>
            <a:off x="256442" y="5669280"/>
            <a:ext cx="11729231" cy="97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4474 0.1634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0.01018 L 0.05533 0.3629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8 -0.01158 L 0.19805 0.0782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26 3.7037E-6 L -0.03802 0.46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4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6 0.00903 L -0.23541 0.2594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55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2" grpId="0" animBg="1"/>
      <p:bldP spid="12" grpId="1" animBg="1"/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D2CCA0-E8CC-4C50-A51C-C7C55ACA45D8}"/>
              </a:ext>
            </a:extLst>
          </p:cNvPr>
          <p:cNvSpPr txBox="1"/>
          <p:nvPr/>
        </p:nvSpPr>
        <p:spPr>
          <a:xfrm>
            <a:off x="4639994" y="534572"/>
            <a:ext cx="29120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  </a:t>
            </a:r>
            <a:endPara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DCC1E0-1C84-4B52-9512-1DC8F4824177}"/>
              </a:ext>
            </a:extLst>
          </p:cNvPr>
          <p:cNvSpPr txBox="1"/>
          <p:nvPr/>
        </p:nvSpPr>
        <p:spPr>
          <a:xfrm>
            <a:off x="1000152" y="1573747"/>
            <a:ext cx="975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সার্কের অন্তর্ভুক্ত দুটি ছোট দেশ সম্পর্কে ৬ টি বাক্য লিখে আনবে ।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04A32-4E50-4759-A004-6DDC8C531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7" t="16677" r="8361" b="16116"/>
          <a:stretch/>
        </p:blipFill>
        <p:spPr>
          <a:xfrm>
            <a:off x="2208628" y="2967794"/>
            <a:ext cx="7089194" cy="35947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382F47-6DD7-4EDE-AE04-0D282FE0AA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8030" y="379828"/>
            <a:ext cx="1469263" cy="1368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3B0D22-79BE-4573-B9BD-BA24CFDE57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20" y="5584873"/>
            <a:ext cx="1075921" cy="9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8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A165EF-E174-41CD-A557-66C20B21709A}"/>
              </a:ext>
            </a:extLst>
          </p:cNvPr>
          <p:cNvSpPr txBox="1"/>
          <p:nvPr/>
        </p:nvSpPr>
        <p:spPr>
          <a:xfrm>
            <a:off x="4351607" y="492370"/>
            <a:ext cx="313709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কাজের তালিকা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F6EC53-901E-4295-9CA0-4B26AC4530CA}"/>
              </a:ext>
            </a:extLst>
          </p:cNvPr>
          <p:cNvSpPr txBox="1"/>
          <p:nvPr/>
        </p:nvSpPr>
        <p:spPr>
          <a:xfrm>
            <a:off x="630700" y="1187831"/>
            <a:ext cx="11411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তোমাদের একটি ভালো কাজের তালিকার নমুনা কপি দেখাচ্ছি । তোমরা সবাই এরকম একটি খাতা বানাবে এবং সেখানে প্রতিদিন একটি করে ভালো কাজ করার চেষ্টা করবে এবং তা খাতায় লিখে রাখবে ।  </a:t>
            </a:r>
            <a:endParaRPr lang="en-US" sz="28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573A4F-0707-40E6-9141-F15253223134}"/>
              </a:ext>
            </a:extLst>
          </p:cNvPr>
          <p:cNvGraphicFramePr>
            <a:graphicFrameLocks noGrp="1"/>
          </p:cNvGraphicFramePr>
          <p:nvPr/>
        </p:nvGraphicFramePr>
        <p:xfrm>
          <a:off x="642180" y="2324059"/>
          <a:ext cx="10578905" cy="579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64922">
                  <a:extLst>
                    <a:ext uri="{9D8B030D-6E8A-4147-A177-3AD203B41FA5}">
                      <a16:colId xmlns:a16="http://schemas.microsoft.com/office/drawing/2014/main" val="2708449829"/>
                    </a:ext>
                  </a:extLst>
                </a:gridCol>
                <a:gridCol w="8913983">
                  <a:extLst>
                    <a:ext uri="{9D8B030D-6E8A-4147-A177-3AD203B41FA5}">
                      <a16:colId xmlns:a16="http://schemas.microsoft.com/office/drawing/2014/main" val="3539066094"/>
                    </a:ext>
                  </a:extLst>
                </a:gridCol>
              </a:tblGrid>
              <a:tr h="325363">
                <a:tc>
                  <a:txBody>
                    <a:bodyPr/>
                    <a:lstStyle/>
                    <a:p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শনিবার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মাকে রান্নার কাজে সাহায্য করেছি 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9298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16D0D46-3E12-403B-B793-4077C6DD9629}"/>
              </a:ext>
            </a:extLst>
          </p:cNvPr>
          <p:cNvGraphicFramePr>
            <a:graphicFrameLocks noGrp="1"/>
          </p:cNvGraphicFramePr>
          <p:nvPr/>
        </p:nvGraphicFramePr>
        <p:xfrm>
          <a:off x="642180" y="3555902"/>
          <a:ext cx="10578905" cy="579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64922">
                  <a:extLst>
                    <a:ext uri="{9D8B030D-6E8A-4147-A177-3AD203B41FA5}">
                      <a16:colId xmlns:a16="http://schemas.microsoft.com/office/drawing/2014/main" val="2708449829"/>
                    </a:ext>
                  </a:extLst>
                </a:gridCol>
                <a:gridCol w="8913983">
                  <a:extLst>
                    <a:ext uri="{9D8B030D-6E8A-4147-A177-3AD203B41FA5}">
                      <a16:colId xmlns:a16="http://schemas.microsoft.com/office/drawing/2014/main" val="353906609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সোমবার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বিদ্যালয়ে শিক্ষককে এক গ্লাস পানি দিয়েছি 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9298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07C1986-B9D0-43E0-AC0B-816345C818F4}"/>
              </a:ext>
            </a:extLst>
          </p:cNvPr>
          <p:cNvGraphicFramePr>
            <a:graphicFrameLocks noGrp="1"/>
          </p:cNvGraphicFramePr>
          <p:nvPr/>
        </p:nvGraphicFramePr>
        <p:xfrm>
          <a:off x="642180" y="2944645"/>
          <a:ext cx="10578905" cy="579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64922">
                  <a:extLst>
                    <a:ext uri="{9D8B030D-6E8A-4147-A177-3AD203B41FA5}">
                      <a16:colId xmlns:a16="http://schemas.microsoft.com/office/drawing/2014/main" val="2708449829"/>
                    </a:ext>
                  </a:extLst>
                </a:gridCol>
                <a:gridCol w="8913983">
                  <a:extLst>
                    <a:ext uri="{9D8B030D-6E8A-4147-A177-3AD203B41FA5}">
                      <a16:colId xmlns:a16="http://schemas.microsoft.com/office/drawing/2014/main" val="353906609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রবিবার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রাস্তায় একটি অন্ধলোককে রাস্তা পার হতে সাহায্য করেছি 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9298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BC2AFE4-6917-43A6-BCE4-8A3FA0C48DB5}"/>
              </a:ext>
            </a:extLst>
          </p:cNvPr>
          <p:cNvGraphicFramePr>
            <a:graphicFrameLocks noGrp="1"/>
          </p:cNvGraphicFramePr>
          <p:nvPr/>
        </p:nvGraphicFramePr>
        <p:xfrm>
          <a:off x="642180" y="4167159"/>
          <a:ext cx="10578905" cy="5830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78989">
                  <a:extLst>
                    <a:ext uri="{9D8B030D-6E8A-4147-A177-3AD203B41FA5}">
                      <a16:colId xmlns:a16="http://schemas.microsoft.com/office/drawing/2014/main" val="2708449829"/>
                    </a:ext>
                  </a:extLst>
                </a:gridCol>
                <a:gridCol w="8899916">
                  <a:extLst>
                    <a:ext uri="{9D8B030D-6E8A-4147-A177-3AD203B41FA5}">
                      <a16:colId xmlns:a16="http://schemas.microsoft.com/office/drawing/2014/main" val="3539066094"/>
                    </a:ext>
                  </a:extLst>
                </a:gridCol>
              </a:tblGrid>
              <a:tr h="583077">
                <a:tc>
                  <a:txBody>
                    <a:bodyPr/>
                    <a:lstStyle/>
                    <a:p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মঙ্গলবার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বাড়িতে আমার ও ছোট বোনের কাপড় গুছিয়ে রেখেছি 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9298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4BEA250-3BE1-4518-8930-B7D1C89F941B}"/>
              </a:ext>
            </a:extLst>
          </p:cNvPr>
          <p:cNvGraphicFramePr>
            <a:graphicFrameLocks noGrp="1"/>
          </p:cNvGraphicFramePr>
          <p:nvPr/>
        </p:nvGraphicFramePr>
        <p:xfrm>
          <a:off x="642180" y="4782373"/>
          <a:ext cx="10578905" cy="5830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78989">
                  <a:extLst>
                    <a:ext uri="{9D8B030D-6E8A-4147-A177-3AD203B41FA5}">
                      <a16:colId xmlns:a16="http://schemas.microsoft.com/office/drawing/2014/main" val="2708449829"/>
                    </a:ext>
                  </a:extLst>
                </a:gridCol>
                <a:gridCol w="8899916">
                  <a:extLst>
                    <a:ext uri="{9D8B030D-6E8A-4147-A177-3AD203B41FA5}">
                      <a16:colId xmlns:a16="http://schemas.microsoft.com/office/drawing/2014/main" val="3539066094"/>
                    </a:ext>
                  </a:extLst>
                </a:gridCol>
              </a:tblGrid>
              <a:tr h="583077">
                <a:tc>
                  <a:txBody>
                    <a:bodyPr/>
                    <a:lstStyle/>
                    <a:p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বুধবার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আজ বাড়িতে বাবার কাজে সাহায্য করেছি 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9298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4FFD9B0-CB52-414B-8B74-D3DA4BEDF905}"/>
              </a:ext>
            </a:extLst>
          </p:cNvPr>
          <p:cNvGraphicFramePr>
            <a:graphicFrameLocks noGrp="1"/>
          </p:cNvGraphicFramePr>
          <p:nvPr/>
        </p:nvGraphicFramePr>
        <p:xfrm>
          <a:off x="630701" y="5397587"/>
          <a:ext cx="10578905" cy="5830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90468">
                  <a:extLst>
                    <a:ext uri="{9D8B030D-6E8A-4147-A177-3AD203B41FA5}">
                      <a16:colId xmlns:a16="http://schemas.microsoft.com/office/drawing/2014/main" val="2708449829"/>
                    </a:ext>
                  </a:extLst>
                </a:gridCol>
                <a:gridCol w="8888437">
                  <a:extLst>
                    <a:ext uri="{9D8B030D-6E8A-4147-A177-3AD203B41FA5}">
                      <a16:colId xmlns:a16="http://schemas.microsoft.com/office/drawing/2014/main" val="3539066094"/>
                    </a:ext>
                  </a:extLst>
                </a:gridCol>
              </a:tblGrid>
              <a:tr h="583077">
                <a:tc>
                  <a:txBody>
                    <a:bodyPr/>
                    <a:lstStyle/>
                    <a:p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বৃহস্পতিবার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আজ বিদ্যালয়ে বন্ধুদের সাথে বাগান পরিস্কার করেছি 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9298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8EA7C62-6EE8-4FB0-930C-F54E1C0967EE}"/>
              </a:ext>
            </a:extLst>
          </p:cNvPr>
          <p:cNvGraphicFramePr>
            <a:graphicFrameLocks noGrp="1"/>
          </p:cNvGraphicFramePr>
          <p:nvPr/>
        </p:nvGraphicFramePr>
        <p:xfrm>
          <a:off x="630700" y="6008844"/>
          <a:ext cx="10578905" cy="58307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90469">
                  <a:extLst>
                    <a:ext uri="{9D8B030D-6E8A-4147-A177-3AD203B41FA5}">
                      <a16:colId xmlns:a16="http://schemas.microsoft.com/office/drawing/2014/main" val="2708449829"/>
                    </a:ext>
                  </a:extLst>
                </a:gridCol>
                <a:gridCol w="8888436">
                  <a:extLst>
                    <a:ext uri="{9D8B030D-6E8A-4147-A177-3AD203B41FA5}">
                      <a16:colId xmlns:a16="http://schemas.microsoft.com/office/drawing/2014/main" val="3539066094"/>
                    </a:ext>
                  </a:extLst>
                </a:gridCol>
              </a:tblGrid>
              <a:tr h="583077">
                <a:tc>
                  <a:txBody>
                    <a:bodyPr/>
                    <a:lstStyle/>
                    <a:p>
                      <a:r>
                        <a:rPr kumimoji="0" lang="bn-IN" sz="3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শুক্রবার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আজ দাদিকে খাবার ও ঔষধ দিয়েছি ।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9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86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D6BE6B-AF0F-492E-A0A7-562103F66B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79" y="1359484"/>
            <a:ext cx="6042442" cy="4912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128740-A2DA-46CE-B203-0CF0A82B6F63}"/>
              </a:ext>
            </a:extLst>
          </p:cNvPr>
          <p:cNvSpPr txBox="1"/>
          <p:nvPr/>
        </p:nvSpPr>
        <p:spPr>
          <a:xfrm>
            <a:off x="7638756" y="3997630"/>
            <a:ext cx="382443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403350" h="374650" prst="relaxedInset"/>
            </a:sp3d>
          </a:bodyPr>
          <a:lstStyle/>
          <a:p>
            <a:pPr algn="l"/>
            <a:r>
              <a:rPr lang="bn-IN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b="1" dirty="0" err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C7830B-0DF6-48FB-9A39-C763029F9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3" t="24584" r="24615" b="24940"/>
          <a:stretch/>
        </p:blipFill>
        <p:spPr>
          <a:xfrm>
            <a:off x="1167618" y="1180513"/>
            <a:ext cx="1235045" cy="9948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CFC536-F09E-4D76-87BF-BF07EFC9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421" y="443571"/>
            <a:ext cx="1470441" cy="1335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A74B38-6C5A-428B-B77F-2BFE524FD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3" t="24584" r="24615" b="24940"/>
          <a:stretch/>
        </p:blipFill>
        <p:spPr>
          <a:xfrm>
            <a:off x="5602276" y="862035"/>
            <a:ext cx="1235045" cy="9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0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E0362D-9F4E-4E7E-8255-586817EFC289}"/>
              </a:ext>
            </a:extLst>
          </p:cNvPr>
          <p:cNvSpPr txBox="1"/>
          <p:nvPr/>
        </p:nvSpPr>
        <p:spPr>
          <a:xfrm>
            <a:off x="4633656" y="958611"/>
            <a:ext cx="618753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7200" dirty="0">
                <a:solidFill>
                  <a:srgbClr val="4841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7200" dirty="0">
                <a:solidFill>
                  <a:srgbClr val="4841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7200" dirty="0">
                <a:solidFill>
                  <a:srgbClr val="4841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4841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>
                <a:solidFill>
                  <a:srgbClr val="4841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7200" dirty="0">
                <a:solidFill>
                  <a:srgbClr val="4841D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  </a:t>
            </a:r>
            <a:endParaRPr lang="en-US" sz="7200" dirty="0">
              <a:solidFill>
                <a:srgbClr val="4841D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588B2-0FE0-4B98-B5F8-0B76BDE98EAC}"/>
              </a:ext>
            </a:extLst>
          </p:cNvPr>
          <p:cNvSpPr txBox="1"/>
          <p:nvPr/>
        </p:nvSpPr>
        <p:spPr>
          <a:xfrm>
            <a:off x="4748075" y="2113737"/>
            <a:ext cx="6997184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111250" h="533400" prst="angle"/>
            </a:sp3d>
          </a:bodyPr>
          <a:lstStyle/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শ্রেণিঃ৫ম</a:t>
            </a:r>
          </a:p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বিষয়ঃবাংলাদেশ ও বিশ্বপরিচয় </a:t>
            </a:r>
          </a:p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পাঠঃ বাংলাদেশ ও বিশ্ব    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অধ্যায়ঃ ১২ </a:t>
            </a:r>
          </a:p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সার্ক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সময়ঃ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৫মিনিট।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C4FB7-3D5C-4374-8333-ED00208654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71" y="1624419"/>
            <a:ext cx="3229701" cy="39200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3AAFBC-1D05-4D27-8441-DB429BF96A21}"/>
              </a:ext>
            </a:extLst>
          </p:cNvPr>
          <p:cNvGrpSpPr/>
          <p:nvPr/>
        </p:nvGrpSpPr>
        <p:grpSpPr>
          <a:xfrm>
            <a:off x="4013832" y="1413402"/>
            <a:ext cx="211805" cy="4281132"/>
            <a:chOff x="4065563" y="1453267"/>
            <a:chExt cx="211805" cy="42811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236F4B-30BC-423C-BBCF-0B8A13F9EAFF}"/>
                </a:ext>
              </a:extLst>
            </p:cNvPr>
            <p:cNvCxnSpPr>
              <a:cxnSpLocks/>
            </p:cNvCxnSpPr>
            <p:nvPr/>
          </p:nvCxnSpPr>
          <p:spPr>
            <a:xfrm>
              <a:off x="4164037" y="1463040"/>
              <a:ext cx="0" cy="4081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C258602-F6BA-4F2D-9F4F-E1709D66A7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563" y="1899138"/>
              <a:ext cx="0" cy="34000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A73C28-4710-4085-AA64-0ED90FA6E6E3}"/>
                </a:ext>
              </a:extLst>
            </p:cNvPr>
            <p:cNvCxnSpPr>
              <a:cxnSpLocks/>
            </p:cNvCxnSpPr>
            <p:nvPr/>
          </p:nvCxnSpPr>
          <p:spPr>
            <a:xfrm>
              <a:off x="4277368" y="1899138"/>
              <a:ext cx="0" cy="340008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32D6F3D-2DD2-439D-8DEC-38A623713A84}"/>
                </a:ext>
              </a:extLst>
            </p:cNvPr>
            <p:cNvSpPr/>
            <p:nvPr/>
          </p:nvSpPr>
          <p:spPr>
            <a:xfrm flipV="1">
              <a:off x="4072202" y="5523382"/>
              <a:ext cx="183670" cy="211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A543AF-CD9E-4516-B410-698DF083E6FF}"/>
                </a:ext>
              </a:extLst>
            </p:cNvPr>
            <p:cNvSpPr/>
            <p:nvPr/>
          </p:nvSpPr>
          <p:spPr>
            <a:xfrm flipV="1">
              <a:off x="4065563" y="1453267"/>
              <a:ext cx="183670" cy="2110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1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834491-8B4B-4E39-B5AF-61B35B5F85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575" y="253219"/>
            <a:ext cx="8218120" cy="6344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4E2508-4ECB-400F-AF5B-975FEBC2608F}"/>
              </a:ext>
            </a:extLst>
          </p:cNvPr>
          <p:cNvSpPr txBox="1"/>
          <p:nvPr/>
        </p:nvSpPr>
        <p:spPr>
          <a:xfrm>
            <a:off x="126299" y="1618065"/>
            <a:ext cx="2649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দেখি।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vlc-record-2020-10-17-20h51m55s-Media1~1.mp4-">
            <a:hlinkClick r:id="" action="ppaction://media"/>
            <a:extLst>
              <a:ext uri="{FF2B5EF4-FFF2-40B4-BE49-F238E27FC236}">
                <a16:creationId xmlns:a16="http://schemas.microsoft.com/office/drawing/2014/main" id="{10B62902-4342-423E-80AD-6E61EED4B7E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-225" t="17426" r="225" b="17651"/>
          <a:stretch/>
        </p:blipFill>
        <p:spPr>
          <a:xfrm>
            <a:off x="2802986" y="618978"/>
            <a:ext cx="7432927" cy="4121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CECEBE-1766-43F0-9161-972014E7EFF0}"/>
              </a:ext>
            </a:extLst>
          </p:cNvPr>
          <p:cNvSpPr txBox="1"/>
          <p:nvPr/>
        </p:nvSpPr>
        <p:spPr>
          <a:xfrm>
            <a:off x="590287" y="3863648"/>
            <a:ext cx="1769324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554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2803B2-0DCB-4ECA-9E8B-4C8CE19EA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775" y="436099"/>
            <a:ext cx="6426108" cy="5767754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51FA0-EC55-4FB1-B647-C40A0BCB2476}"/>
              </a:ext>
            </a:extLst>
          </p:cNvPr>
          <p:cNvSpPr txBox="1"/>
          <p:nvPr/>
        </p:nvSpPr>
        <p:spPr>
          <a:xfrm>
            <a:off x="502821" y="1111349"/>
            <a:ext cx="4336465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দক্ষিনের ৮টি দেশ নিয়ে সদস্য দেশগুলোর অর্থনৈতিক, সামাজিক ও সাংস্কৃতিক অবস্থার দ্রুত উন্নয়নের জন্য একটি সংস্হা গড়ে তোলা হয়, এই সংস্হাটিই হলো সার্ক ।  </a:t>
            </a:r>
            <a:endPara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A4D623-C452-4D23-875D-FE839A0F5248}"/>
              </a:ext>
            </a:extLst>
          </p:cNvPr>
          <p:cNvGrpSpPr/>
          <p:nvPr/>
        </p:nvGrpSpPr>
        <p:grpSpPr>
          <a:xfrm>
            <a:off x="7052873" y="2075740"/>
            <a:ext cx="3144215" cy="2428407"/>
            <a:chOff x="4099810" y="4429593"/>
            <a:chExt cx="3144215" cy="24284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F6B5F2-9415-4B85-BB5A-6A88CBB1240D}"/>
                </a:ext>
              </a:extLst>
            </p:cNvPr>
            <p:cNvSpPr txBox="1"/>
            <p:nvPr/>
          </p:nvSpPr>
          <p:spPr>
            <a:xfrm>
              <a:off x="4099810" y="5299471"/>
              <a:ext cx="3144215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141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মানচিত্রে এশিয়া  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FA3C9C-E6F8-497A-B028-9106133A50DF}"/>
                </a:ext>
              </a:extLst>
            </p:cNvPr>
            <p:cNvSpPr/>
            <p:nvPr/>
          </p:nvSpPr>
          <p:spPr>
            <a:xfrm>
              <a:off x="4099810" y="4429593"/>
              <a:ext cx="2683240" cy="242840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31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94AE81-E920-4A3F-8FB2-E068687A76EC}"/>
              </a:ext>
            </a:extLst>
          </p:cNvPr>
          <p:cNvSpPr txBox="1"/>
          <p:nvPr/>
        </p:nvSpPr>
        <p:spPr>
          <a:xfrm>
            <a:off x="4249323" y="2509323"/>
            <a:ext cx="3693354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03250" h="450850"/>
              <a:bevelB w="450850" h="450850" prst="angle"/>
            </a:sp3d>
          </a:bodyPr>
          <a:lstStyle/>
          <a:p>
            <a:r>
              <a:rPr lang="bn-IN" sz="19900" b="1" dirty="0">
                <a:solidFill>
                  <a:srgbClr val="22068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19900" b="1" dirty="0">
              <a:solidFill>
                <a:srgbClr val="22068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97D92-A308-4067-87B3-36110439C5AC}"/>
              </a:ext>
            </a:extLst>
          </p:cNvPr>
          <p:cNvSpPr txBox="1"/>
          <p:nvPr/>
        </p:nvSpPr>
        <p:spPr>
          <a:xfrm>
            <a:off x="3319973" y="1678326"/>
            <a:ext cx="6105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পাঠের বিষয়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8" name="Picture 4" descr="dibujos animados para cuadros - Buscar con Google | Bordes y marcos,  Cumpleaños de motivo de disney cars, Manualidades">
            <a:extLst>
              <a:ext uri="{FF2B5EF4-FFF2-40B4-BE49-F238E27FC236}">
                <a16:creationId xmlns:a16="http://schemas.microsoft.com/office/drawing/2014/main" id="{71D6A634-0C4E-479D-AABE-ED5C50B0B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4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E496C6-F8B3-4C9F-8317-50BA6EDB8E8D}"/>
              </a:ext>
            </a:extLst>
          </p:cNvPr>
          <p:cNvSpPr/>
          <p:nvPr/>
        </p:nvSpPr>
        <p:spPr>
          <a:xfrm>
            <a:off x="264941" y="701798"/>
            <a:ext cx="11662117" cy="1688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FC6E72-D683-4536-8544-8AAE8065B8EC}"/>
              </a:ext>
            </a:extLst>
          </p:cNvPr>
          <p:cNvGrpSpPr/>
          <p:nvPr/>
        </p:nvGrpSpPr>
        <p:grpSpPr>
          <a:xfrm>
            <a:off x="-3494010" y="341553"/>
            <a:ext cx="1076639" cy="3173994"/>
            <a:chOff x="3808951" y="351692"/>
            <a:chExt cx="1076639" cy="3173994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4786698-5835-4D75-B58F-3B367AEA646C}"/>
                </a:ext>
              </a:extLst>
            </p:cNvPr>
            <p:cNvGrpSpPr/>
            <p:nvPr/>
          </p:nvGrpSpPr>
          <p:grpSpPr>
            <a:xfrm>
              <a:off x="3808951" y="351692"/>
              <a:ext cx="932465" cy="2996420"/>
              <a:chOff x="3796003" y="351692"/>
              <a:chExt cx="932465" cy="2996420"/>
            </a:xfrm>
            <a:solidFill>
              <a:srgbClr val="FFC000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1B4EB44A-5B44-4BCA-B303-AAB138E661EC}"/>
                  </a:ext>
                </a:extLst>
              </p:cNvPr>
              <p:cNvSpPr/>
              <p:nvPr/>
            </p:nvSpPr>
            <p:spPr>
              <a:xfrm>
                <a:off x="3796003" y="351692"/>
                <a:ext cx="865632" cy="872871"/>
              </a:xfrm>
              <a:custGeom>
                <a:avLst/>
                <a:gdLst>
                  <a:gd name="connsiteX0" fmla="*/ 410828 w 839893"/>
                  <a:gd name="connsiteY0" fmla="*/ 0 h 801858"/>
                  <a:gd name="connsiteX1" fmla="*/ 839893 w 839893"/>
                  <a:gd name="connsiteY1" fmla="*/ 400929 h 801858"/>
                  <a:gd name="connsiteX2" fmla="*/ 410828 w 839893"/>
                  <a:gd name="connsiteY2" fmla="*/ 801858 h 801858"/>
                  <a:gd name="connsiteX3" fmla="*/ 15481 w 839893"/>
                  <a:gd name="connsiteY3" fmla="*/ 556989 h 801858"/>
                  <a:gd name="connsiteX4" fmla="*/ 0 w 839893"/>
                  <a:gd name="connsiteY4" fmla="*/ 485335 h 801858"/>
                  <a:gd name="connsiteX5" fmla="*/ 205095 w 839893"/>
                  <a:gd name="connsiteY5" fmla="*/ 485335 h 801858"/>
                  <a:gd name="connsiteX6" fmla="*/ 249184 w 839893"/>
                  <a:gd name="connsiteY6" fmla="*/ 542679 h 801858"/>
                  <a:gd name="connsiteX7" fmla="*/ 410828 w 839893"/>
                  <a:gd name="connsiteY7" fmla="*/ 601394 h 801858"/>
                  <a:gd name="connsiteX8" fmla="*/ 639428 w 839893"/>
                  <a:gd name="connsiteY8" fmla="*/ 400929 h 801858"/>
                  <a:gd name="connsiteX9" fmla="*/ 410828 w 839893"/>
                  <a:gd name="connsiteY9" fmla="*/ 200464 h 801858"/>
                  <a:gd name="connsiteX10" fmla="*/ 249184 w 839893"/>
                  <a:gd name="connsiteY10" fmla="*/ 259179 h 801858"/>
                  <a:gd name="connsiteX11" fmla="*/ 205095 w 839893"/>
                  <a:gd name="connsiteY11" fmla="*/ 316523 h 801858"/>
                  <a:gd name="connsiteX12" fmla="*/ 0 w 839893"/>
                  <a:gd name="connsiteY12" fmla="*/ 316523 h 801858"/>
                  <a:gd name="connsiteX13" fmla="*/ 15481 w 839893"/>
                  <a:gd name="connsiteY13" fmla="*/ 244869 h 801858"/>
                  <a:gd name="connsiteX14" fmla="*/ 410828 w 839893"/>
                  <a:gd name="connsiteY14" fmla="*/ 0 h 80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9893" h="801858">
                    <a:moveTo>
                      <a:pt x="410828" y="0"/>
                    </a:moveTo>
                    <a:cubicBezTo>
                      <a:pt x="647794" y="0"/>
                      <a:pt x="839893" y="179502"/>
                      <a:pt x="839893" y="400929"/>
                    </a:cubicBezTo>
                    <a:cubicBezTo>
                      <a:pt x="839893" y="622356"/>
                      <a:pt x="647794" y="801858"/>
                      <a:pt x="410828" y="801858"/>
                    </a:cubicBezTo>
                    <a:cubicBezTo>
                      <a:pt x="233104" y="801858"/>
                      <a:pt x="80617" y="700888"/>
                      <a:pt x="15481" y="556989"/>
                    </a:cubicBezTo>
                    <a:lnTo>
                      <a:pt x="0" y="485335"/>
                    </a:lnTo>
                    <a:lnTo>
                      <a:pt x="205095" y="485335"/>
                    </a:lnTo>
                    <a:lnTo>
                      <a:pt x="249184" y="542679"/>
                    </a:lnTo>
                    <a:cubicBezTo>
                      <a:pt x="290552" y="578956"/>
                      <a:pt x="347702" y="601394"/>
                      <a:pt x="410828" y="601394"/>
                    </a:cubicBezTo>
                    <a:cubicBezTo>
                      <a:pt x="537080" y="601394"/>
                      <a:pt x="639428" y="511643"/>
                      <a:pt x="639428" y="400929"/>
                    </a:cubicBezTo>
                    <a:cubicBezTo>
                      <a:pt x="639428" y="290215"/>
                      <a:pt x="537080" y="200464"/>
                      <a:pt x="410828" y="200464"/>
                    </a:cubicBezTo>
                    <a:cubicBezTo>
                      <a:pt x="347702" y="200464"/>
                      <a:pt x="290552" y="222902"/>
                      <a:pt x="249184" y="259179"/>
                    </a:cubicBezTo>
                    <a:lnTo>
                      <a:pt x="205095" y="316523"/>
                    </a:lnTo>
                    <a:lnTo>
                      <a:pt x="0" y="316523"/>
                    </a:lnTo>
                    <a:lnTo>
                      <a:pt x="15481" y="244869"/>
                    </a:lnTo>
                    <a:cubicBezTo>
                      <a:pt x="80617" y="100970"/>
                      <a:pt x="233104" y="0"/>
                      <a:pt x="410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CD199D0-1EC5-4218-9002-2CECB598A645}"/>
                  </a:ext>
                </a:extLst>
              </p:cNvPr>
              <p:cNvSpPr/>
              <p:nvPr/>
            </p:nvSpPr>
            <p:spPr>
              <a:xfrm rot="18723984">
                <a:off x="3809818" y="2429463"/>
                <a:ext cx="922899" cy="9144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B6B64C6-21D3-4E55-A11A-EA1203C0C2BF}"/>
                  </a:ext>
                </a:extLst>
              </p:cNvPr>
              <p:cNvSpPr/>
              <p:nvPr/>
            </p:nvSpPr>
            <p:spPr>
              <a:xfrm>
                <a:off x="4237889" y="2364349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357D7E4-2CCD-4724-926A-C765D401A599}"/>
                  </a:ext>
                </a:extLst>
              </p:cNvPr>
              <p:cNvGrpSpPr/>
              <p:nvPr/>
            </p:nvGrpSpPr>
            <p:grpSpPr>
              <a:xfrm rot="2651958">
                <a:off x="3883455" y="1384168"/>
                <a:ext cx="746760" cy="746760"/>
                <a:chOff x="1012874" y="1467016"/>
                <a:chExt cx="746760" cy="746760"/>
              </a:xfrm>
              <a:grpFill/>
            </p:grpSpPr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FC4598A0-7A01-4F7D-9A3E-8E760E4BAABF}"/>
                    </a:ext>
                  </a:extLst>
                </p:cNvPr>
                <p:cNvSpPr/>
                <p:nvPr/>
              </p:nvSpPr>
              <p:spPr>
                <a:xfrm>
                  <a:off x="1012874" y="14670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704CF125-B970-4EE2-990E-77EC71DB25BF}"/>
                    </a:ext>
                  </a:extLst>
                </p:cNvPr>
                <p:cNvSpPr/>
                <p:nvPr/>
              </p:nvSpPr>
              <p:spPr>
                <a:xfrm>
                  <a:off x="1165274" y="16194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919E5001-8861-44F2-9900-2CEA4E1226E4}"/>
                    </a:ext>
                  </a:extLst>
                </p:cNvPr>
                <p:cNvSpPr/>
                <p:nvPr/>
              </p:nvSpPr>
              <p:spPr>
                <a:xfrm>
                  <a:off x="1317674" y="17718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FB5A7D0E-FB6A-4CB0-9BEE-4E4137F574D2}"/>
                    </a:ext>
                  </a:extLst>
                </p:cNvPr>
                <p:cNvSpPr/>
                <p:nvPr/>
              </p:nvSpPr>
              <p:spPr>
                <a:xfrm>
                  <a:off x="1470074" y="19242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864D0BB8-BED5-4095-80D7-279C4EEE8991}"/>
                    </a:ext>
                  </a:extLst>
                </p:cNvPr>
                <p:cNvSpPr/>
                <p:nvPr/>
              </p:nvSpPr>
              <p:spPr>
                <a:xfrm>
                  <a:off x="1622474" y="20766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FC1FB6-735D-40F9-B293-E0BC755FEA0C}"/>
                </a:ext>
              </a:extLst>
            </p:cNvPr>
            <p:cNvSpPr txBox="1"/>
            <p:nvPr/>
          </p:nvSpPr>
          <p:spPr>
            <a:xfrm>
              <a:off x="3950188" y="2417690"/>
              <a:ext cx="9354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84200" h="565150" prst="angle"/>
              </a:sp3d>
            </a:bodyPr>
            <a:lstStyle/>
            <a:p>
              <a:r>
                <a:rPr lang="bn-IN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6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A44886-4D1D-4327-9B67-B78DED11D2B1}"/>
              </a:ext>
            </a:extLst>
          </p:cNvPr>
          <p:cNvGrpSpPr/>
          <p:nvPr/>
        </p:nvGrpSpPr>
        <p:grpSpPr>
          <a:xfrm>
            <a:off x="-4405308" y="341843"/>
            <a:ext cx="932465" cy="3139354"/>
            <a:chOff x="2318737" y="359314"/>
            <a:chExt cx="932465" cy="3139354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019F87E-8485-4463-AD5A-647A49FD3425}"/>
                </a:ext>
              </a:extLst>
            </p:cNvPr>
            <p:cNvGrpSpPr/>
            <p:nvPr/>
          </p:nvGrpSpPr>
          <p:grpSpPr>
            <a:xfrm>
              <a:off x="2318737" y="359314"/>
              <a:ext cx="932465" cy="2996420"/>
              <a:chOff x="3796003" y="351692"/>
              <a:chExt cx="932465" cy="2996420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D142DA0-FD29-44E6-88F9-73556CA75315}"/>
                  </a:ext>
                </a:extLst>
              </p:cNvPr>
              <p:cNvSpPr/>
              <p:nvPr/>
            </p:nvSpPr>
            <p:spPr>
              <a:xfrm>
                <a:off x="3796003" y="351692"/>
                <a:ext cx="865632" cy="872871"/>
              </a:xfrm>
              <a:custGeom>
                <a:avLst/>
                <a:gdLst>
                  <a:gd name="connsiteX0" fmla="*/ 410828 w 839893"/>
                  <a:gd name="connsiteY0" fmla="*/ 0 h 801858"/>
                  <a:gd name="connsiteX1" fmla="*/ 839893 w 839893"/>
                  <a:gd name="connsiteY1" fmla="*/ 400929 h 801858"/>
                  <a:gd name="connsiteX2" fmla="*/ 410828 w 839893"/>
                  <a:gd name="connsiteY2" fmla="*/ 801858 h 801858"/>
                  <a:gd name="connsiteX3" fmla="*/ 15481 w 839893"/>
                  <a:gd name="connsiteY3" fmla="*/ 556989 h 801858"/>
                  <a:gd name="connsiteX4" fmla="*/ 0 w 839893"/>
                  <a:gd name="connsiteY4" fmla="*/ 485335 h 801858"/>
                  <a:gd name="connsiteX5" fmla="*/ 205095 w 839893"/>
                  <a:gd name="connsiteY5" fmla="*/ 485335 h 801858"/>
                  <a:gd name="connsiteX6" fmla="*/ 249184 w 839893"/>
                  <a:gd name="connsiteY6" fmla="*/ 542679 h 801858"/>
                  <a:gd name="connsiteX7" fmla="*/ 410828 w 839893"/>
                  <a:gd name="connsiteY7" fmla="*/ 601394 h 801858"/>
                  <a:gd name="connsiteX8" fmla="*/ 639428 w 839893"/>
                  <a:gd name="connsiteY8" fmla="*/ 400929 h 801858"/>
                  <a:gd name="connsiteX9" fmla="*/ 410828 w 839893"/>
                  <a:gd name="connsiteY9" fmla="*/ 200464 h 801858"/>
                  <a:gd name="connsiteX10" fmla="*/ 249184 w 839893"/>
                  <a:gd name="connsiteY10" fmla="*/ 259179 h 801858"/>
                  <a:gd name="connsiteX11" fmla="*/ 205095 w 839893"/>
                  <a:gd name="connsiteY11" fmla="*/ 316523 h 801858"/>
                  <a:gd name="connsiteX12" fmla="*/ 0 w 839893"/>
                  <a:gd name="connsiteY12" fmla="*/ 316523 h 801858"/>
                  <a:gd name="connsiteX13" fmla="*/ 15481 w 839893"/>
                  <a:gd name="connsiteY13" fmla="*/ 244869 h 801858"/>
                  <a:gd name="connsiteX14" fmla="*/ 410828 w 839893"/>
                  <a:gd name="connsiteY14" fmla="*/ 0 h 80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9893" h="801858">
                    <a:moveTo>
                      <a:pt x="410828" y="0"/>
                    </a:moveTo>
                    <a:cubicBezTo>
                      <a:pt x="647794" y="0"/>
                      <a:pt x="839893" y="179502"/>
                      <a:pt x="839893" y="400929"/>
                    </a:cubicBezTo>
                    <a:cubicBezTo>
                      <a:pt x="839893" y="622356"/>
                      <a:pt x="647794" y="801858"/>
                      <a:pt x="410828" y="801858"/>
                    </a:cubicBezTo>
                    <a:cubicBezTo>
                      <a:pt x="233104" y="801858"/>
                      <a:pt x="80617" y="700888"/>
                      <a:pt x="15481" y="556989"/>
                    </a:cubicBezTo>
                    <a:lnTo>
                      <a:pt x="0" y="485335"/>
                    </a:lnTo>
                    <a:lnTo>
                      <a:pt x="205095" y="485335"/>
                    </a:lnTo>
                    <a:lnTo>
                      <a:pt x="249184" y="542679"/>
                    </a:lnTo>
                    <a:cubicBezTo>
                      <a:pt x="290552" y="578956"/>
                      <a:pt x="347702" y="601394"/>
                      <a:pt x="410828" y="601394"/>
                    </a:cubicBezTo>
                    <a:cubicBezTo>
                      <a:pt x="537080" y="601394"/>
                      <a:pt x="639428" y="511643"/>
                      <a:pt x="639428" y="400929"/>
                    </a:cubicBezTo>
                    <a:cubicBezTo>
                      <a:pt x="639428" y="290215"/>
                      <a:pt x="537080" y="200464"/>
                      <a:pt x="410828" y="200464"/>
                    </a:cubicBezTo>
                    <a:cubicBezTo>
                      <a:pt x="347702" y="200464"/>
                      <a:pt x="290552" y="222902"/>
                      <a:pt x="249184" y="259179"/>
                    </a:cubicBezTo>
                    <a:lnTo>
                      <a:pt x="205095" y="316523"/>
                    </a:lnTo>
                    <a:lnTo>
                      <a:pt x="0" y="316523"/>
                    </a:lnTo>
                    <a:lnTo>
                      <a:pt x="15481" y="244869"/>
                    </a:lnTo>
                    <a:cubicBezTo>
                      <a:pt x="80617" y="100970"/>
                      <a:pt x="233104" y="0"/>
                      <a:pt x="41082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42C6C41A-855B-41F5-8382-D0C8AE10FA89}"/>
                  </a:ext>
                </a:extLst>
              </p:cNvPr>
              <p:cNvSpPr/>
              <p:nvPr/>
            </p:nvSpPr>
            <p:spPr>
              <a:xfrm rot="18723984">
                <a:off x="3809818" y="2429463"/>
                <a:ext cx="922899" cy="91440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1B4C2E0-AA51-4D01-91F1-C77B13A622A2}"/>
                  </a:ext>
                </a:extLst>
              </p:cNvPr>
              <p:cNvSpPr/>
              <p:nvPr/>
            </p:nvSpPr>
            <p:spPr>
              <a:xfrm>
                <a:off x="4237889" y="236434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DFA61595-9A12-4492-BA2F-1D264B1833E6}"/>
                  </a:ext>
                </a:extLst>
              </p:cNvPr>
              <p:cNvGrpSpPr/>
              <p:nvPr/>
            </p:nvGrpSpPr>
            <p:grpSpPr>
              <a:xfrm rot="2651958">
                <a:off x="3883455" y="1384168"/>
                <a:ext cx="746760" cy="746760"/>
                <a:chOff x="1012874" y="1467016"/>
                <a:chExt cx="746760" cy="746760"/>
              </a:xfrm>
              <a:solidFill>
                <a:schemeClr val="tx1"/>
              </a:solidFill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62151708-20D6-4F25-91E2-5B29F57B34CB}"/>
                    </a:ext>
                  </a:extLst>
                </p:cNvPr>
                <p:cNvSpPr/>
                <p:nvPr/>
              </p:nvSpPr>
              <p:spPr>
                <a:xfrm>
                  <a:off x="1012874" y="14670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DECA867E-AC5D-4893-B651-2A066C9B9F2E}"/>
                    </a:ext>
                  </a:extLst>
                </p:cNvPr>
                <p:cNvSpPr/>
                <p:nvPr/>
              </p:nvSpPr>
              <p:spPr>
                <a:xfrm>
                  <a:off x="1165274" y="16194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B1E23907-DFB6-4BDA-B18C-FC98C42F8687}"/>
                    </a:ext>
                  </a:extLst>
                </p:cNvPr>
                <p:cNvSpPr/>
                <p:nvPr/>
              </p:nvSpPr>
              <p:spPr>
                <a:xfrm>
                  <a:off x="1317674" y="17718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7CB232AF-ACBA-438C-A855-4579006E12AF}"/>
                    </a:ext>
                  </a:extLst>
                </p:cNvPr>
                <p:cNvSpPr/>
                <p:nvPr/>
              </p:nvSpPr>
              <p:spPr>
                <a:xfrm>
                  <a:off x="1470074" y="19242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B9DD142B-42E9-426D-A204-1286F3656E70}"/>
                    </a:ext>
                  </a:extLst>
                </p:cNvPr>
                <p:cNvSpPr/>
                <p:nvPr/>
              </p:nvSpPr>
              <p:spPr>
                <a:xfrm>
                  <a:off x="1622474" y="20766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4B4B0AA-35E5-483B-BD06-4F08040FA53C}"/>
                </a:ext>
              </a:extLst>
            </p:cNvPr>
            <p:cNvSpPr txBox="1"/>
            <p:nvPr/>
          </p:nvSpPr>
          <p:spPr>
            <a:xfrm>
              <a:off x="2383261" y="2483005"/>
              <a:ext cx="8461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IN" sz="6000" b="1" dirty="0">
                  <a:solidFill>
                    <a:srgbClr val="FF99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 </a:t>
              </a:r>
              <a:endParaRPr lang="en-US" sz="6000" b="1" dirty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9DA89D-F20E-4F31-8C9E-EBE9813F9229}"/>
              </a:ext>
            </a:extLst>
          </p:cNvPr>
          <p:cNvGrpSpPr/>
          <p:nvPr/>
        </p:nvGrpSpPr>
        <p:grpSpPr>
          <a:xfrm>
            <a:off x="-1162873" y="262875"/>
            <a:ext cx="969044" cy="3109739"/>
            <a:chOff x="8484162" y="351692"/>
            <a:chExt cx="969044" cy="3109739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C42287B-17F2-4C48-8342-5B7BB6ABF3FB}"/>
                </a:ext>
              </a:extLst>
            </p:cNvPr>
            <p:cNvGrpSpPr/>
            <p:nvPr/>
          </p:nvGrpSpPr>
          <p:grpSpPr>
            <a:xfrm>
              <a:off x="8484162" y="351692"/>
              <a:ext cx="932465" cy="2996420"/>
              <a:chOff x="3796003" y="351692"/>
              <a:chExt cx="932465" cy="2996420"/>
            </a:xfrm>
            <a:solidFill>
              <a:srgbClr val="C00000"/>
            </a:solidFill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5ADF5E4-BD93-4E0A-8F89-7145CFA53088}"/>
                  </a:ext>
                </a:extLst>
              </p:cNvPr>
              <p:cNvSpPr/>
              <p:nvPr/>
            </p:nvSpPr>
            <p:spPr>
              <a:xfrm>
                <a:off x="3796003" y="351692"/>
                <a:ext cx="865632" cy="872871"/>
              </a:xfrm>
              <a:custGeom>
                <a:avLst/>
                <a:gdLst>
                  <a:gd name="connsiteX0" fmla="*/ 410828 w 839893"/>
                  <a:gd name="connsiteY0" fmla="*/ 0 h 801858"/>
                  <a:gd name="connsiteX1" fmla="*/ 839893 w 839893"/>
                  <a:gd name="connsiteY1" fmla="*/ 400929 h 801858"/>
                  <a:gd name="connsiteX2" fmla="*/ 410828 w 839893"/>
                  <a:gd name="connsiteY2" fmla="*/ 801858 h 801858"/>
                  <a:gd name="connsiteX3" fmla="*/ 15481 w 839893"/>
                  <a:gd name="connsiteY3" fmla="*/ 556989 h 801858"/>
                  <a:gd name="connsiteX4" fmla="*/ 0 w 839893"/>
                  <a:gd name="connsiteY4" fmla="*/ 485335 h 801858"/>
                  <a:gd name="connsiteX5" fmla="*/ 205095 w 839893"/>
                  <a:gd name="connsiteY5" fmla="*/ 485335 h 801858"/>
                  <a:gd name="connsiteX6" fmla="*/ 249184 w 839893"/>
                  <a:gd name="connsiteY6" fmla="*/ 542679 h 801858"/>
                  <a:gd name="connsiteX7" fmla="*/ 410828 w 839893"/>
                  <a:gd name="connsiteY7" fmla="*/ 601394 h 801858"/>
                  <a:gd name="connsiteX8" fmla="*/ 639428 w 839893"/>
                  <a:gd name="connsiteY8" fmla="*/ 400929 h 801858"/>
                  <a:gd name="connsiteX9" fmla="*/ 410828 w 839893"/>
                  <a:gd name="connsiteY9" fmla="*/ 200464 h 801858"/>
                  <a:gd name="connsiteX10" fmla="*/ 249184 w 839893"/>
                  <a:gd name="connsiteY10" fmla="*/ 259179 h 801858"/>
                  <a:gd name="connsiteX11" fmla="*/ 205095 w 839893"/>
                  <a:gd name="connsiteY11" fmla="*/ 316523 h 801858"/>
                  <a:gd name="connsiteX12" fmla="*/ 0 w 839893"/>
                  <a:gd name="connsiteY12" fmla="*/ 316523 h 801858"/>
                  <a:gd name="connsiteX13" fmla="*/ 15481 w 839893"/>
                  <a:gd name="connsiteY13" fmla="*/ 244869 h 801858"/>
                  <a:gd name="connsiteX14" fmla="*/ 410828 w 839893"/>
                  <a:gd name="connsiteY14" fmla="*/ 0 h 80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9893" h="801858">
                    <a:moveTo>
                      <a:pt x="410828" y="0"/>
                    </a:moveTo>
                    <a:cubicBezTo>
                      <a:pt x="647794" y="0"/>
                      <a:pt x="839893" y="179502"/>
                      <a:pt x="839893" y="400929"/>
                    </a:cubicBezTo>
                    <a:cubicBezTo>
                      <a:pt x="839893" y="622356"/>
                      <a:pt x="647794" y="801858"/>
                      <a:pt x="410828" y="801858"/>
                    </a:cubicBezTo>
                    <a:cubicBezTo>
                      <a:pt x="233104" y="801858"/>
                      <a:pt x="80617" y="700888"/>
                      <a:pt x="15481" y="556989"/>
                    </a:cubicBezTo>
                    <a:lnTo>
                      <a:pt x="0" y="485335"/>
                    </a:lnTo>
                    <a:lnTo>
                      <a:pt x="205095" y="485335"/>
                    </a:lnTo>
                    <a:lnTo>
                      <a:pt x="249184" y="542679"/>
                    </a:lnTo>
                    <a:cubicBezTo>
                      <a:pt x="290552" y="578956"/>
                      <a:pt x="347702" y="601394"/>
                      <a:pt x="410828" y="601394"/>
                    </a:cubicBezTo>
                    <a:cubicBezTo>
                      <a:pt x="537080" y="601394"/>
                      <a:pt x="639428" y="511643"/>
                      <a:pt x="639428" y="400929"/>
                    </a:cubicBezTo>
                    <a:cubicBezTo>
                      <a:pt x="639428" y="290215"/>
                      <a:pt x="537080" y="200464"/>
                      <a:pt x="410828" y="200464"/>
                    </a:cubicBezTo>
                    <a:cubicBezTo>
                      <a:pt x="347702" y="200464"/>
                      <a:pt x="290552" y="222902"/>
                      <a:pt x="249184" y="259179"/>
                    </a:cubicBezTo>
                    <a:lnTo>
                      <a:pt x="205095" y="316523"/>
                    </a:lnTo>
                    <a:lnTo>
                      <a:pt x="0" y="316523"/>
                    </a:lnTo>
                    <a:lnTo>
                      <a:pt x="15481" y="244869"/>
                    </a:lnTo>
                    <a:cubicBezTo>
                      <a:pt x="80617" y="100970"/>
                      <a:pt x="233104" y="0"/>
                      <a:pt x="410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id="{AD0AA7BB-6465-4297-8D23-1CCD9C3F058C}"/>
                  </a:ext>
                </a:extLst>
              </p:cNvPr>
              <p:cNvSpPr/>
              <p:nvPr/>
            </p:nvSpPr>
            <p:spPr>
              <a:xfrm rot="18723984">
                <a:off x="3809818" y="2429463"/>
                <a:ext cx="922899" cy="9144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FF8B96C1-4EE2-44FF-BC16-0E6DAA94248B}"/>
                  </a:ext>
                </a:extLst>
              </p:cNvPr>
              <p:cNvSpPr/>
              <p:nvPr/>
            </p:nvSpPr>
            <p:spPr>
              <a:xfrm>
                <a:off x="4237889" y="2364349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AAD004C-0730-427F-81CB-37FB78C69787}"/>
                  </a:ext>
                </a:extLst>
              </p:cNvPr>
              <p:cNvGrpSpPr/>
              <p:nvPr/>
            </p:nvGrpSpPr>
            <p:grpSpPr>
              <a:xfrm rot="2651958">
                <a:off x="3883455" y="1384168"/>
                <a:ext cx="746760" cy="746760"/>
                <a:chOff x="1012874" y="1467016"/>
                <a:chExt cx="746760" cy="746760"/>
              </a:xfrm>
              <a:grpFill/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A526EB09-43EA-4321-B499-19D018BB0A87}"/>
                    </a:ext>
                  </a:extLst>
                </p:cNvPr>
                <p:cNvSpPr/>
                <p:nvPr/>
              </p:nvSpPr>
              <p:spPr>
                <a:xfrm>
                  <a:off x="1012874" y="14670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F3A68473-22F3-4AA5-87A2-416BA77F48D3}"/>
                    </a:ext>
                  </a:extLst>
                </p:cNvPr>
                <p:cNvSpPr/>
                <p:nvPr/>
              </p:nvSpPr>
              <p:spPr>
                <a:xfrm>
                  <a:off x="1165274" y="16194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8B8E81C9-8D2E-44AF-B30A-30E80AEAAEB2}"/>
                    </a:ext>
                  </a:extLst>
                </p:cNvPr>
                <p:cNvSpPr/>
                <p:nvPr/>
              </p:nvSpPr>
              <p:spPr>
                <a:xfrm>
                  <a:off x="1317674" y="17718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FA2E3221-59D6-4073-AEED-3C9718B85FCF}"/>
                    </a:ext>
                  </a:extLst>
                </p:cNvPr>
                <p:cNvSpPr/>
                <p:nvPr/>
              </p:nvSpPr>
              <p:spPr>
                <a:xfrm>
                  <a:off x="1470074" y="19242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6106936E-517B-46DC-BDFC-BDDBEE50ADCD}"/>
                    </a:ext>
                  </a:extLst>
                </p:cNvPr>
                <p:cNvSpPr/>
                <p:nvPr/>
              </p:nvSpPr>
              <p:spPr>
                <a:xfrm>
                  <a:off x="1622474" y="20766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6B5EDE-F344-4650-BE49-33C60CEDC011}"/>
                </a:ext>
              </a:extLst>
            </p:cNvPr>
            <p:cNvSpPr txBox="1"/>
            <p:nvPr/>
          </p:nvSpPr>
          <p:spPr>
            <a:xfrm>
              <a:off x="8687387" y="2445768"/>
              <a:ext cx="7658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15950" h="374650" prst="angle"/>
              </a:sp3d>
            </a:bodyPr>
            <a:lstStyle/>
            <a:p>
              <a:r>
                <a:rPr lang="bn-IN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  </a:t>
              </a:r>
              <a:endPara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5EF5C1-1AA4-41FA-8B8D-EF984AEB4D2D}"/>
              </a:ext>
            </a:extLst>
          </p:cNvPr>
          <p:cNvGrpSpPr/>
          <p:nvPr/>
        </p:nvGrpSpPr>
        <p:grpSpPr>
          <a:xfrm>
            <a:off x="-1650478" y="312471"/>
            <a:ext cx="932920" cy="3016074"/>
            <a:chOff x="6832228" y="363938"/>
            <a:chExt cx="932920" cy="3016074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AF00EA0-FDA6-4893-BD11-4B8A20488648}"/>
                </a:ext>
              </a:extLst>
            </p:cNvPr>
            <p:cNvGrpSpPr/>
            <p:nvPr/>
          </p:nvGrpSpPr>
          <p:grpSpPr>
            <a:xfrm>
              <a:off x="6832228" y="363938"/>
              <a:ext cx="932465" cy="2996420"/>
              <a:chOff x="3796003" y="351692"/>
              <a:chExt cx="932465" cy="2996420"/>
            </a:xfrm>
            <a:solidFill>
              <a:srgbClr val="00B0F0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31C0F53-5A5A-4DC0-B82B-F03E039EC8E2}"/>
                  </a:ext>
                </a:extLst>
              </p:cNvPr>
              <p:cNvSpPr/>
              <p:nvPr/>
            </p:nvSpPr>
            <p:spPr>
              <a:xfrm>
                <a:off x="3796003" y="351692"/>
                <a:ext cx="865632" cy="872871"/>
              </a:xfrm>
              <a:custGeom>
                <a:avLst/>
                <a:gdLst>
                  <a:gd name="connsiteX0" fmla="*/ 410828 w 839893"/>
                  <a:gd name="connsiteY0" fmla="*/ 0 h 801858"/>
                  <a:gd name="connsiteX1" fmla="*/ 839893 w 839893"/>
                  <a:gd name="connsiteY1" fmla="*/ 400929 h 801858"/>
                  <a:gd name="connsiteX2" fmla="*/ 410828 w 839893"/>
                  <a:gd name="connsiteY2" fmla="*/ 801858 h 801858"/>
                  <a:gd name="connsiteX3" fmla="*/ 15481 w 839893"/>
                  <a:gd name="connsiteY3" fmla="*/ 556989 h 801858"/>
                  <a:gd name="connsiteX4" fmla="*/ 0 w 839893"/>
                  <a:gd name="connsiteY4" fmla="*/ 485335 h 801858"/>
                  <a:gd name="connsiteX5" fmla="*/ 205095 w 839893"/>
                  <a:gd name="connsiteY5" fmla="*/ 485335 h 801858"/>
                  <a:gd name="connsiteX6" fmla="*/ 249184 w 839893"/>
                  <a:gd name="connsiteY6" fmla="*/ 542679 h 801858"/>
                  <a:gd name="connsiteX7" fmla="*/ 410828 w 839893"/>
                  <a:gd name="connsiteY7" fmla="*/ 601394 h 801858"/>
                  <a:gd name="connsiteX8" fmla="*/ 639428 w 839893"/>
                  <a:gd name="connsiteY8" fmla="*/ 400929 h 801858"/>
                  <a:gd name="connsiteX9" fmla="*/ 410828 w 839893"/>
                  <a:gd name="connsiteY9" fmla="*/ 200464 h 801858"/>
                  <a:gd name="connsiteX10" fmla="*/ 249184 w 839893"/>
                  <a:gd name="connsiteY10" fmla="*/ 259179 h 801858"/>
                  <a:gd name="connsiteX11" fmla="*/ 205095 w 839893"/>
                  <a:gd name="connsiteY11" fmla="*/ 316523 h 801858"/>
                  <a:gd name="connsiteX12" fmla="*/ 0 w 839893"/>
                  <a:gd name="connsiteY12" fmla="*/ 316523 h 801858"/>
                  <a:gd name="connsiteX13" fmla="*/ 15481 w 839893"/>
                  <a:gd name="connsiteY13" fmla="*/ 244869 h 801858"/>
                  <a:gd name="connsiteX14" fmla="*/ 410828 w 839893"/>
                  <a:gd name="connsiteY14" fmla="*/ 0 h 80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9893" h="801858">
                    <a:moveTo>
                      <a:pt x="410828" y="0"/>
                    </a:moveTo>
                    <a:cubicBezTo>
                      <a:pt x="647794" y="0"/>
                      <a:pt x="839893" y="179502"/>
                      <a:pt x="839893" y="400929"/>
                    </a:cubicBezTo>
                    <a:cubicBezTo>
                      <a:pt x="839893" y="622356"/>
                      <a:pt x="647794" y="801858"/>
                      <a:pt x="410828" y="801858"/>
                    </a:cubicBezTo>
                    <a:cubicBezTo>
                      <a:pt x="233104" y="801858"/>
                      <a:pt x="80617" y="700888"/>
                      <a:pt x="15481" y="556989"/>
                    </a:cubicBezTo>
                    <a:lnTo>
                      <a:pt x="0" y="485335"/>
                    </a:lnTo>
                    <a:lnTo>
                      <a:pt x="205095" y="485335"/>
                    </a:lnTo>
                    <a:lnTo>
                      <a:pt x="249184" y="542679"/>
                    </a:lnTo>
                    <a:cubicBezTo>
                      <a:pt x="290552" y="578956"/>
                      <a:pt x="347702" y="601394"/>
                      <a:pt x="410828" y="601394"/>
                    </a:cubicBezTo>
                    <a:cubicBezTo>
                      <a:pt x="537080" y="601394"/>
                      <a:pt x="639428" y="511643"/>
                      <a:pt x="639428" y="400929"/>
                    </a:cubicBezTo>
                    <a:cubicBezTo>
                      <a:pt x="639428" y="290215"/>
                      <a:pt x="537080" y="200464"/>
                      <a:pt x="410828" y="200464"/>
                    </a:cubicBezTo>
                    <a:cubicBezTo>
                      <a:pt x="347702" y="200464"/>
                      <a:pt x="290552" y="222902"/>
                      <a:pt x="249184" y="259179"/>
                    </a:cubicBezTo>
                    <a:lnTo>
                      <a:pt x="205095" y="316523"/>
                    </a:lnTo>
                    <a:lnTo>
                      <a:pt x="0" y="316523"/>
                    </a:lnTo>
                    <a:lnTo>
                      <a:pt x="15481" y="244869"/>
                    </a:lnTo>
                    <a:cubicBezTo>
                      <a:pt x="80617" y="100970"/>
                      <a:pt x="233104" y="0"/>
                      <a:pt x="410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id="{F57725A6-AFB5-4EAC-A835-DEA773066E86}"/>
                  </a:ext>
                </a:extLst>
              </p:cNvPr>
              <p:cNvSpPr/>
              <p:nvPr/>
            </p:nvSpPr>
            <p:spPr>
              <a:xfrm rot="18723984">
                <a:off x="3809818" y="2429463"/>
                <a:ext cx="922899" cy="9144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E4B298B-4E90-4C1A-BC19-A8AC98AB01DA}"/>
                  </a:ext>
                </a:extLst>
              </p:cNvPr>
              <p:cNvSpPr/>
              <p:nvPr/>
            </p:nvSpPr>
            <p:spPr>
              <a:xfrm>
                <a:off x="4237889" y="2364349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096B5367-342F-4149-B1E2-7AB2C1664755}"/>
                  </a:ext>
                </a:extLst>
              </p:cNvPr>
              <p:cNvGrpSpPr/>
              <p:nvPr/>
            </p:nvGrpSpPr>
            <p:grpSpPr>
              <a:xfrm rot="2651958">
                <a:off x="3883455" y="1384168"/>
                <a:ext cx="746760" cy="746760"/>
                <a:chOff x="1012874" y="1467016"/>
                <a:chExt cx="746760" cy="746760"/>
              </a:xfrm>
              <a:grpFill/>
            </p:grpSpPr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6B7EA27E-3642-40EF-B411-9ACC93544CAB}"/>
                    </a:ext>
                  </a:extLst>
                </p:cNvPr>
                <p:cNvSpPr/>
                <p:nvPr/>
              </p:nvSpPr>
              <p:spPr>
                <a:xfrm>
                  <a:off x="1012874" y="14670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4315251F-4207-447E-870A-E0A8D5C419A2}"/>
                    </a:ext>
                  </a:extLst>
                </p:cNvPr>
                <p:cNvSpPr/>
                <p:nvPr/>
              </p:nvSpPr>
              <p:spPr>
                <a:xfrm>
                  <a:off x="1165274" y="16194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1CD4B2AC-6022-48B0-AEC7-B974C455508B}"/>
                    </a:ext>
                  </a:extLst>
                </p:cNvPr>
                <p:cNvSpPr/>
                <p:nvPr/>
              </p:nvSpPr>
              <p:spPr>
                <a:xfrm>
                  <a:off x="1317674" y="17718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BA8B662C-8934-4EF9-B318-AF26A7027382}"/>
                    </a:ext>
                  </a:extLst>
                </p:cNvPr>
                <p:cNvSpPr/>
                <p:nvPr/>
              </p:nvSpPr>
              <p:spPr>
                <a:xfrm>
                  <a:off x="1470074" y="19242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B63D2C3A-1773-41B8-B088-1DD92A6B7953}"/>
                    </a:ext>
                  </a:extLst>
                </p:cNvPr>
                <p:cNvSpPr/>
                <p:nvPr/>
              </p:nvSpPr>
              <p:spPr>
                <a:xfrm>
                  <a:off x="1622474" y="20766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948E4A-874C-4FF8-ACB7-B39908F6865E}"/>
                </a:ext>
              </a:extLst>
            </p:cNvPr>
            <p:cNvSpPr txBox="1"/>
            <p:nvPr/>
          </p:nvSpPr>
          <p:spPr>
            <a:xfrm>
              <a:off x="6999329" y="2364349"/>
              <a:ext cx="7658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723900" h="850900"/>
              </a:sp3d>
            </a:bodyPr>
            <a:lstStyle/>
            <a:p>
              <a:r>
                <a:rPr lang="bn-IN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ফ 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B86DF6-1C9A-4EF8-893B-8319BC307099}"/>
              </a:ext>
            </a:extLst>
          </p:cNvPr>
          <p:cNvGrpSpPr/>
          <p:nvPr/>
        </p:nvGrpSpPr>
        <p:grpSpPr>
          <a:xfrm>
            <a:off x="-2564000" y="341553"/>
            <a:ext cx="932465" cy="3084345"/>
            <a:chOff x="5343610" y="363938"/>
            <a:chExt cx="932465" cy="308434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1483753-5751-4B68-8C13-85501DB79103}"/>
                </a:ext>
              </a:extLst>
            </p:cNvPr>
            <p:cNvGrpSpPr/>
            <p:nvPr/>
          </p:nvGrpSpPr>
          <p:grpSpPr>
            <a:xfrm>
              <a:off x="5343610" y="363938"/>
              <a:ext cx="932465" cy="2996420"/>
              <a:chOff x="3796003" y="351692"/>
              <a:chExt cx="932465" cy="2996420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17A0408-A844-4E12-9EF5-4F08EC15836A}"/>
                  </a:ext>
                </a:extLst>
              </p:cNvPr>
              <p:cNvSpPr/>
              <p:nvPr/>
            </p:nvSpPr>
            <p:spPr>
              <a:xfrm>
                <a:off x="3796003" y="351692"/>
                <a:ext cx="865632" cy="872871"/>
              </a:xfrm>
              <a:custGeom>
                <a:avLst/>
                <a:gdLst>
                  <a:gd name="connsiteX0" fmla="*/ 410828 w 839893"/>
                  <a:gd name="connsiteY0" fmla="*/ 0 h 801858"/>
                  <a:gd name="connsiteX1" fmla="*/ 839893 w 839893"/>
                  <a:gd name="connsiteY1" fmla="*/ 400929 h 801858"/>
                  <a:gd name="connsiteX2" fmla="*/ 410828 w 839893"/>
                  <a:gd name="connsiteY2" fmla="*/ 801858 h 801858"/>
                  <a:gd name="connsiteX3" fmla="*/ 15481 w 839893"/>
                  <a:gd name="connsiteY3" fmla="*/ 556989 h 801858"/>
                  <a:gd name="connsiteX4" fmla="*/ 0 w 839893"/>
                  <a:gd name="connsiteY4" fmla="*/ 485335 h 801858"/>
                  <a:gd name="connsiteX5" fmla="*/ 205095 w 839893"/>
                  <a:gd name="connsiteY5" fmla="*/ 485335 h 801858"/>
                  <a:gd name="connsiteX6" fmla="*/ 249184 w 839893"/>
                  <a:gd name="connsiteY6" fmla="*/ 542679 h 801858"/>
                  <a:gd name="connsiteX7" fmla="*/ 410828 w 839893"/>
                  <a:gd name="connsiteY7" fmla="*/ 601394 h 801858"/>
                  <a:gd name="connsiteX8" fmla="*/ 639428 w 839893"/>
                  <a:gd name="connsiteY8" fmla="*/ 400929 h 801858"/>
                  <a:gd name="connsiteX9" fmla="*/ 410828 w 839893"/>
                  <a:gd name="connsiteY9" fmla="*/ 200464 h 801858"/>
                  <a:gd name="connsiteX10" fmla="*/ 249184 w 839893"/>
                  <a:gd name="connsiteY10" fmla="*/ 259179 h 801858"/>
                  <a:gd name="connsiteX11" fmla="*/ 205095 w 839893"/>
                  <a:gd name="connsiteY11" fmla="*/ 316523 h 801858"/>
                  <a:gd name="connsiteX12" fmla="*/ 0 w 839893"/>
                  <a:gd name="connsiteY12" fmla="*/ 316523 h 801858"/>
                  <a:gd name="connsiteX13" fmla="*/ 15481 w 839893"/>
                  <a:gd name="connsiteY13" fmla="*/ 244869 h 801858"/>
                  <a:gd name="connsiteX14" fmla="*/ 410828 w 839893"/>
                  <a:gd name="connsiteY14" fmla="*/ 0 h 801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9893" h="801858">
                    <a:moveTo>
                      <a:pt x="410828" y="0"/>
                    </a:moveTo>
                    <a:cubicBezTo>
                      <a:pt x="647794" y="0"/>
                      <a:pt x="839893" y="179502"/>
                      <a:pt x="839893" y="400929"/>
                    </a:cubicBezTo>
                    <a:cubicBezTo>
                      <a:pt x="839893" y="622356"/>
                      <a:pt x="647794" y="801858"/>
                      <a:pt x="410828" y="801858"/>
                    </a:cubicBezTo>
                    <a:cubicBezTo>
                      <a:pt x="233104" y="801858"/>
                      <a:pt x="80617" y="700888"/>
                      <a:pt x="15481" y="556989"/>
                    </a:cubicBezTo>
                    <a:lnTo>
                      <a:pt x="0" y="485335"/>
                    </a:lnTo>
                    <a:lnTo>
                      <a:pt x="205095" y="485335"/>
                    </a:lnTo>
                    <a:lnTo>
                      <a:pt x="249184" y="542679"/>
                    </a:lnTo>
                    <a:cubicBezTo>
                      <a:pt x="290552" y="578956"/>
                      <a:pt x="347702" y="601394"/>
                      <a:pt x="410828" y="601394"/>
                    </a:cubicBezTo>
                    <a:cubicBezTo>
                      <a:pt x="537080" y="601394"/>
                      <a:pt x="639428" y="511643"/>
                      <a:pt x="639428" y="400929"/>
                    </a:cubicBezTo>
                    <a:cubicBezTo>
                      <a:pt x="639428" y="290215"/>
                      <a:pt x="537080" y="200464"/>
                      <a:pt x="410828" y="200464"/>
                    </a:cubicBezTo>
                    <a:cubicBezTo>
                      <a:pt x="347702" y="200464"/>
                      <a:pt x="290552" y="222902"/>
                      <a:pt x="249184" y="259179"/>
                    </a:cubicBezTo>
                    <a:lnTo>
                      <a:pt x="205095" y="316523"/>
                    </a:lnTo>
                    <a:lnTo>
                      <a:pt x="0" y="316523"/>
                    </a:lnTo>
                    <a:lnTo>
                      <a:pt x="15481" y="244869"/>
                    </a:lnTo>
                    <a:cubicBezTo>
                      <a:pt x="80617" y="100970"/>
                      <a:pt x="233104" y="0"/>
                      <a:pt x="4108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id="{80483677-451F-477D-912A-07C39CC184B7}"/>
                  </a:ext>
                </a:extLst>
              </p:cNvPr>
              <p:cNvSpPr/>
              <p:nvPr/>
            </p:nvSpPr>
            <p:spPr>
              <a:xfrm rot="18723984">
                <a:off x="3809818" y="2429463"/>
                <a:ext cx="922899" cy="91440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2C97779-A55B-48F3-93C0-70F20DB53852}"/>
                  </a:ext>
                </a:extLst>
              </p:cNvPr>
              <p:cNvSpPr/>
              <p:nvPr/>
            </p:nvSpPr>
            <p:spPr>
              <a:xfrm>
                <a:off x="4237889" y="2364349"/>
                <a:ext cx="45719" cy="45719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68DBD06-C1E5-4BB5-A7EA-B890FAF9132B}"/>
                  </a:ext>
                </a:extLst>
              </p:cNvPr>
              <p:cNvGrpSpPr/>
              <p:nvPr/>
            </p:nvGrpSpPr>
            <p:grpSpPr>
              <a:xfrm rot="2651958">
                <a:off x="3883455" y="1384168"/>
                <a:ext cx="746760" cy="746760"/>
                <a:chOff x="1012874" y="1467016"/>
                <a:chExt cx="746760" cy="746760"/>
              </a:xfrm>
              <a:grpFill/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16870D7E-D9B3-44AD-924F-1DA722C48DDC}"/>
                    </a:ext>
                  </a:extLst>
                </p:cNvPr>
                <p:cNvSpPr/>
                <p:nvPr/>
              </p:nvSpPr>
              <p:spPr>
                <a:xfrm>
                  <a:off x="1012874" y="14670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A23AD4B-6DB4-4AAA-83BC-59F88778A017}"/>
                    </a:ext>
                  </a:extLst>
                </p:cNvPr>
                <p:cNvSpPr/>
                <p:nvPr/>
              </p:nvSpPr>
              <p:spPr>
                <a:xfrm>
                  <a:off x="1165274" y="16194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BF9717EC-011E-4201-9084-A461807C0F33}"/>
                    </a:ext>
                  </a:extLst>
                </p:cNvPr>
                <p:cNvSpPr/>
                <p:nvPr/>
              </p:nvSpPr>
              <p:spPr>
                <a:xfrm>
                  <a:off x="1317674" y="17718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55A33B4C-00FD-441A-A020-4CA40D6AFBD7}"/>
                    </a:ext>
                  </a:extLst>
                </p:cNvPr>
                <p:cNvSpPr/>
                <p:nvPr/>
              </p:nvSpPr>
              <p:spPr>
                <a:xfrm>
                  <a:off x="1470074" y="19242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D4D95F7D-D110-44A8-873A-FCCE0815EA56}"/>
                    </a:ext>
                  </a:extLst>
                </p:cNvPr>
                <p:cNvSpPr/>
                <p:nvPr/>
              </p:nvSpPr>
              <p:spPr>
                <a:xfrm>
                  <a:off x="1622474" y="2076616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B2567A-A235-42B1-977B-E873BF868EDF}"/>
                </a:ext>
              </a:extLst>
            </p:cNvPr>
            <p:cNvSpPr txBox="1"/>
            <p:nvPr/>
          </p:nvSpPr>
          <p:spPr>
            <a:xfrm>
              <a:off x="5495176" y="2340287"/>
              <a:ext cx="76581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bn-IN" sz="6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endParaRPr lang="en-US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7E5338-9272-48CF-B14B-2BC689AEAE4B}"/>
              </a:ext>
            </a:extLst>
          </p:cNvPr>
          <p:cNvGrpSpPr/>
          <p:nvPr/>
        </p:nvGrpSpPr>
        <p:grpSpPr>
          <a:xfrm>
            <a:off x="1632775" y="3920431"/>
            <a:ext cx="9753806" cy="942535"/>
            <a:chOff x="1477108" y="3689368"/>
            <a:chExt cx="9753806" cy="942535"/>
          </a:xfrm>
          <a:solidFill>
            <a:srgbClr val="00B0F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42EFF9B-7453-4AF2-BF24-C499F2A589D4}"/>
                </a:ext>
              </a:extLst>
            </p:cNvPr>
            <p:cNvSpPr/>
            <p:nvPr/>
          </p:nvSpPr>
          <p:spPr>
            <a:xfrm>
              <a:off x="2086914" y="3840155"/>
              <a:ext cx="9144000" cy="6463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C725B7-56F9-4576-91DB-F57978398E60}"/>
                </a:ext>
              </a:extLst>
            </p:cNvPr>
            <p:cNvSpPr txBox="1"/>
            <p:nvPr/>
          </p:nvSpPr>
          <p:spPr>
            <a:xfrm>
              <a:off x="2310780" y="3861067"/>
              <a:ext cx="892013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১.৬.২.১ সার্ক এর সদস্য রাষ্টগুলোর নাম উল্লেখ করতে পারবে। 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102420D0-7B4A-48CC-AB19-6F3C66092429}"/>
                </a:ext>
              </a:extLst>
            </p:cNvPr>
            <p:cNvSpPr/>
            <p:nvPr/>
          </p:nvSpPr>
          <p:spPr>
            <a:xfrm>
              <a:off x="1477108" y="3689368"/>
              <a:ext cx="824159" cy="942535"/>
            </a:xfrm>
            <a:prstGeom prst="round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7A3ABA-51B6-47A8-9C77-11357088F097}"/>
              </a:ext>
            </a:extLst>
          </p:cNvPr>
          <p:cNvGrpSpPr/>
          <p:nvPr/>
        </p:nvGrpSpPr>
        <p:grpSpPr>
          <a:xfrm>
            <a:off x="1652631" y="4870736"/>
            <a:ext cx="9733950" cy="942535"/>
            <a:chOff x="694409" y="5210981"/>
            <a:chExt cx="9704382" cy="942535"/>
          </a:xfrm>
          <a:solidFill>
            <a:srgbClr val="00B0F0"/>
          </a:solidFill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B590F88-05DD-4E3F-B25A-721CD23EBEB0}"/>
                </a:ext>
              </a:extLst>
            </p:cNvPr>
            <p:cNvSpPr/>
            <p:nvPr/>
          </p:nvSpPr>
          <p:spPr>
            <a:xfrm>
              <a:off x="1254791" y="5359084"/>
              <a:ext cx="9144000" cy="6463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519EB1-C53A-44CE-A12D-C51CFBC21B46}"/>
                </a:ext>
              </a:extLst>
            </p:cNvPr>
            <p:cNvSpPr txBox="1"/>
            <p:nvPr/>
          </p:nvSpPr>
          <p:spPr>
            <a:xfrm>
              <a:off x="1708539" y="5379996"/>
              <a:ext cx="848746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১.৬.২.২ সার্ক গঠনের উদ্দেশ্য বলতে পারবে। 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B67B990D-132E-49D2-9145-5AAA941083C6}"/>
                </a:ext>
              </a:extLst>
            </p:cNvPr>
            <p:cNvSpPr/>
            <p:nvPr/>
          </p:nvSpPr>
          <p:spPr>
            <a:xfrm>
              <a:off x="694409" y="5210981"/>
              <a:ext cx="824159" cy="942535"/>
            </a:xfrm>
            <a:prstGeom prst="roundRect">
              <a:avLst/>
            </a:prstGeom>
            <a:grpFill/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8977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54206 -0.021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57175 -0.02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8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61224 -0.02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12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65144 -0.016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6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8 -0.00209 L 0.72409 -0.0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42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1EA6B1-33A3-4386-91DF-CF1A831C3C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326" y="1378149"/>
            <a:ext cx="5483119" cy="4839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EEE78-AC83-4314-BBF7-2A2290C48E96}"/>
              </a:ext>
            </a:extLst>
          </p:cNvPr>
          <p:cNvSpPr txBox="1"/>
          <p:nvPr/>
        </p:nvSpPr>
        <p:spPr>
          <a:xfrm>
            <a:off x="6096000" y="541606"/>
            <a:ext cx="580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জানো সার্ক এর পূর্ণরূপ কি?  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1849F-4097-499F-A569-1A3032B11971}"/>
              </a:ext>
            </a:extLst>
          </p:cNvPr>
          <p:cNvSpPr txBox="1"/>
          <p:nvPr/>
        </p:nvSpPr>
        <p:spPr>
          <a:xfrm>
            <a:off x="406555" y="3817262"/>
            <a:ext cx="4431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 এশীয় আঞ্চলিক সহযোগিতা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সংস্থা ।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62727-BB9C-45CD-8C9A-F180A16B0309}"/>
              </a:ext>
            </a:extLst>
          </p:cNvPr>
          <p:cNvSpPr txBox="1"/>
          <p:nvPr/>
        </p:nvSpPr>
        <p:spPr>
          <a:xfrm>
            <a:off x="279946" y="2488978"/>
            <a:ext cx="4939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220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>
                <a:solidFill>
                  <a:srgbClr val="220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SAARC</a:t>
            </a:r>
            <a:r>
              <a:rPr lang="en-US" sz="3600" b="1" dirty="0">
                <a:solidFill>
                  <a:srgbClr val="2206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পূ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র্ণরূপ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6C731A-71B2-4B2C-BACE-0A8FCE27C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301097"/>
            <a:ext cx="5586748" cy="5488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CF24C7-6A2F-4294-88B3-217A28644F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957" y="1899651"/>
            <a:ext cx="2243522" cy="2176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71EB6C-F1C0-455D-BC52-A2515ED695BF}"/>
              </a:ext>
            </a:extLst>
          </p:cNvPr>
          <p:cNvSpPr txBox="1"/>
          <p:nvPr/>
        </p:nvSpPr>
        <p:spPr>
          <a:xfrm>
            <a:off x="7169449" y="5614794"/>
            <a:ext cx="409231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দক্ষিণ এশিয়া।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8EDE6-5B7E-4795-AA6A-7D42BBEC0F4A}"/>
              </a:ext>
            </a:extLst>
          </p:cNvPr>
          <p:cNvSpPr txBox="1"/>
          <p:nvPr/>
        </p:nvSpPr>
        <p:spPr>
          <a:xfrm>
            <a:off x="1139482" y="427286"/>
            <a:ext cx="634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rgbClr val="C00000"/>
              </a:buClr>
              <a:buSzPct val="148000"/>
            </a:pPr>
            <a:r>
              <a:rPr lang="bn-IN" sz="3600" b="1" dirty="0">
                <a:solidFill>
                  <a:srgbClr val="861C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 সার্ক সম্পর্কে কিছু তথ্য জানি । </a:t>
            </a:r>
            <a:endParaRPr lang="en-US" sz="3600" b="1" dirty="0" err="1">
              <a:solidFill>
                <a:srgbClr val="861C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D9FA5B-30DF-4665-8BF5-0E69906CBD18}"/>
              </a:ext>
            </a:extLst>
          </p:cNvPr>
          <p:cNvSpPr txBox="1"/>
          <p:nvPr/>
        </p:nvSpPr>
        <p:spPr>
          <a:xfrm>
            <a:off x="540386" y="2328695"/>
            <a:ext cx="5930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দক্ষিণ অঞ্চলে অবস্থিত </a:t>
            </a:r>
            <a:r>
              <a:rPr lang="bn-I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বাংলাদেশ,ভারত,পাকিস্তান ,মালদ্বীপ,ভুটান, শ্রীলংকা ও নেপাল-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সাতটি দেশ নিয়ে ১৯৮৫ সালের ডিসেম্বর মাসে সার্ক গঠিত হয় । </a:t>
            </a:r>
            <a:endParaRPr lang="en-US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A35D3-F281-4F56-BC62-D11086026800}"/>
              </a:ext>
            </a:extLst>
          </p:cNvPr>
          <p:cNvSpPr txBox="1"/>
          <p:nvPr/>
        </p:nvSpPr>
        <p:spPr>
          <a:xfrm>
            <a:off x="338564" y="4829964"/>
            <a:ext cx="5757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 ২০০৭ সালে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 আর একটি দেশ যুক্ত হয়ে বর্তমানে  সার্কের মোট সদস্য দেশ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৮টি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08576-20EA-4B76-B413-D2A1F136B23A}"/>
              </a:ext>
            </a:extLst>
          </p:cNvPr>
          <p:cNvSpPr txBox="1"/>
          <p:nvPr/>
        </p:nvSpPr>
        <p:spPr>
          <a:xfrm>
            <a:off x="509251" y="1200739"/>
            <a:ext cx="5179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 একটি আঞ্চলিক সহযোগীতাপূর্ণ ও স্বাধীন উন্নয়নমূলক সংস্হা । </a:t>
            </a:r>
            <a:endParaRPr lang="en-US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92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3293</TotalTime>
  <Words>724</Words>
  <Application>Microsoft Office PowerPoint</Application>
  <PresentationFormat>Widescreen</PresentationFormat>
  <Paragraphs>139</Paragraphs>
  <Slides>28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Caslon Pro Bold</vt:lpstr>
      <vt:lpstr>Arial</vt:lpstr>
      <vt:lpstr>Arial Rounded MT Bold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</dc:creator>
  <cp:lastModifiedBy>Dilruba khatun</cp:lastModifiedBy>
  <cp:revision>312</cp:revision>
  <dcterms:created xsi:type="dcterms:W3CDTF">2020-09-30T03:58:32Z</dcterms:created>
  <dcterms:modified xsi:type="dcterms:W3CDTF">2020-10-17T15:24:22Z</dcterms:modified>
</cp:coreProperties>
</file>