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74" r:id="rId16"/>
    <p:sldId id="276" r:id="rId17"/>
    <p:sldId id="280" r:id="rId18"/>
    <p:sldId id="275" r:id="rId19"/>
    <p:sldId id="277" r:id="rId20"/>
    <p:sldId id="260" r:id="rId21"/>
    <p:sldId id="278" r:id="rId22"/>
    <p:sldId id="25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09C2C"/>
    <a:srgbClr val="E07CC3"/>
    <a:srgbClr val="C32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2c4a10f84dd0c1c5781693456c3f9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অনলাইন</a:t>
            </a:r>
            <a:r>
              <a:rPr lang="en-US" sz="5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sz="5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5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শিক্ষার্থীকে</a:t>
            </a:r>
            <a:endParaRPr lang="en-US" sz="5400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E07CC3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4400" dirty="0" smtClean="0">
              <a:solidFill>
                <a:srgbClr val="E07CC3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2" descr="C:\Users\User\Desktop\BGS-7.8.2020\87039294_122349055993498_4782796738110947328_n.jpg"/>
          <p:cNvPicPr>
            <a:picLocks noChangeAspect="1" noChangeArrowheads="1"/>
          </p:cNvPicPr>
          <p:nvPr/>
        </p:nvPicPr>
        <p:blipFill>
          <a:blip r:embed="rId3">
            <a:lum bright="7000" contrast="49000"/>
          </a:blip>
          <a:srcRect/>
          <a:stretch>
            <a:fillRect/>
          </a:stretch>
        </p:blipFill>
        <p:spPr bwMode="auto">
          <a:xfrm>
            <a:off x="-5867400" y="1219200"/>
            <a:ext cx="3733800" cy="3733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Picture 2" descr="C:\Users\User\Desktop\BGS-7.8.2020\87039294_122349055993498_4782796738110947328_n.jpg"/>
          <p:cNvPicPr>
            <a:picLocks noChangeAspect="1" noChangeArrowheads="1"/>
          </p:cNvPicPr>
          <p:nvPr/>
        </p:nvPicPr>
        <p:blipFill>
          <a:blip r:embed="rId3">
            <a:lum bright="7000" contrast="49000"/>
          </a:blip>
          <a:srcRect/>
          <a:stretch>
            <a:fillRect/>
          </a:stretch>
        </p:blipFill>
        <p:spPr bwMode="auto">
          <a:xfrm>
            <a:off x="2209800" y="2438400"/>
            <a:ext cx="3733800" cy="3733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1706E-6 C 0.93715 -0.04161 1.87465 -0.08321 2.24982 -0.099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2133600"/>
            <a:ext cx="4953000" cy="1600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নারীর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কর্মসংস্থান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4191000"/>
            <a:ext cx="4953000" cy="1600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বৃদ্ধিমূলক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কর্মকান্ডে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অংশগ্রহণ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Lata-P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50918" y="0"/>
            <a:ext cx="1293082" cy="1452562"/>
          </a:xfrm>
          <a:prstGeom prst="rect">
            <a:avLst/>
          </a:prstGeom>
        </p:spPr>
      </p:pic>
      <p:pic>
        <p:nvPicPr>
          <p:cNvPr id="6" name="Picture 5" descr="Lata-P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3082" cy="1452562"/>
          </a:xfrm>
          <a:prstGeom prst="rect">
            <a:avLst/>
          </a:prstGeom>
        </p:spPr>
      </p:pic>
      <p:pic>
        <p:nvPicPr>
          <p:cNvPr id="7" name="Picture 6" descr="Lata-P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93082" cy="1452562"/>
          </a:xfrm>
          <a:prstGeom prst="rect">
            <a:avLst/>
          </a:prstGeom>
        </p:spPr>
      </p:pic>
      <p:pic>
        <p:nvPicPr>
          <p:cNvPr id="10" name="Picture 9" descr="Lata-P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50918" y="5405438"/>
            <a:ext cx="1293082" cy="1452562"/>
          </a:xfrm>
          <a:prstGeom prst="rect">
            <a:avLst/>
          </a:prstGeom>
        </p:spPr>
      </p:pic>
      <p:sp>
        <p:nvSpPr>
          <p:cNvPr id="13" name="Left Arrow Callout 12"/>
          <p:cNvSpPr/>
          <p:nvPr/>
        </p:nvSpPr>
        <p:spPr>
          <a:xfrm>
            <a:off x="2057400" y="685800"/>
            <a:ext cx="5029200" cy="762000"/>
          </a:xfrm>
          <a:prstGeom prst="leftArrowCallout">
            <a:avLst>
              <a:gd name="adj1" fmla="val 25000"/>
              <a:gd name="adj2" fmla="val 1000"/>
              <a:gd name="adj3" fmla="val 84077"/>
              <a:gd name="adj4" fmla="val 8726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দারিদ্র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কা্র্যক্রম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গ্রহন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rant_day_daily_sun_pic (1).jpg"/>
          <p:cNvPicPr>
            <a:picLocks noChangeAspect="1"/>
          </p:cNvPicPr>
          <p:nvPr/>
        </p:nvPicPr>
        <p:blipFill>
          <a:blip r:embed="rId2"/>
          <a:srcRect r="34000"/>
          <a:stretch>
            <a:fillRect/>
          </a:stretch>
        </p:blipFill>
        <p:spPr>
          <a:xfrm>
            <a:off x="5105400" y="3810000"/>
            <a:ext cx="3505200" cy="25120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pti18-05-2020-000021b-1591772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3830595" cy="236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2590800" y="0"/>
            <a:ext cx="4191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4648200" y="762000"/>
            <a:ext cx="4191000" cy="2286000"/>
          </a:xfrm>
          <a:prstGeom prst="leftArrowCallout">
            <a:avLst>
              <a:gd name="adj1" fmla="val 17615"/>
              <a:gd name="adj2" fmla="val 25000"/>
              <a:gd name="adj3" fmla="val 25000"/>
              <a:gd name="adj4" fmla="val 7728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অভ্যন্তরীণ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স্থানান্তরঃ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কর্মকান্ডের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উদ্দেশ্যে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গমন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0" y="3657600"/>
            <a:ext cx="4572000" cy="3048000"/>
          </a:xfrm>
          <a:prstGeom prst="rightArrowCallout">
            <a:avLst>
              <a:gd name="adj1" fmla="val 19770"/>
              <a:gd name="adj2" fmla="val 22999"/>
              <a:gd name="adj3" fmla="val 17308"/>
              <a:gd name="adj4" fmla="val 8080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3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স্থানান্তরঃ</a:t>
            </a:r>
            <a:r>
              <a:rPr lang="en-US" sz="3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চাকুরি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বসবাস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এমনকি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নাগরিকতা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লাভের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গমন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8170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অভ্যন্তরীণ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কারণঃ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/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2743200" cy="1570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কর্মসংস্থ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62000"/>
            <a:ext cx="3124200" cy="1873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609600" y="2667000"/>
            <a:ext cx="3733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বিলাস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বহুল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জীবনযাপন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743200"/>
            <a:ext cx="3733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কর্মসংস্থানের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সুযোগ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57800" y="4114800"/>
            <a:ext cx="2743200" cy="1524000"/>
            <a:chOff x="2133600" y="3341914"/>
            <a:chExt cx="5105400" cy="20111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" name="Picture 8" descr="চামরা শিল্প.jpg"/>
            <p:cNvPicPr>
              <a:picLocks noChangeAspect="1"/>
            </p:cNvPicPr>
            <p:nvPr/>
          </p:nvPicPr>
          <p:blipFill>
            <a:blip r:embed="rId4"/>
            <a:srcRect r="11111"/>
            <a:stretch>
              <a:fillRect/>
            </a:stretch>
          </p:blipFill>
          <p:spPr>
            <a:xfrm>
              <a:off x="4724400" y="3352800"/>
              <a:ext cx="2514600" cy="20002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0" name="Picture 9" descr="চামরা শিল্প ২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3341914"/>
              <a:ext cx="2590800" cy="19920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11" name="Picture 10" descr="পোশাক শিল্প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191000"/>
            <a:ext cx="2743200" cy="1448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685800" y="6019800"/>
            <a:ext cx="3733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6019800"/>
            <a:ext cx="3733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চামরা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228600"/>
            <a:ext cx="403988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কারণঃ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/>
          </a:p>
        </p:txBody>
      </p:sp>
      <p:pic>
        <p:nvPicPr>
          <p:cNvPr id="6" name="Picture 5" descr="Biman_Som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733800" cy="22418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533400" y="4419600"/>
            <a:ext cx="8229600" cy="220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কর্মক্ষেত্রের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অভাব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কর্মসংস্থানের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প্রতিযোগিতা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আশ্রয়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জলবায়ুর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প্রতিকূল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পরিবেশ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হয়।কেউ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কেউ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নাগরিকতা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ব্যবসা-বানিজ্যে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বিনিয়োগ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চাকুরি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বদলি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পদোন্নতি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সাংস্কৃতিক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কর্মকান্ডে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জড়িত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হওয়া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3914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অভ্যন্তরীণ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গ্রামীণ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দরিদ্র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লোকের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কর্মসংস্থানের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পারস্পরিক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পেয়েছে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বেড়েছে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24432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সুফল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8200" y="3505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শিল্প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ব্যাংকিং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সেবাখাত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গার্মেন্টস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শিল্প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লাভজনক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খাতে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বিনিয়োগ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পেয়েছে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3914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বস্তির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উদ্ভব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অপরাধ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প্রবণতা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চোরাচালান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অপহরণ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মাদক,শিশু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পাচারসহ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সমস্যা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বিশৃংখলা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সৃষ্টিতে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বস্তিকে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শহরে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নিত্য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দ্রব্যের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চাহিদা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দাম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বেড়ে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এইচ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আইভি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করোনার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ন্যায়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ভাইরাস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বাহিত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বিস্তার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সাংস্কৃতিক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সমস্যার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246413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কুফল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953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পরিস্থিতি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48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সাধারনভাবে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সন্তান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জন্মদানের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পূর্বে,সময়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পরবর্তী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মায়ের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মাতৃমৃত্যু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জন্মের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একবছর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বয়সের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শিশুমৃত্যু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জীবিত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জন্মদানকারী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হাজারে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১৯৮০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মাতৃমৃত্যুর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৬৫০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২০১০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কমে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১৯৪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বিশ্বব্যাংক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প্রদত্ত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২০১৫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দাড়ায়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১৭৬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(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)।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 ২০০৮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ইউনিসেফ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প্রকাশিত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রিপোর্ট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১৯৯০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হাজারে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১৪৯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২০১৪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পেয়ে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৩০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হয়্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পেলেও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তুলনায়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19200"/>
            <a:ext cx="2758595" cy="160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495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কুসংস্ক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2655748" cy="1466074"/>
          </a:xfrm>
          <a:prstGeom prst="rect">
            <a:avLst/>
          </a:prstGeom>
        </p:spPr>
      </p:pic>
      <p:pic>
        <p:nvPicPr>
          <p:cNvPr id="5" name="Picture 4" descr="news_071219_malnutrition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038600"/>
            <a:ext cx="2895600" cy="1890943"/>
          </a:xfrm>
          <a:prstGeom prst="rect">
            <a:avLst/>
          </a:prstGeom>
        </p:spPr>
      </p:pic>
      <p:pic>
        <p:nvPicPr>
          <p:cNvPr id="6" name="Picture 5" descr="vlcsnap-00016উচ্চ রক্তচা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86200"/>
            <a:ext cx="3048000" cy="1792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32004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কুসংস্কার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276600"/>
            <a:ext cx="3505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অবহেলা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60960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চিকিৎসার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অভাব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রক্ত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চাপ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95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990600"/>
            <a:ext cx="3805238" cy="2286000"/>
            <a:chOff x="3733800" y="1219200"/>
            <a:chExt cx="3805238" cy="2819400"/>
          </a:xfrm>
        </p:grpSpPr>
        <p:pic>
          <p:nvPicPr>
            <p:cNvPr id="10" name="Picture 9" descr="1479122506-65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3508" y="1219200"/>
              <a:ext cx="3785530" cy="2819400"/>
            </a:xfrm>
            <a:prstGeom prst="rect">
              <a:avLst/>
            </a:prstGeom>
          </p:spPr>
        </p:pic>
        <p:pic>
          <p:nvPicPr>
            <p:cNvPr id="11" name="Picture 10" descr="128811474-color-sanitation-elements-icons-set-vector-thin-line-washing-hand-and-clean-soap-protection-and-bac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219200"/>
              <a:ext cx="1371600" cy="1371600"/>
            </a:xfrm>
            <a:prstGeom prst="rect">
              <a:avLst/>
            </a:prstGeom>
          </p:spPr>
        </p:pic>
      </p:grpSp>
      <p:pic>
        <p:nvPicPr>
          <p:cNvPr id="12" name="Picture 11" descr="নিরক্ষরত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962400"/>
            <a:ext cx="3810000" cy="2112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33528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দুর্বল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সেনিটেশন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60960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অভাব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3429000"/>
            <a:ext cx="3505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বাল্যবিবাহ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7" name="Picture 16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90600"/>
            <a:ext cx="3733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228600"/>
            <a:ext cx="4953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1219200"/>
            <a:ext cx="6248400" cy="4724400"/>
          </a:xfrm>
          <a:prstGeom prst="homePlate">
            <a:avLst>
              <a:gd name="adj" fmla="val 2894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মাতৃমৃত্যুর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পুষ্টিহীনতায়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ভোগে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২।রোগাক্রান্ত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মৃত্যুবরণ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৩।মাতৃহারা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সামাজিকীকরণে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সমস্যা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৪।শিশু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পরিবারের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সদস্যরা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মানষিকভাবে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বিপর্যস্ত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কর্মক্ষম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বাঁধার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করে।ফলে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পরিবারটি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অর্থনৈতিকভাবে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ক্ষতিগ্রস্ত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2209799"/>
            <a:ext cx="2620295" cy="3124201"/>
            <a:chOff x="3733800" y="1371600"/>
            <a:chExt cx="4753895" cy="5095875"/>
          </a:xfrm>
        </p:grpSpPr>
        <p:pic>
          <p:nvPicPr>
            <p:cNvPr id="5" name="Picture 4" descr="download (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4724400"/>
              <a:ext cx="2619375" cy="1743075"/>
            </a:xfrm>
            <a:prstGeom prst="rect">
              <a:avLst/>
            </a:prstGeom>
          </p:spPr>
        </p:pic>
        <p:pic>
          <p:nvPicPr>
            <p:cNvPr id="3" name="Picture 2" descr="পরিকল্পিত জন্ম ও নিরাপদ মাতৃত্ব.jpg"/>
            <p:cNvPicPr>
              <a:picLocks noChangeAspect="1"/>
            </p:cNvPicPr>
            <p:nvPr/>
          </p:nvPicPr>
          <p:blipFill>
            <a:blip r:embed="rId3"/>
            <a:srcRect l="68105"/>
            <a:stretch>
              <a:fillRect/>
            </a:stretch>
          </p:blipFill>
          <p:spPr>
            <a:xfrm>
              <a:off x="5943600" y="1371600"/>
              <a:ext cx="2544095" cy="502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jia own.jpg"/>
          <p:cNvPicPr>
            <a:picLocks noChangeAspect="1"/>
          </p:cNvPicPr>
          <p:nvPr/>
        </p:nvPicPr>
        <p:blipFill>
          <a:blip r:embed="rId2"/>
          <a:srcRect t="10194"/>
          <a:stretch>
            <a:fillRect/>
          </a:stretch>
        </p:blipFill>
        <p:spPr>
          <a:xfrm>
            <a:off x="5334000" y="609600"/>
            <a:ext cx="3442430" cy="537073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0" y="2438400"/>
            <a:ext cx="5638800" cy="254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মোসাঃ রাজিয়া আক্তার</a:t>
            </a:r>
            <a:endParaRPr lang="en-US" sz="4400" b="1" dirty="0" smtClean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সহঃ শিক্ষক (সমাজ বিজ্ঞান)।</a:t>
            </a:r>
            <a:endParaRPr lang="en-US" sz="3200" b="1" dirty="0" smtClean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বাবুগঞ্জ </a:t>
            </a:r>
            <a:r>
              <a:rPr lang="en-US" sz="32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পাইলট মাধ্যমিক বিদ্যালয়,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       </a:t>
            </a:r>
            <a:r>
              <a:rPr lang="bn-BD" sz="32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বাবুগঞ্জ, বরিশাল। </a:t>
            </a:r>
            <a:endParaRPr lang="en-US" sz="3200" b="1" dirty="0" smtClean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886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7620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বার্ষিক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438400"/>
            <a:ext cx="21336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খ) ১.৩৭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শতাংশ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38400"/>
            <a:ext cx="22098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ক) ১.৫৪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শতাংশ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438400"/>
            <a:ext cx="1905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গ) ১.৩৪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শতাংশ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2438400"/>
            <a:ext cx="2209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ঘ) ১.৩৩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শতাংশ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352800"/>
            <a:ext cx="8458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অভ্যন্তরীণ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দরিদ্রতা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4038600"/>
            <a:ext cx="20574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কর্মসংস্থান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4038600"/>
            <a:ext cx="2209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বেড়াতে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যাওয়া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953000"/>
            <a:ext cx="8458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ঘটে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4114800"/>
            <a:ext cx="1905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5791200"/>
            <a:ext cx="2286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791200"/>
            <a:ext cx="2133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দরিদ্রতা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5791200"/>
            <a:ext cx="20574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অবকাঠামোর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উন্নয়ন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791200"/>
            <a:ext cx="1905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বস্তির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00" y="0"/>
            <a:ext cx="1524000" cy="1143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28600"/>
            <a:ext cx="3886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839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 ১৯৯০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শিশুমৃত্যুর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হার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438400"/>
            <a:ext cx="21336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খ)  ১৪৯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38400"/>
            <a:ext cx="22098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ক)  ১৫৯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438400"/>
            <a:ext cx="1905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গ)  ৬৯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438400"/>
            <a:ext cx="2209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ঘ)  ৩০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84582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৫।  ১৯৯১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২৯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এপ্রিল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ঘূর্ণিঝড়ে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জলোচ্ছ্বাসে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লোক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মারা</a:t>
            </a:r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যায়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724400"/>
            <a:ext cx="31242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ক) ১০৬৩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5715000"/>
            <a:ext cx="2895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ঘ)  ১,৪৮,০০০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5867400"/>
            <a:ext cx="3048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গ) ১,৩৮০০০ </a:t>
            </a:r>
            <a:r>
              <a:rPr lang="en-US" sz="36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36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4648200"/>
            <a:ext cx="2971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খ)  ৭৩০১ </a:t>
            </a:r>
            <a:r>
              <a:rPr lang="en-US" sz="40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endParaRPr lang="en-US" sz="4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20000" y="0"/>
            <a:ext cx="1524000" cy="1143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 animBg="1"/>
      <p:bldP spid="19" grpId="1" animBg="1"/>
      <p:bldP spid="1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qdefault12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0"/>
              <a:ext cx="91440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200400" y="228600"/>
            <a:ext cx="3810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′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স্থানান্তর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রাখে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“–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কথাটির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পক্ষে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বইয়ের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আলোকে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দেখাও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2" name="Picture 1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2286000" cy="3352800"/>
            </a:xfrm>
            <a:prstGeom prst="rect">
              <a:avLst/>
            </a:prstGeom>
          </p:spPr>
        </p:pic>
        <p:pic>
          <p:nvPicPr>
            <p:cNvPr id="4" name="Picture 3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3581400"/>
              <a:ext cx="2286000" cy="3048000"/>
            </a:xfrm>
            <a:prstGeom prst="rect">
              <a:avLst/>
            </a:prstGeom>
          </p:spPr>
        </p:pic>
        <p:pic>
          <p:nvPicPr>
            <p:cNvPr id="5" name="Picture 4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3581400"/>
              <a:ext cx="2286000" cy="3048000"/>
            </a:xfrm>
            <a:prstGeom prst="rect">
              <a:avLst/>
            </a:prstGeom>
          </p:spPr>
        </p:pic>
        <p:pic>
          <p:nvPicPr>
            <p:cNvPr id="6" name="Picture 5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3581400"/>
              <a:ext cx="2286000" cy="3048000"/>
            </a:xfrm>
            <a:prstGeom prst="rect">
              <a:avLst/>
            </a:prstGeom>
          </p:spPr>
        </p:pic>
        <p:pic>
          <p:nvPicPr>
            <p:cNvPr id="7" name="Picture 6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81400"/>
              <a:ext cx="2514600" cy="3048000"/>
            </a:xfrm>
            <a:prstGeom prst="rect">
              <a:avLst/>
            </a:prstGeom>
          </p:spPr>
        </p:pic>
        <p:pic>
          <p:nvPicPr>
            <p:cNvPr id="8" name="Picture 7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228600"/>
              <a:ext cx="2286000" cy="3352800"/>
            </a:xfrm>
            <a:prstGeom prst="rect">
              <a:avLst/>
            </a:prstGeom>
          </p:spPr>
        </p:pic>
        <p:pic>
          <p:nvPicPr>
            <p:cNvPr id="9" name="Picture 8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400" y="228600"/>
              <a:ext cx="2286000" cy="3352800"/>
            </a:xfrm>
            <a:prstGeom prst="rect">
              <a:avLst/>
            </a:prstGeom>
          </p:spPr>
        </p:pic>
        <p:pic>
          <p:nvPicPr>
            <p:cNvPr id="10" name="Picture 9" descr="niceflower_sbux1m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3200" y="228600"/>
              <a:ext cx="2590800" cy="3352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1905000"/>
            <a:ext cx="9144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আল্লাহ্</a:t>
            </a:r>
            <a:r>
              <a:rPr lang="en-US" sz="9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হাফেজ</a:t>
            </a:r>
            <a:endParaRPr lang="en-US" sz="9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val 7"/>
            <p:cNvSpPr/>
            <p:nvPr/>
          </p:nvSpPr>
          <p:spPr>
            <a:xfrm>
              <a:off x="5638800" y="1676400"/>
              <a:ext cx="3505200" cy="3505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বাংলাদেশ ও বিশ্বপরিচয় ৭ম শ্রেনি বইয়ের ছবি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57373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62600" y="0"/>
              <a:ext cx="35814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62600" y="0"/>
              <a:ext cx="3581400" cy="1676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62600" y="5943600"/>
              <a:ext cx="3581400" cy="914400"/>
            </a:xfrm>
            <a:prstGeom prst="rect">
              <a:avLst/>
            </a:prstGeom>
            <a:solidFill>
              <a:srgbClr val="209C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1981200"/>
              <a:ext cx="3505200" cy="3429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শ্রেণিঃ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সপ্তম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বিষয়ঃ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বা,বি,প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,</a:t>
              </a: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অধ্যায়ঃঅষ্টম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পাঠঃ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বাংলাদেশের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জনসংখ্যা</a:t>
              </a:r>
              <a:r>
                <a:rPr lang="en-US" sz="36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পরিচিতি</a:t>
              </a:r>
              <a:endParaRPr lang="en-US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1981200"/>
              <a:ext cx="35814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1828800"/>
            <a:ext cx="2895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371600"/>
          <a:ext cx="1257300" cy="990600"/>
        </p:xfrm>
        <a:graphic>
          <a:graphicData uri="http://schemas.openxmlformats.org/presentationml/2006/ole">
            <p:oleObj spid="_x0000_s1026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304800"/>
            <a:ext cx="4800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চল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নেই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জনগন.jpg"/>
          <p:cNvPicPr>
            <a:picLocks noChangeAspect="1"/>
          </p:cNvPicPr>
          <p:nvPr/>
        </p:nvPicPr>
        <p:blipFill>
          <a:blip r:embed="rId4">
            <a:lum bright="30000"/>
          </a:blip>
          <a:stretch>
            <a:fillRect/>
          </a:stretch>
        </p:blipFill>
        <p:spPr>
          <a:xfrm>
            <a:off x="2286000" y="2743200"/>
            <a:ext cx="4419600" cy="3127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685800" y="1295400"/>
            <a:ext cx="71628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54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28600"/>
            <a:ext cx="5791200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শিখব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-----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305800" cy="541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বাংলাদেশসহ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আঞ্চলিক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তুলনা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পরিবর্তনশীলতার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ধারণা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পারব্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অভ্যন্তরীণ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আন্তর্জাতিক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৪।বাংলাদেশের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শিশুর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মৃত্যুহারের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523995" cy="646331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জনসংখ্যা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962400" y="1143000"/>
            <a:ext cx="4572000" cy="426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ঘনবসতিপূর্ণ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আয়তন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১,৪৭,৫৭০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কিঃ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মিঃ।২০১১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আদমশুমারি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১৪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কোটি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৯৭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৭২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৩৬৪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ঘনত্ব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১০১৫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হার১.৩৭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শতাংশ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2" descr="C:\Users\Public\Pictures\p3.jpg"/>
          <p:cNvPicPr>
            <a:picLocks noChangeAspect="1" noChangeArrowheads="1"/>
          </p:cNvPicPr>
          <p:nvPr/>
        </p:nvPicPr>
        <p:blipFill>
          <a:blip r:embed="rId2">
            <a:lum contrast="1000"/>
          </a:blip>
          <a:srcRect/>
          <a:stretch>
            <a:fillRect/>
          </a:stretch>
        </p:blipFill>
        <p:spPr bwMode="auto">
          <a:xfrm>
            <a:off x="304798" y="1219200"/>
            <a:ext cx="3627064" cy="4114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457201"/>
          <a:ext cx="82296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572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দেশের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নাম</a:t>
                      </a:r>
                      <a:endParaRPr lang="en-US" sz="400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জনসংখ্যার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ঘনত্ব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(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প্রতি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বর্গ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কিঃমিঃ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</a:t>
                      </a:r>
                      <a:r>
                        <a:rPr lang="en-US" sz="3200" b="1" dirty="0" err="1" smtClean="0">
                          <a:latin typeface="SutonnyOMJ" pitchFamily="2" charset="0"/>
                          <a:cs typeface="SutonnyOMJ" pitchFamily="2" charset="0"/>
                        </a:rPr>
                        <a:t>মালদ্বীপ</a:t>
                      </a:r>
                      <a:r>
                        <a:rPr lang="en-US" sz="32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dirty="0" smtClean="0"/>
                        <a:t>                               </a:t>
                      </a:r>
                      <a:endParaRPr lang="en-US" sz="3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৭,৩০১ </a:t>
                      </a: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SutonnyOMJ" pitchFamily="2" charset="0"/>
                          <a:cs typeface="SutonnyOMJ" pitchFamily="2" charset="0"/>
                        </a:rPr>
                        <a:t>                 </a:t>
                      </a:r>
                      <a:r>
                        <a:rPr lang="en-US" sz="3600" b="1" dirty="0" err="1" smtClean="0">
                          <a:latin typeface="SutonnyOMJ" pitchFamily="2" charset="0"/>
                          <a:cs typeface="SutonnyOMJ" pitchFamily="2" charset="0"/>
                        </a:rPr>
                        <a:t>সিঙ্গাপুর</a:t>
                      </a:r>
                      <a:endParaRPr lang="en-US" sz="24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SutonnyOMJ" pitchFamily="2" charset="0"/>
                          <a:cs typeface="SutonnyOMJ" pitchFamily="2" charset="0"/>
                        </a:rPr>
                        <a:t>১,৩২০ </a:t>
                      </a:r>
                      <a:r>
                        <a:rPr lang="en-US" sz="44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4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err="1" smtClean="0">
                          <a:latin typeface="SutonnyOMJ" pitchFamily="2" charset="0"/>
                          <a:cs typeface="SutonnyOMJ" pitchFamily="2" charset="0"/>
                        </a:rPr>
                        <a:t>বাংলাদেশ</a:t>
                      </a:r>
                      <a:endParaRPr lang="en-US" sz="3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১,০৬৩ </a:t>
                      </a: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 </a:t>
                      </a:r>
                      <a:r>
                        <a:rPr lang="en-US" sz="11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SutonnyOMJ" pitchFamily="2" charset="0"/>
                          <a:cs typeface="SutonnyOMJ" pitchFamily="2" charset="0"/>
                        </a:rPr>
                        <a:t>ভারত</a:t>
                      </a:r>
                      <a:endParaRPr lang="en-US" sz="11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endParaRPr lang="en-US" sz="36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sz="3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৩৮০ </a:t>
                      </a: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</a:t>
                      </a:r>
                      <a:r>
                        <a:rPr lang="en-US" sz="3600" b="1" dirty="0" err="1" smtClean="0">
                          <a:latin typeface="SutonnyOMJ" pitchFamily="2" charset="0"/>
                          <a:cs typeface="SutonnyOMJ" pitchFamily="2" charset="0"/>
                        </a:rPr>
                        <a:t>শ্রীলঙ্কা</a:t>
                      </a:r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            </a:t>
                      </a:r>
                      <a:r>
                        <a:rPr lang="en-US" dirty="0" smtClean="0"/>
                        <a:t>             </a:t>
                      </a:r>
                      <a:endParaRPr lang="en-US" sz="36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৩৪৫ </a:t>
                      </a: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            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SutonnyOMJ" pitchFamily="2" charset="0"/>
                          <a:cs typeface="SutonnyOMJ" pitchFamily="2" charset="0"/>
                        </a:rPr>
                        <a:t>জাপান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OMJ" pitchFamily="2" charset="0"/>
                          <a:cs typeface="SutonnyOMJ" pitchFamily="2" charset="0"/>
                        </a:rPr>
                        <a:t>৩৩৯ </a:t>
                      </a:r>
                      <a:r>
                        <a:rPr lang="en-US" sz="3600" dirty="0" err="1" smtClean="0">
                          <a:latin typeface="SutonnyOMJ" pitchFamily="2" charset="0"/>
                          <a:cs typeface="SutonnyOMJ" pitchFamily="2" charset="0"/>
                        </a:rPr>
                        <a:t>জন</a:t>
                      </a:r>
                      <a:endParaRPr lang="en-US" sz="3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a62d57d5c36e1781d462f660da0f3bac4a131e0_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71800"/>
            <a:ext cx="1447800" cy="716050"/>
          </a:xfrm>
          <a:prstGeom prst="rect">
            <a:avLst/>
          </a:prstGeom>
        </p:spPr>
      </p:pic>
      <p:pic>
        <p:nvPicPr>
          <p:cNvPr id="4" name="Picture 3" descr="ভারত.jpg"/>
          <p:cNvPicPr>
            <a:picLocks noChangeAspect="1"/>
          </p:cNvPicPr>
          <p:nvPr/>
        </p:nvPicPr>
        <p:blipFill>
          <a:blip r:embed="rId3" cstate="print"/>
          <a:srcRect t="7693" r="7693"/>
          <a:stretch>
            <a:fillRect/>
          </a:stretch>
        </p:blipFill>
        <p:spPr>
          <a:xfrm>
            <a:off x="762000" y="3962400"/>
            <a:ext cx="1143000" cy="685800"/>
          </a:xfrm>
          <a:prstGeom prst="rect">
            <a:avLst/>
          </a:prstGeom>
        </p:spPr>
      </p:pic>
      <p:pic>
        <p:nvPicPr>
          <p:cNvPr id="5" name="Picture 4" descr="srilanka-corona.jpg"/>
          <p:cNvPicPr>
            <a:picLocks noChangeAspect="1"/>
          </p:cNvPicPr>
          <p:nvPr/>
        </p:nvPicPr>
        <p:blipFill>
          <a:blip r:embed="rId4" cstate="print"/>
          <a:srcRect l="7928" t="2824" r="8040" b="4000"/>
          <a:stretch>
            <a:fillRect/>
          </a:stretch>
        </p:blipFill>
        <p:spPr>
          <a:xfrm>
            <a:off x="685800" y="4800600"/>
            <a:ext cx="1219199" cy="711679"/>
          </a:xfrm>
          <a:prstGeom prst="rect">
            <a:avLst/>
          </a:prstGeom>
        </p:spPr>
      </p:pic>
      <p:pic>
        <p:nvPicPr>
          <p:cNvPr id="6" name="Picture 5" descr="মালদ্বীপ.jpg"/>
          <p:cNvPicPr>
            <a:picLocks noChangeAspect="1"/>
          </p:cNvPicPr>
          <p:nvPr/>
        </p:nvPicPr>
        <p:blipFill>
          <a:blip r:embed="rId5" cstate="print"/>
          <a:srcRect l="7925" r="6887"/>
          <a:stretch>
            <a:fillRect/>
          </a:stretch>
        </p:blipFill>
        <p:spPr>
          <a:xfrm>
            <a:off x="609600" y="1295400"/>
            <a:ext cx="1371600" cy="845289"/>
          </a:xfrm>
          <a:prstGeom prst="rect">
            <a:avLst/>
          </a:prstGeom>
        </p:spPr>
      </p:pic>
      <p:pic>
        <p:nvPicPr>
          <p:cNvPr id="7" name="Picture 6" descr="সিঙাগাপু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133600"/>
            <a:ext cx="1423987" cy="800100"/>
          </a:xfrm>
          <a:prstGeom prst="rect">
            <a:avLst/>
          </a:prstGeom>
        </p:spPr>
      </p:pic>
      <p:pic>
        <p:nvPicPr>
          <p:cNvPr id="8" name="Picture 7" descr="japan-flag20200401115511.jpg"/>
          <p:cNvPicPr>
            <a:picLocks noChangeAspect="1"/>
          </p:cNvPicPr>
          <p:nvPr/>
        </p:nvPicPr>
        <p:blipFill>
          <a:blip r:embed="rId7"/>
          <a:srcRect l="7356" r="6207"/>
          <a:stretch>
            <a:fillRect/>
          </a:stretch>
        </p:blipFill>
        <p:spPr>
          <a:xfrm>
            <a:off x="685800" y="5638800"/>
            <a:ext cx="1371600" cy="77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1066800"/>
            <a:ext cx="5715000" cy="3048000"/>
            <a:chOff x="1295400" y="304800"/>
            <a:chExt cx="6477000" cy="6090313"/>
          </a:xfrm>
        </p:grpSpPr>
        <p:pic>
          <p:nvPicPr>
            <p:cNvPr id="3" name="Picture 2" descr="D:\All Competition Content\Model Content BOBP_Six\Class Seven\1\Picture\birthdeathmigration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477000" cy="6090313"/>
            </a:xfrm>
            <a:prstGeom prst="rect">
              <a:avLst/>
            </a:prstGeom>
            <a:noFill/>
            <a:ln w="38100">
              <a:solidFill>
                <a:srgbClr val="FF33CC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19015" y="1233711"/>
              <a:ext cx="1406626" cy="6040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sz="2800" b="1" dirty="0" smtClean="0">
                  <a:ln w="50800"/>
                  <a:latin typeface="NikoshBAN" pitchFamily="2" charset="0"/>
                  <a:cs typeface="NikoshBAN" pitchFamily="2" charset="0"/>
                </a:rPr>
                <a:t>জন্মহার</a:t>
              </a:r>
              <a:endParaRPr lang="en-US" sz="2800" b="1" dirty="0">
                <a:ln w="5080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7533" y="5562600"/>
              <a:ext cx="1457091" cy="6040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sz="2800" b="1" dirty="0" smtClean="0">
                  <a:ln w="50800"/>
                  <a:latin typeface="NikoshBAN" pitchFamily="2" charset="0"/>
                  <a:cs typeface="NikoshBAN" pitchFamily="2" charset="0"/>
                </a:rPr>
                <a:t>মৃত্যুহার</a:t>
              </a:r>
              <a:endParaRPr lang="en-US" sz="2800" b="1" dirty="0">
                <a:ln w="5080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07967" y="5105400"/>
              <a:ext cx="1425129" cy="6040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sz="2800" b="1" dirty="0" smtClean="0">
                  <a:ln w="50800"/>
                  <a:latin typeface="NikoshBAN" pitchFamily="2" charset="0"/>
                  <a:cs typeface="NikoshBAN" pitchFamily="2" charset="0"/>
                </a:rPr>
                <a:t>স্থানান্তর</a:t>
              </a:r>
              <a:endParaRPr lang="en-US" sz="2800" b="1" dirty="0">
                <a:ln w="5080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152400"/>
            <a:ext cx="48768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পরিবর্তনশীলতা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267200"/>
            <a:ext cx="86106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পরিবর্তনশীলতা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কাঠামোর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পরিবর্তনকে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বোঝায়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কাঠামো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জন্মহার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মৃত্যুহার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স্থানান্তর।যে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বাল্যবিবাহ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জন্মহার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ছাড়াও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ভৌগলিক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পরিবেশ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প্রাকৃতিক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সম্পদ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ভূমিরুপ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স্বাস্থ্য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কাঠামো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রাখে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2743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৭১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আয়ু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বেড়ে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যাওয়ায়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বোঝা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পেয়েছে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নারীর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কর্মসূচী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গ্রহণ,আধুনিক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মৃত্যুহার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হ্রাসে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ফেলছে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পরিবর্তনশীলতায়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রাখছে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8382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জনসংখ্যাকে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ভারসাম্য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র্যায়ে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রাখতে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করনীয়ঃ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বাল্য বিবা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95800"/>
            <a:ext cx="2400300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Left Arrow Callout 7"/>
          <p:cNvSpPr/>
          <p:nvPr/>
        </p:nvSpPr>
        <p:spPr>
          <a:xfrm>
            <a:off x="2895600" y="4495800"/>
            <a:ext cx="5715000" cy="1524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7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বাল্য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বিবাহ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রোধ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মেয়েদের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বিয়ের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বয়স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করা্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895</Words>
  <Application>Microsoft Office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118</cp:revision>
  <dcterms:created xsi:type="dcterms:W3CDTF">2006-08-16T00:00:00Z</dcterms:created>
  <dcterms:modified xsi:type="dcterms:W3CDTF">2020-10-16T22:28:29Z</dcterms:modified>
</cp:coreProperties>
</file>