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1" r:id="rId3"/>
    <p:sldId id="263" r:id="rId4"/>
    <p:sldId id="292" r:id="rId5"/>
    <p:sldId id="261" r:id="rId6"/>
    <p:sldId id="258" r:id="rId7"/>
    <p:sldId id="265" r:id="rId8"/>
    <p:sldId id="267" r:id="rId9"/>
    <p:sldId id="289" r:id="rId10"/>
    <p:sldId id="283" r:id="rId11"/>
    <p:sldId id="284" r:id="rId12"/>
    <p:sldId id="287" r:id="rId13"/>
    <p:sldId id="288" r:id="rId14"/>
    <p:sldId id="260" r:id="rId15"/>
    <p:sldId id="262" r:id="rId16"/>
    <p:sldId id="280" r:id="rId17"/>
    <p:sldId id="28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478" autoAdjust="0"/>
    <p:restoredTop sz="86530" autoAdjust="0"/>
  </p:normalViewPr>
  <p:slideViewPr>
    <p:cSldViewPr>
      <p:cViewPr varScale="1">
        <p:scale>
          <a:sx n="100" d="100"/>
          <a:sy n="100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648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652E-AF66-47B7-87D4-97730B72882A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EE41-1AFC-4CA9-AE83-B54C470B0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7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0EE41-1AFC-4CA9-AE83-B54C470B0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audio" Target="../media/audio1.wav"/><Relationship Id="rId7" Type="http://schemas.openxmlformats.org/officeDocument/2006/relationships/slide" Target="../slides/slide7.xml"/><Relationship Id="rId12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slide" Target="../slides/slide17.xml"/><Relationship Id="rId5" Type="http://schemas.openxmlformats.org/officeDocument/2006/relationships/slide" Target="../slides/slide5.xml"/><Relationship Id="rId10" Type="http://schemas.openxmlformats.org/officeDocument/2006/relationships/slide" Target="../slides/slide16.xml"/><Relationship Id="rId4" Type="http://schemas.openxmlformats.org/officeDocument/2006/relationships/slide" Target="../slides/slide3.xml"/><Relationship Id="rId9" Type="http://schemas.openxmlformats.org/officeDocument/2006/relationships/slide" Target="../slides/slide1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audio" Target="../media/audio1.wav"/><Relationship Id="rId7" Type="http://schemas.openxmlformats.org/officeDocument/2006/relationships/slide" Target="../slides/slide7.xml"/><Relationship Id="rId12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slide" Target="../slides/slide17.xml"/><Relationship Id="rId5" Type="http://schemas.openxmlformats.org/officeDocument/2006/relationships/slide" Target="../slides/slide5.xml"/><Relationship Id="rId10" Type="http://schemas.openxmlformats.org/officeDocument/2006/relationships/slide" Target="../slides/slide16.xml"/><Relationship Id="rId4" Type="http://schemas.openxmlformats.org/officeDocument/2006/relationships/slide" Target="../slides/slide3.xml"/><Relationship Id="rId9" Type="http://schemas.openxmlformats.org/officeDocument/2006/relationships/slide" Target="../slides/slide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4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5200" y="0"/>
            <a:ext cx="25146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21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8572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4676" y="752397"/>
            <a:ext cx="9057954" cy="239913"/>
            <a:chOff x="66353" y="769523"/>
            <a:chExt cx="9057954" cy="239913"/>
          </a:xfrm>
        </p:grpSpPr>
        <p:sp>
          <p:nvSpPr>
            <p:cNvPr id="3" name="Rounded Rectangle 2">
              <a:hlinkClick r:id="" action="ppaction://hlinkshowjump?jump=firstslide"/>
            </p:cNvPr>
            <p:cNvSpPr/>
            <p:nvPr userDrawn="1"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>
              <a:hlinkClick r:id="rId2" action="ppaction://hlinksldjump">
                <a:snd r:embed="rId3" name="type.wav"/>
              </a:hlinkClick>
            </p:cNvPr>
            <p:cNvSpPr/>
            <p:nvPr userDrawn="1"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6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>
              <a:hlinkClick r:id="rId4" action="ppaction://hlinksldjump"/>
            </p:cNvPr>
            <p:cNvSpPr/>
            <p:nvPr userDrawn="1"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>
              <a:hlinkClick r:id="rId5" action="ppaction://hlinksldjump"/>
            </p:cNvPr>
            <p:cNvSpPr/>
            <p:nvPr userDrawn="1"/>
          </p:nvSpPr>
          <p:spPr>
            <a:xfrm>
              <a:off x="2362200" y="769523"/>
              <a:ext cx="990599" cy="22902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ণা</a:t>
              </a:r>
              <a:endParaRPr lang="en-US" sz="20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>
              <a:hlinkClick r:id="rId6" action="ppaction://hlinksldjump"/>
            </p:cNvPr>
            <p:cNvSpPr/>
            <p:nvPr userDrawn="1"/>
          </p:nvSpPr>
          <p:spPr>
            <a:xfrm>
              <a:off x="3352799" y="780409"/>
              <a:ext cx="744881" cy="20933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>
              <a:hlinkClick r:id="rId7" action="ppaction://hlinksldjump"/>
            </p:cNvPr>
            <p:cNvSpPr/>
            <p:nvPr userDrawn="1"/>
          </p:nvSpPr>
          <p:spPr>
            <a:xfrm>
              <a:off x="4097680" y="780409"/>
              <a:ext cx="988027" cy="22603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>
              <a:hlinkClick r:id="rId8" action="ppaction://hlinksldjump"/>
            </p:cNvPr>
            <p:cNvSpPr/>
            <p:nvPr userDrawn="1"/>
          </p:nvSpPr>
          <p:spPr>
            <a:xfrm>
              <a:off x="6000107" y="780408"/>
              <a:ext cx="916971" cy="2187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>
              <a:hlinkClick r:id="rId9" action="ppaction://hlinksldjump"/>
            </p:cNvPr>
            <p:cNvSpPr/>
            <p:nvPr userDrawn="1"/>
          </p:nvSpPr>
          <p:spPr>
            <a:xfrm>
              <a:off x="5083136" y="780836"/>
              <a:ext cx="916971" cy="21019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>
              <a:hlinkClick r:id="rId10" action="ppaction://hlinksldjump"/>
            </p:cNvPr>
            <p:cNvSpPr/>
            <p:nvPr userDrawn="1"/>
          </p:nvSpPr>
          <p:spPr>
            <a:xfrm>
              <a:off x="6923314" y="780410"/>
              <a:ext cx="666107" cy="21489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 userDrawn="1"/>
          </p:nvSpPr>
          <p:spPr>
            <a:xfrm>
              <a:off x="7588928" y="780408"/>
              <a:ext cx="860465" cy="22517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>
              <a:hlinkClick r:id="rId12" action="ppaction://hlinksldjump"/>
            </p:cNvPr>
            <p:cNvSpPr/>
            <p:nvPr userDrawn="1"/>
          </p:nvSpPr>
          <p:spPr>
            <a:xfrm>
              <a:off x="8458200" y="780407"/>
              <a:ext cx="666107" cy="22902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1073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4676" y="752397"/>
            <a:ext cx="9057954" cy="239913"/>
            <a:chOff x="66353" y="769523"/>
            <a:chExt cx="9057954" cy="239913"/>
          </a:xfrm>
        </p:grpSpPr>
        <p:sp>
          <p:nvSpPr>
            <p:cNvPr id="3" name="Rounded Rectangle 2">
              <a:hlinkClick r:id="" action="ppaction://hlinkshowjump?jump=firstslide"/>
            </p:cNvPr>
            <p:cNvSpPr/>
            <p:nvPr userDrawn="1"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>
              <a:hlinkClick r:id="rId2" action="ppaction://hlinksldjump">
                <a:snd r:embed="rId3" name="type.wav"/>
              </a:hlinkClick>
            </p:cNvPr>
            <p:cNvSpPr/>
            <p:nvPr userDrawn="1"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6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>
              <a:hlinkClick r:id="rId4" action="ppaction://hlinksldjump"/>
            </p:cNvPr>
            <p:cNvSpPr/>
            <p:nvPr userDrawn="1"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>
              <a:hlinkClick r:id="rId5" action="ppaction://hlinksldjump"/>
            </p:cNvPr>
            <p:cNvSpPr/>
            <p:nvPr userDrawn="1"/>
          </p:nvSpPr>
          <p:spPr>
            <a:xfrm>
              <a:off x="2362200" y="769523"/>
              <a:ext cx="990599" cy="22902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ণা</a:t>
              </a:r>
              <a:endParaRPr lang="en-US" sz="20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>
              <a:hlinkClick r:id="rId6" action="ppaction://hlinksldjump"/>
            </p:cNvPr>
            <p:cNvSpPr/>
            <p:nvPr userDrawn="1"/>
          </p:nvSpPr>
          <p:spPr>
            <a:xfrm>
              <a:off x="3352799" y="780409"/>
              <a:ext cx="744881" cy="20933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>
              <a:hlinkClick r:id="rId7" action="ppaction://hlinksldjump"/>
            </p:cNvPr>
            <p:cNvSpPr/>
            <p:nvPr userDrawn="1"/>
          </p:nvSpPr>
          <p:spPr>
            <a:xfrm>
              <a:off x="4097680" y="780409"/>
              <a:ext cx="988027" cy="22603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>
              <a:hlinkClick r:id="rId8" action="ppaction://hlinksldjump"/>
            </p:cNvPr>
            <p:cNvSpPr/>
            <p:nvPr userDrawn="1"/>
          </p:nvSpPr>
          <p:spPr>
            <a:xfrm>
              <a:off x="6000107" y="780408"/>
              <a:ext cx="916971" cy="2187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>
              <a:hlinkClick r:id="rId9" action="ppaction://hlinksldjump"/>
            </p:cNvPr>
            <p:cNvSpPr/>
            <p:nvPr userDrawn="1"/>
          </p:nvSpPr>
          <p:spPr>
            <a:xfrm>
              <a:off x="5083136" y="780836"/>
              <a:ext cx="916971" cy="21019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>
              <a:hlinkClick r:id="rId10" action="ppaction://hlinksldjump"/>
            </p:cNvPr>
            <p:cNvSpPr/>
            <p:nvPr userDrawn="1"/>
          </p:nvSpPr>
          <p:spPr>
            <a:xfrm>
              <a:off x="6923314" y="780410"/>
              <a:ext cx="666107" cy="21489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 userDrawn="1"/>
          </p:nvSpPr>
          <p:spPr>
            <a:xfrm>
              <a:off x="7588928" y="780408"/>
              <a:ext cx="860465" cy="22517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>
              <a:hlinkClick r:id="rId12" action="ppaction://hlinksldjump"/>
            </p:cNvPr>
            <p:cNvSpPr/>
            <p:nvPr userDrawn="1"/>
          </p:nvSpPr>
          <p:spPr>
            <a:xfrm>
              <a:off x="8458200" y="780407"/>
              <a:ext cx="666107" cy="22902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0942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76200"/>
            <a:ext cx="1981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828800"/>
            <a:ext cx="38862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বিভাগ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প্রহলাদপুর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 অ্যান্ড কলেজ।</a:t>
            </a:r>
            <a:endParaRPr lang="en-US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8200" y="1828799"/>
            <a:ext cx="39624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কোড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275</a:t>
            </a:r>
            <a:endParaRPr lang="bn-BD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একাদশ, অধ্যায়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3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1371600" cy="14809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dddd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1883664" cy="2004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6178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57200" y="1828800"/>
            <a:ext cx="38862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 আইসিটি বিভাগ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প্রহলাদপুর স্কুল এন্ড কলেজ।</a:t>
            </a:r>
            <a:endParaRPr lang="en-US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8200" y="1828799"/>
            <a:ext cx="39624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কোড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275</a:t>
            </a:r>
            <a:endParaRPr lang="bn-BD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একাদশ, অধ্যায়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1371600" cy="14809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1832670" cy="183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6178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Dec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4343400" cy="676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আমাদের আজকের পাঠ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85725"/>
            <a:ext cx="2286000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581400" y="1524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পাঠ</a:t>
            </a:r>
            <a:r>
              <a:rPr lang="bn-BD" sz="4400" baseline="0" dirty="0" smtClean="0"/>
              <a:t> ঘোষণা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8236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5715000" cy="6762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এই পাঠ শেষে শিক্ষার্থীরা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76200"/>
            <a:ext cx="1828800" cy="447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 smtClean="0"/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02258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in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28600"/>
            <a:ext cx="48768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মূল আলোচনা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595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76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দলীয় কাজ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024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ngl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76200"/>
            <a:ext cx="24384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একক কাজ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07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76200"/>
            <a:ext cx="28956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19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169728"/>
            <a:ext cx="2743200" cy="439872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বাড়ির কাজ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54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3.xml"/><Relationship Id="rId26" Type="http://schemas.openxmlformats.org/officeDocument/2006/relationships/slide" Target="../slides/slide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5" Type="http://schemas.openxmlformats.org/officeDocument/2006/relationships/slide" Target="../slides/slide17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20" Type="http://schemas.openxmlformats.org/officeDocument/2006/relationships/slide" Target="../slides/slide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16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slide" Target="../slides/slide14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4676" y="752397"/>
            <a:ext cx="9057954" cy="239913"/>
            <a:chOff x="66353" y="769523"/>
            <a:chExt cx="9057954" cy="239913"/>
          </a:xfrm>
        </p:grpSpPr>
        <p:sp>
          <p:nvSpPr>
            <p:cNvPr id="13" name="Rounded Rectangle 12">
              <a:hlinkClick r:id="" action="ppaction://hlinkshowjump?jump=firstslide"/>
            </p:cNvPr>
            <p:cNvSpPr/>
            <p:nvPr userDrawn="1"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>
              <a:hlinkClick r:id="rId16" action="ppaction://hlinksldjump">
                <a:snd r:embed="rId17" name="type.wav"/>
              </a:hlinkClick>
            </p:cNvPr>
            <p:cNvSpPr/>
            <p:nvPr userDrawn="1"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6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rId18" action="ppaction://hlinksldjump"/>
            </p:cNvPr>
            <p:cNvSpPr/>
            <p:nvPr userDrawn="1"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>
              <a:hlinkClick r:id="rId19" action="ppaction://hlinksldjump"/>
            </p:cNvPr>
            <p:cNvSpPr/>
            <p:nvPr userDrawn="1"/>
          </p:nvSpPr>
          <p:spPr>
            <a:xfrm>
              <a:off x="2362200" y="769523"/>
              <a:ext cx="990599" cy="22902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ণা</a:t>
              </a:r>
              <a:endParaRPr lang="en-US" sz="20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>
              <a:hlinkClick r:id="rId20" action="ppaction://hlinksldjump"/>
            </p:cNvPr>
            <p:cNvSpPr/>
            <p:nvPr userDrawn="1"/>
          </p:nvSpPr>
          <p:spPr>
            <a:xfrm>
              <a:off x="3352799" y="780409"/>
              <a:ext cx="744881" cy="20933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>
              <a:hlinkClick r:id="rId21" action="ppaction://hlinksldjump"/>
            </p:cNvPr>
            <p:cNvSpPr/>
            <p:nvPr userDrawn="1"/>
          </p:nvSpPr>
          <p:spPr>
            <a:xfrm>
              <a:off x="4097680" y="780409"/>
              <a:ext cx="988027" cy="22603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22" action="ppaction://hlinksldjump"/>
            </p:cNvPr>
            <p:cNvSpPr/>
            <p:nvPr userDrawn="1"/>
          </p:nvSpPr>
          <p:spPr>
            <a:xfrm>
              <a:off x="6000107" y="780408"/>
              <a:ext cx="916971" cy="2187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23" action="ppaction://hlinksldjump"/>
            </p:cNvPr>
            <p:cNvSpPr/>
            <p:nvPr userDrawn="1"/>
          </p:nvSpPr>
          <p:spPr>
            <a:xfrm>
              <a:off x="5083136" y="780836"/>
              <a:ext cx="916971" cy="21019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24" action="ppaction://hlinksldjump"/>
            </p:cNvPr>
            <p:cNvSpPr/>
            <p:nvPr userDrawn="1"/>
          </p:nvSpPr>
          <p:spPr>
            <a:xfrm>
              <a:off x="6923314" y="780410"/>
              <a:ext cx="666107" cy="21489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25" action="ppaction://hlinksldjump"/>
            </p:cNvPr>
            <p:cNvSpPr/>
            <p:nvPr userDrawn="1"/>
          </p:nvSpPr>
          <p:spPr>
            <a:xfrm>
              <a:off x="7588928" y="780408"/>
              <a:ext cx="860465" cy="22517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1400" b="1" baseline="0" dirty="0" smtClean="0">
                  <a:effectLst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26" action="ppaction://hlinksldjump"/>
            </p:cNvPr>
            <p:cNvSpPr/>
            <p:nvPr userDrawn="1"/>
          </p:nvSpPr>
          <p:spPr>
            <a:xfrm>
              <a:off x="8458200" y="780407"/>
              <a:ext cx="666107" cy="22902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400" b="1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247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2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NikoshBAN" pitchFamily="2" charset="0"/>
          <a:ea typeface="+mj-ea"/>
          <a:cs typeface="NikoshBAN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koshBAN" pitchFamily="2" charset="0"/>
          <a:ea typeface="+mn-ea"/>
          <a:cs typeface="NikoshBAN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552" y="0"/>
            <a:ext cx="953855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89609">
            <a:off x="-45366" y="167739"/>
            <a:ext cx="3087775" cy="308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13107" flipH="1">
            <a:off x="6769715" y="271219"/>
            <a:ext cx="2222889" cy="2828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1066800"/>
            <a:ext cx="4931557" cy="3785652"/>
          </a:xfrm>
          <a:prstGeom prst="rect">
            <a:avLst/>
          </a:prstGeom>
          <a:noFill/>
          <a:ln w="34925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xmlns="" val="11645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95600" y="2743200"/>
            <a:ext cx="2286000" cy="1512332"/>
            <a:chOff x="2895600" y="2743200"/>
            <a:chExt cx="2286000" cy="1512332"/>
          </a:xfrm>
        </p:grpSpPr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3429000" y="2819400"/>
              <a:ext cx="457200" cy="2921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292100 h 184"/>
                <a:gd name="T4" fmla="*/ 457200 w 440"/>
                <a:gd name="T5" fmla="*/ 29210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latin typeface="NikoshBAN" pitchFamily="2" charset="0"/>
                  <a:cs typeface="NikoshBAN" pitchFamily="2" charset="0"/>
                </a:rPr>
                <a:t>423</a:t>
              </a: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895600" y="2743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581400" y="3124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dirty="0">
                  <a:latin typeface="NikoshBAN" pitchFamily="2" charset="0"/>
                  <a:cs typeface="NikoshBAN" pitchFamily="2" charset="0"/>
                </a:rPr>
                <a:t>52   --- 7</a:t>
              </a: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3505200" y="3124200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3657600" y="3505200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2971800" y="312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3733800" y="3505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latin typeface="NikoshBAN" pitchFamily="2" charset="0"/>
                  <a:cs typeface="NikoshBAN" pitchFamily="2" charset="0"/>
                </a:rPr>
                <a:t>6   --- 4</a:t>
              </a: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3200400" y="3505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3886200" y="3886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latin typeface="NikoshBAN" pitchFamily="2" charset="0"/>
                  <a:cs typeface="NikoshBAN" pitchFamily="2" charset="0"/>
                </a:rPr>
                <a:t>0   --- 6</a:t>
              </a:r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4953000" y="3200400"/>
              <a:ext cx="228600" cy="914400"/>
            </a:xfrm>
            <a:custGeom>
              <a:avLst/>
              <a:gdLst>
                <a:gd name="T0" fmla="*/ 228600 w 336"/>
                <a:gd name="T1" fmla="*/ 914400 h 1248"/>
                <a:gd name="T2" fmla="*/ 163286 w 336"/>
                <a:gd name="T3" fmla="*/ 633046 h 1248"/>
                <a:gd name="T4" fmla="*/ 0 w 336"/>
                <a:gd name="T5" fmla="*/ 0 h 1248"/>
                <a:gd name="T6" fmla="*/ 0 60000 65536"/>
                <a:gd name="T7" fmla="*/ 0 60000 65536"/>
                <a:gd name="T8" fmla="*/ 0 60000 65536"/>
                <a:gd name="T9" fmla="*/ 0 w 336"/>
                <a:gd name="T10" fmla="*/ 0 h 1248"/>
                <a:gd name="T11" fmla="*/ 336 w 3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248">
                  <a:moveTo>
                    <a:pt x="336" y="1248"/>
                  </a:moveTo>
                  <a:lnTo>
                    <a:pt x="240" y="864"/>
                  </a:lnTo>
                  <a:lnTo>
                    <a:pt x="0" y="0"/>
                  </a:lnTo>
                </a:path>
              </a:pathLst>
            </a:cu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676400" y="152400"/>
            <a:ext cx="60198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dirty="0" smtClean="0">
                <a:latin typeface="NikoshBAN" pitchFamily="2" charset="0"/>
                <a:ea typeface="+mj-ea"/>
                <a:cs typeface="NikoshBAN" pitchFamily="2" charset="0"/>
              </a:rPr>
              <a:t>ডেসিমেল বা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দশমিক থেকে অক্ট্যাল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09598" y="1219200"/>
            <a:ext cx="4191002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৪২৩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(10)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অক্ট্যালে রুপান্তর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333500" y="5410200"/>
            <a:ext cx="6629400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SutonnyMJ" pitchFamily="2" charset="0"/>
                <a:sym typeface="Symbol" pitchFamily="18" charset="2"/>
              </a:rPr>
              <a:t>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অক্ট্যাল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= </a:t>
            </a:r>
            <a:r>
              <a:rPr lang="bn-BD" sz="3600" dirty="0" smtClean="0">
                <a:latin typeface="SutonnyMJ" pitchFamily="2" charset="0"/>
              </a:rPr>
              <a:t>(</a:t>
            </a:r>
            <a:r>
              <a:rPr lang="en-US" sz="3600" dirty="0" smtClean="0"/>
              <a:t>647</a:t>
            </a:r>
            <a:r>
              <a:rPr lang="bn-BD" sz="3600" dirty="0" smtClean="0"/>
              <a:t>)</a:t>
            </a:r>
            <a:r>
              <a:rPr lang="en-US" sz="3600" baseline="-25000" dirty="0" smtClean="0"/>
              <a:t>8</a:t>
            </a:r>
            <a:endParaRPr lang="en-US" sz="36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817830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895600" y="2667000"/>
            <a:ext cx="2590800" cy="1450777"/>
            <a:chOff x="2895600" y="2667000"/>
            <a:chExt cx="2590800" cy="1450777"/>
          </a:xfrm>
        </p:grpSpPr>
        <p:sp>
          <p:nvSpPr>
            <p:cNvPr id="11296" name="Text Box 32"/>
            <p:cNvSpPr txBox="1">
              <a:spLocks noChangeArrowheads="1"/>
            </p:cNvSpPr>
            <p:nvPr/>
          </p:nvSpPr>
          <p:spPr bwMode="auto">
            <a:xfrm>
              <a:off x="3886200" y="3810000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0   --- 1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895600" y="2667000"/>
              <a:ext cx="2590800" cy="1371600"/>
              <a:chOff x="2895600" y="2667000"/>
              <a:chExt cx="2590800" cy="1371600"/>
            </a:xfrm>
          </p:grpSpPr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3429000" y="2743200"/>
                <a:ext cx="457200" cy="292100"/>
              </a:xfrm>
              <a:custGeom>
                <a:avLst/>
                <a:gdLst>
                  <a:gd name="T0" fmla="*/ 0 w 440"/>
                  <a:gd name="T1" fmla="*/ 0 h 184"/>
                  <a:gd name="T2" fmla="*/ 0 w 440"/>
                  <a:gd name="T3" fmla="*/ 292100 h 184"/>
                  <a:gd name="T4" fmla="*/ 457200 w 440"/>
                  <a:gd name="T5" fmla="*/ 292100 h 184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184"/>
                  <a:gd name="T11" fmla="*/ 440 w 440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184">
                    <a:moveTo>
                      <a:pt x="0" y="0"/>
                    </a:moveTo>
                    <a:cubicBezTo>
                      <a:pt x="0" y="61"/>
                      <a:pt x="0" y="123"/>
                      <a:pt x="0" y="184"/>
                    </a:cubicBezTo>
                    <a:cubicBezTo>
                      <a:pt x="147" y="184"/>
                      <a:pt x="293" y="184"/>
                      <a:pt x="440" y="184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288" name="Text Box 24"/>
              <p:cNvSpPr txBox="1">
                <a:spLocks noChangeArrowheads="1"/>
              </p:cNvSpPr>
              <p:nvPr/>
            </p:nvSpPr>
            <p:spPr bwMode="auto">
              <a:xfrm>
                <a:off x="3505200" y="2667000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/>
                  <a:t>423</a:t>
                </a:r>
              </a:p>
            </p:txBody>
          </p:sp>
          <p:sp>
            <p:nvSpPr>
              <p:cNvPr id="11289" name="Text Box 25"/>
              <p:cNvSpPr txBox="1">
                <a:spLocks noChangeArrowheads="1"/>
              </p:cNvSpPr>
              <p:nvPr/>
            </p:nvSpPr>
            <p:spPr bwMode="auto">
              <a:xfrm>
                <a:off x="2895600" y="2667000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 dirty="0"/>
                  <a:t>16</a:t>
                </a:r>
              </a:p>
            </p:txBody>
          </p:sp>
          <p:sp>
            <p:nvSpPr>
              <p:cNvPr id="11290" name="Text Box 26"/>
              <p:cNvSpPr txBox="1">
                <a:spLocks noChangeArrowheads="1"/>
              </p:cNvSpPr>
              <p:nvPr/>
            </p:nvSpPr>
            <p:spPr bwMode="auto">
              <a:xfrm>
                <a:off x="3581400" y="3048000"/>
                <a:ext cx="1066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 dirty="0"/>
                  <a:t>26   --- 7</a:t>
                </a:r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3505200" y="3048000"/>
                <a:ext cx="457200" cy="381000"/>
              </a:xfrm>
              <a:custGeom>
                <a:avLst/>
                <a:gdLst>
                  <a:gd name="T0" fmla="*/ 0 w 440"/>
                  <a:gd name="T1" fmla="*/ 0 h 184"/>
                  <a:gd name="T2" fmla="*/ 0 w 440"/>
                  <a:gd name="T3" fmla="*/ 381000 h 184"/>
                  <a:gd name="T4" fmla="*/ 457200 w 440"/>
                  <a:gd name="T5" fmla="*/ 381000 h 184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184"/>
                  <a:gd name="T11" fmla="*/ 440 w 440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184">
                    <a:moveTo>
                      <a:pt x="0" y="0"/>
                    </a:moveTo>
                    <a:cubicBezTo>
                      <a:pt x="0" y="61"/>
                      <a:pt x="0" y="123"/>
                      <a:pt x="0" y="184"/>
                    </a:cubicBezTo>
                    <a:cubicBezTo>
                      <a:pt x="147" y="184"/>
                      <a:pt x="293" y="184"/>
                      <a:pt x="440" y="184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3657600" y="3429000"/>
                <a:ext cx="457200" cy="381000"/>
              </a:xfrm>
              <a:custGeom>
                <a:avLst/>
                <a:gdLst>
                  <a:gd name="T0" fmla="*/ 0 w 440"/>
                  <a:gd name="T1" fmla="*/ 0 h 184"/>
                  <a:gd name="T2" fmla="*/ 0 w 440"/>
                  <a:gd name="T3" fmla="*/ 381000 h 184"/>
                  <a:gd name="T4" fmla="*/ 457200 w 440"/>
                  <a:gd name="T5" fmla="*/ 381000 h 184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184"/>
                  <a:gd name="T11" fmla="*/ 440 w 440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184">
                    <a:moveTo>
                      <a:pt x="0" y="0"/>
                    </a:moveTo>
                    <a:cubicBezTo>
                      <a:pt x="0" y="61"/>
                      <a:pt x="0" y="123"/>
                      <a:pt x="0" y="184"/>
                    </a:cubicBezTo>
                    <a:cubicBezTo>
                      <a:pt x="147" y="184"/>
                      <a:pt x="293" y="184"/>
                      <a:pt x="440" y="184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293" name="Text Box 29"/>
              <p:cNvSpPr txBox="1">
                <a:spLocks noChangeArrowheads="1"/>
              </p:cNvSpPr>
              <p:nvPr/>
            </p:nvSpPr>
            <p:spPr bwMode="auto">
              <a:xfrm>
                <a:off x="2971800" y="3048000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/>
                  <a:t>16</a:t>
                </a:r>
              </a:p>
            </p:txBody>
          </p:sp>
          <p:sp>
            <p:nvSpPr>
              <p:cNvPr id="11294" name="Text Box 30"/>
              <p:cNvSpPr txBox="1">
                <a:spLocks noChangeArrowheads="1"/>
              </p:cNvSpPr>
              <p:nvPr/>
            </p:nvSpPr>
            <p:spPr bwMode="auto">
              <a:xfrm>
                <a:off x="3733800" y="3429000"/>
                <a:ext cx="1752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 dirty="0"/>
                  <a:t>1   --- 10 -- A</a:t>
                </a:r>
              </a:p>
            </p:txBody>
          </p:sp>
          <p:sp>
            <p:nvSpPr>
              <p:cNvPr id="11295" name="Text Box 31"/>
              <p:cNvSpPr txBox="1">
                <a:spLocks noChangeArrowheads="1"/>
              </p:cNvSpPr>
              <p:nvPr/>
            </p:nvSpPr>
            <p:spPr bwMode="auto">
              <a:xfrm>
                <a:off x="3200400" y="3429000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/>
                  <a:t>16</a:t>
                </a:r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4876800" y="2743200"/>
                <a:ext cx="533400" cy="1295400"/>
              </a:xfrm>
              <a:custGeom>
                <a:avLst/>
                <a:gdLst>
                  <a:gd name="T0" fmla="*/ 228600 w 336"/>
                  <a:gd name="T1" fmla="*/ 914400 h 1248"/>
                  <a:gd name="T2" fmla="*/ 163286 w 336"/>
                  <a:gd name="T3" fmla="*/ 633046 h 1248"/>
                  <a:gd name="T4" fmla="*/ 0 w 336"/>
                  <a:gd name="T5" fmla="*/ 0 h 1248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248"/>
                  <a:gd name="T11" fmla="*/ 336 w 336"/>
                  <a:gd name="T12" fmla="*/ 1248 h 12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248">
                    <a:moveTo>
                      <a:pt x="336" y="1248"/>
                    </a:moveTo>
                    <a:lnTo>
                      <a:pt x="240" y="864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235" b="61858"/>
          <a:stretch/>
        </p:blipFill>
        <p:spPr bwMode="auto">
          <a:xfrm>
            <a:off x="123967" y="4495800"/>
            <a:ext cx="8839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819400" y="76200"/>
            <a:ext cx="42672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দশমিক থেকে হেক্সাডেসিমেল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09598" y="1219200"/>
            <a:ext cx="4191002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৪২৩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(10)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হেক্সাডেসিমেলে রুপান্তর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333500" y="5410200"/>
            <a:ext cx="6629400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SutonnyMJ" pitchFamily="2" charset="0"/>
                <a:sym typeface="Symbol" pitchFamily="18" charset="2"/>
              </a:rPr>
              <a:t>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হেক্সাডেসিমেল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cs typeface="Times New Roman" pitchFamily="18" charset="0"/>
              </a:rPr>
              <a:t>=(1A7)</a:t>
            </a:r>
            <a:r>
              <a:rPr lang="en-US" sz="1800" dirty="0" smtClean="0">
                <a:cs typeface="Times New Roman" pitchFamily="18" charset="0"/>
              </a:rPr>
              <a:t>16</a:t>
            </a:r>
            <a:endParaRPr lang="en-US" sz="3600" baseline="-25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9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19200" y="2590800"/>
            <a:ext cx="1905000" cy="1069777"/>
            <a:chOff x="1219200" y="2590800"/>
            <a:chExt cx="1905000" cy="1069777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1752600" y="2667000"/>
              <a:ext cx="457200" cy="2921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292100 h 184"/>
                <a:gd name="T4" fmla="*/ 457200 w 440"/>
                <a:gd name="T5" fmla="*/ 29210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828800" y="25908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219200" y="25908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905000" y="2971800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  --- 1</a:t>
              </a: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1828800" y="2971800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1295400" y="29718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057400" y="3352800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  --- 2</a:t>
              </a:r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743200" y="2743200"/>
              <a:ext cx="152400" cy="609600"/>
            </a:xfrm>
            <a:custGeom>
              <a:avLst/>
              <a:gdLst>
                <a:gd name="T0" fmla="*/ 152400 w 336"/>
                <a:gd name="T1" fmla="*/ 609600 h 1248"/>
                <a:gd name="T2" fmla="*/ 108857 w 336"/>
                <a:gd name="T3" fmla="*/ 422031 h 1248"/>
                <a:gd name="T4" fmla="*/ 0 w 336"/>
                <a:gd name="T5" fmla="*/ 0 h 1248"/>
                <a:gd name="T6" fmla="*/ 0 60000 65536"/>
                <a:gd name="T7" fmla="*/ 0 60000 65536"/>
                <a:gd name="T8" fmla="*/ 0 60000 65536"/>
                <a:gd name="T9" fmla="*/ 0 w 336"/>
                <a:gd name="T10" fmla="*/ 0 h 1248"/>
                <a:gd name="T11" fmla="*/ 336 w 3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248">
                  <a:moveTo>
                    <a:pt x="336" y="1248"/>
                  </a:moveTo>
                  <a:lnTo>
                    <a:pt x="240" y="864"/>
                  </a:lnTo>
                  <a:lnTo>
                    <a:pt x="0" y="0"/>
                  </a:lnTo>
                </a:path>
              </a:pathLst>
            </a:cu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2667000"/>
            <a:ext cx="2971800" cy="307777"/>
            <a:chOff x="4724400" y="2667000"/>
            <a:chExt cx="2971800" cy="307777"/>
          </a:xfrm>
        </p:grpSpPr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4724400" y="2667000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.125</a:t>
              </a:r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5334000" y="2667000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 8 =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6096000" y="2667000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1.000</a:t>
              </a: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7010400" y="2667000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   1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09598" y="1219200"/>
            <a:ext cx="4191002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17.125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(10)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অক্ট্যালে রুপান্তর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19200" y="1981200"/>
            <a:ext cx="281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পূর্ণ</a:t>
            </a:r>
            <a:r>
              <a:rPr kumimoji="0" lang="bn-BD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সংখ্যার ক্ষেত্রে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638800" y="1981200"/>
            <a:ext cx="1981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ভগ্নাংশের ক্ষেত্রে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333500" y="5410200"/>
            <a:ext cx="6629400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SutonnyMJ" pitchFamily="2" charset="0"/>
                <a:sym typeface="Symbol" pitchFamily="18" charset="2"/>
              </a:rPr>
              <a:t>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অক্ট্যাল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cs typeface="Times New Roman" pitchFamily="18" charset="0"/>
              </a:rPr>
              <a:t>=(21.1)</a:t>
            </a:r>
            <a:r>
              <a:rPr lang="en-US" sz="1800" dirty="0" smtClean="0">
                <a:cs typeface="Times New Roman" pitchFamily="18" charset="0"/>
              </a:rPr>
              <a:t>8</a:t>
            </a:r>
            <a:endParaRPr lang="en-US" sz="3600" baseline="-25000" dirty="0"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905000" y="76200"/>
            <a:ext cx="55626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ডেসিমেল বা দশমিক থেকে অক্ট্যাল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05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00200" y="2892623"/>
            <a:ext cx="1905000" cy="1145977"/>
            <a:chOff x="1600200" y="2892623"/>
            <a:chExt cx="1905000" cy="1145977"/>
          </a:xfrm>
        </p:grpSpPr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2133600" y="2968823"/>
              <a:ext cx="457200" cy="2921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292100 h 184"/>
                <a:gd name="T4" fmla="*/ 457200 w 440"/>
                <a:gd name="T5" fmla="*/ 29210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2209800" y="2892623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1600200" y="2892623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286000" y="3273623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  --- 1</a:t>
              </a: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09800" y="3273623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676400" y="3273623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438400" y="3654623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  --- 1</a:t>
              </a:r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3200400" y="3048000"/>
              <a:ext cx="228600" cy="990600"/>
            </a:xfrm>
            <a:custGeom>
              <a:avLst/>
              <a:gdLst>
                <a:gd name="T0" fmla="*/ 152400 w 336"/>
                <a:gd name="T1" fmla="*/ 609600 h 1248"/>
                <a:gd name="T2" fmla="*/ 108857 w 336"/>
                <a:gd name="T3" fmla="*/ 422031 h 1248"/>
                <a:gd name="T4" fmla="*/ 0 w 336"/>
                <a:gd name="T5" fmla="*/ 0 h 1248"/>
                <a:gd name="T6" fmla="*/ 0 60000 65536"/>
                <a:gd name="T7" fmla="*/ 0 60000 65536"/>
                <a:gd name="T8" fmla="*/ 0 60000 65536"/>
                <a:gd name="T9" fmla="*/ 0 w 336"/>
                <a:gd name="T10" fmla="*/ 0 h 1248"/>
                <a:gd name="T11" fmla="*/ 336 w 3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248">
                  <a:moveTo>
                    <a:pt x="336" y="1248"/>
                  </a:moveTo>
                  <a:lnTo>
                    <a:pt x="240" y="864"/>
                  </a:lnTo>
                  <a:lnTo>
                    <a:pt x="0" y="0"/>
                  </a:lnTo>
                </a:path>
              </a:pathLst>
            </a:cu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8200" y="2740223"/>
            <a:ext cx="2971800" cy="307777"/>
            <a:chOff x="4648200" y="2740223"/>
            <a:chExt cx="2971800" cy="307777"/>
          </a:xfrm>
        </p:grpSpPr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4648200" y="2740223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.125</a:t>
              </a: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5257800" y="2740223"/>
              <a:ext cx="838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 16 =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6096000" y="2740223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2.000</a:t>
              </a: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6934200" y="2740223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   2</a:t>
              </a:r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09598" y="1219200"/>
            <a:ext cx="4572002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17.125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(10)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হেক্সাডেসিমেলে রুপান্তর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333500" y="5410200"/>
            <a:ext cx="6629400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SutonnyMJ" pitchFamily="2" charset="0"/>
                <a:sym typeface="Symbol" pitchFamily="18" charset="2"/>
              </a:rPr>
              <a:t>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হেক্সাডেসিমেল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cs typeface="Times New Roman" pitchFamily="18" charset="0"/>
              </a:rPr>
              <a:t>=(11.2)</a:t>
            </a:r>
            <a:r>
              <a:rPr lang="en-US" sz="1800" dirty="0" smtClean="0">
                <a:cs typeface="Times New Roman" pitchFamily="18" charset="0"/>
              </a:rPr>
              <a:t>16</a:t>
            </a:r>
            <a:endParaRPr lang="en-US" sz="3600" baseline="-25000" dirty="0">
              <a:cs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219200" y="2133600"/>
            <a:ext cx="2819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পূর্ণ</a:t>
            </a:r>
            <a:r>
              <a:rPr kumimoji="0" lang="bn-BD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সংখ্যার ক্ষেত্রে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638800" y="2133600"/>
            <a:ext cx="1981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ভগ্নাংশের ক্ষেত্রে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3000" y="93528"/>
            <a:ext cx="68580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ডেসিমেল বা দশমিক থেকে হেক্সাডেসিমেল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60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ডেসিমেল সংখ্যাকে অন্য সংখ্যা পদ্ধতিতে রুপান্তরের পদ্ধতি বর্ণনা কর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2819400" cy="2819400"/>
          </a:xfrm>
          <a:prstGeom prst="rect">
            <a:avLst/>
          </a:prstGeom>
        </p:spPr>
      </p:pic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004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6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798" y="1981200"/>
            <a:ext cx="5105402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(27.25)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10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হেক্সাডেসিমেলে রুপান্তর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2743200"/>
            <a:ext cx="8153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A,B…F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কোন সংখ্যা পদ্ধতিতে ব্যবহৃত হয় এবং এদের মান কত?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8229600" cy="2253342"/>
          </a:xfrm>
          <a:prstGeom prst="roundRect">
            <a:avLst>
              <a:gd name="adj" fmla="val 1227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2743200"/>
            <a:ext cx="701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(১১০.৭১)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কোন কোন সংখ্যা পদ্ধতিতে ব্যবহৃত হতে পারে?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1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3581400"/>
            <a:ext cx="8229600" cy="2253342"/>
          </a:xfrm>
          <a:prstGeom prst="roundRect">
            <a:avLst>
              <a:gd name="adj" fmla="val 1227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4419600"/>
            <a:ext cx="7467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৮৯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.25)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10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বাইনারি, অক্ট্যাল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এবং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হেক্সাডেসিমেলে রুপান্তর কর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007387" cy="223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124200"/>
            <a:ext cx="5181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1"/>
            <a:ext cx="187645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15143"/>
            <a:ext cx="1792207" cy="2547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6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3276600" y="152400"/>
            <a:ext cx="2590800" cy="457200"/>
          </a:xfrm>
          <a:prstGeom prst="rect">
            <a:avLst/>
          </a:prstGeom>
        </p:spPr>
        <p:txBody>
          <a:bodyPr/>
          <a:lstStyle/>
          <a:p>
            <a:r>
              <a:rPr lang="bn-BD" dirty="0" smtClean="0"/>
              <a:t>ছবিটি দেখ</a:t>
            </a:r>
            <a:endParaRPr lang="en-US" dirty="0"/>
          </a:p>
        </p:txBody>
      </p:sp>
      <p:pic>
        <p:nvPicPr>
          <p:cNvPr id="4" name="Picture 3" descr="100-us-dollar-bill-close-up-BA4T02.jpg"/>
          <p:cNvPicPr>
            <a:picLocks noChangeAspect="1"/>
          </p:cNvPicPr>
          <p:nvPr/>
        </p:nvPicPr>
        <p:blipFill>
          <a:blip r:embed="rId3"/>
          <a:srcRect b="15000"/>
          <a:stretch>
            <a:fillRect/>
          </a:stretch>
        </p:blipFill>
        <p:spPr>
          <a:xfrm>
            <a:off x="2514600" y="1137285"/>
            <a:ext cx="4495800" cy="1910715"/>
          </a:xfrm>
          <a:prstGeom prst="rect">
            <a:avLst/>
          </a:prstGeom>
        </p:spPr>
      </p:pic>
      <p:pic>
        <p:nvPicPr>
          <p:cNvPr id="5" name="Picture 4" descr="observerbd.com_15981920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657600"/>
            <a:ext cx="4438650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" y="2209800"/>
            <a:ext cx="160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ইউএস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ডলারকে বাংলাদেশী টাকায় রুপান্তর করা হয়েছে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76700" y="3390900"/>
            <a:ext cx="533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89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1524000"/>
            <a:ext cx="4343400" cy="676275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আমাদের আজকের পাঠ-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219200" y="2286000"/>
            <a:ext cx="6781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BD" sz="3600" dirty="0" smtClean="0"/>
              <a:t>ডেসিমেল থেকে অন্য সংখ্যা পদ্ধতিতে রুপান্তর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144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000" dirty="0" smtClean="0"/>
              <a:t>এই পাঠ শেষে শিক্ষার্থীরা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838200" y="2133600"/>
            <a:ext cx="7772400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bn-BD" dirty="0" smtClean="0"/>
              <a:t>ডেসিমেল থেকে বাইনারিতে রুপান্তর করতে পারবে;</a:t>
            </a:r>
          </a:p>
          <a:p>
            <a:pPr marL="514350" indent="-514350">
              <a:buAutoNum type="arabicPeriod"/>
            </a:pPr>
            <a:r>
              <a:rPr lang="bn-BD" dirty="0"/>
              <a:t>ডেসিমেল </a:t>
            </a:r>
            <a:r>
              <a:rPr lang="bn-BD" dirty="0" smtClean="0"/>
              <a:t>থেকে অক্ট্যালে রুপান্তর রুপান্তর করতে পারবে;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bn-BD" dirty="0"/>
              <a:t>ডেসিমেল থেকে </a:t>
            </a:r>
            <a:r>
              <a:rPr lang="bn-BD" dirty="0" smtClean="0"/>
              <a:t>হেক্সাডেসিমেলে </a:t>
            </a:r>
            <a:r>
              <a:rPr lang="bn-BD" dirty="0"/>
              <a:t>রুপান্তর রুপান্তর করতে </a:t>
            </a:r>
            <a:r>
              <a:rPr lang="bn-BD" dirty="0" smtClean="0"/>
              <a:t>পারবে;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3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00200" y="76200"/>
            <a:ext cx="6400800" cy="439872"/>
          </a:xfrm>
        </p:spPr>
        <p:txBody>
          <a:bodyPr>
            <a:noAutofit/>
          </a:bodyPr>
          <a:lstStyle/>
          <a:p>
            <a:r>
              <a:rPr lang="bn-BD" sz="3200" dirty="0" smtClean="0"/>
              <a:t>ডেসিমেল থেকে অন্য পদ্ধতিতে রুপান্তর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2819400" y="1219200"/>
            <a:ext cx="6172200" cy="1295400"/>
          </a:xfrm>
          <a:prstGeom prst="roundRect">
            <a:avLst>
              <a:gd name="adj" fmla="val 460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বাইনারির বেজ ২ দ্বারা ডেসিমেলের পূর্ণঅংশকে ভাগ করে ভাগশেষ এবং ভগ্নাংশকে গুণ করে পূর্ণ সংখ্যা হিসাব করতে হবে।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5600" y="2895600"/>
            <a:ext cx="6096000" cy="1371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অক্টালের বেজ ৮ দ্বারা ডেসিমেলের পূর্ণঅংশকে ভাগ করে ভাগশেষ এবং ভগ্নাংশকে গুণ করে পূর্ণ সংখ্যা করতে হবে।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19400" y="4572000"/>
            <a:ext cx="6096000" cy="1524000"/>
          </a:xfrm>
          <a:prstGeom prst="roundRect">
            <a:avLst>
              <a:gd name="adj" fmla="val 497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অক্টালের বেজ ৮ দ্বারা ডেসিমেলের পূর্ণঅংশকে ভাগ করে ভাগশেষ এবং ভগ্নাংশকে গুণ করে পূর্ণ সংখ্যা করতে হবে।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1905000"/>
            <a:ext cx="2743200" cy="3048000"/>
            <a:chOff x="152400" y="1905000"/>
            <a:chExt cx="2743200" cy="30480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2590800"/>
              <a:ext cx="2057400" cy="1066800"/>
            </a:xfrm>
            <a:prstGeom prst="round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ডেসিমেল বা দশমিক সংখ্যা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209800" y="3124200"/>
              <a:ext cx="685800" cy="304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1676400" y="3733800"/>
              <a:ext cx="1752600" cy="685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905000" y="2209800"/>
              <a:ext cx="121920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707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562600" cy="439872"/>
          </a:xfrm>
        </p:spPr>
        <p:txBody>
          <a:bodyPr>
            <a:noAutofit/>
          </a:bodyPr>
          <a:lstStyle/>
          <a:p>
            <a:r>
              <a:rPr lang="bn-BD" sz="3600" dirty="0" smtClean="0"/>
              <a:t>ডেসিমেল বা </a:t>
            </a:r>
            <a:r>
              <a:rPr lang="bn-BD" sz="3600" dirty="0" smtClean="0"/>
              <a:t>দশমিক </a:t>
            </a:r>
            <a:r>
              <a:rPr lang="bn-BD" sz="3600" dirty="0" smtClean="0"/>
              <a:t>থেকে বাইনারি</a:t>
            </a:r>
            <a:endParaRPr lang="en-US" sz="3600" dirty="0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333500" y="5410200"/>
            <a:ext cx="6629400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SutonnyMJ" pitchFamily="2" charset="0"/>
                <a:sym typeface="Symbol" pitchFamily="18" charset="2"/>
              </a:rPr>
              <a:t>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= </a:t>
            </a:r>
            <a:r>
              <a:rPr lang="bn-BD" sz="3600" dirty="0" smtClean="0">
                <a:latin typeface="SutonnyMJ" pitchFamily="2" charset="0"/>
              </a:rPr>
              <a:t>(</a:t>
            </a:r>
            <a:r>
              <a:rPr lang="en-US" sz="3600" dirty="0" smtClean="0"/>
              <a:t>10001</a:t>
            </a:r>
            <a:r>
              <a:rPr lang="bn-BD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95600" y="2438400"/>
            <a:ext cx="2590800" cy="2274332"/>
            <a:chOff x="2895600" y="2438400"/>
            <a:chExt cx="2590800" cy="2274332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505200" y="2438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 smtClean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17</a:t>
              </a:r>
              <a:endPara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95600" y="2438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b="1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581400" y="28194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   --- 1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971800" y="2819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b="1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733800" y="32004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   --- 0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886200" y="35814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   --- 0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276600" y="3581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b="1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038600" y="39624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   --- 0</a:t>
              </a: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962400" y="3962400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429000" y="3962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b="1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191000" y="43434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   --- 1</a:t>
              </a: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4648200" y="2667000"/>
              <a:ext cx="838200" cy="1981200"/>
            </a:xfrm>
            <a:custGeom>
              <a:avLst/>
              <a:gdLst>
                <a:gd name="T0" fmla="*/ 533400 w 336"/>
                <a:gd name="T1" fmla="*/ 1981200 h 1248"/>
                <a:gd name="T2" fmla="*/ 381000 w 336"/>
                <a:gd name="T3" fmla="*/ 1371600 h 1248"/>
                <a:gd name="T4" fmla="*/ 0 w 336"/>
                <a:gd name="T5" fmla="*/ 0 h 1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6" h="1248">
                  <a:moveTo>
                    <a:pt x="336" y="1248"/>
                  </a:moveTo>
                  <a:lnTo>
                    <a:pt x="240" y="864"/>
                  </a:lnTo>
                  <a:lnTo>
                    <a:pt x="0" y="0"/>
                  </a:lnTo>
                </a:path>
              </a:pathLst>
            </a:custGeom>
            <a:ln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429000" y="2514600"/>
              <a:ext cx="457200" cy="2921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292100 h 184"/>
                <a:gd name="T4" fmla="*/ 457200 w 440"/>
                <a:gd name="T5" fmla="*/ 29210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505200" y="2819400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3810000" y="3581400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657600" y="3200400"/>
              <a:ext cx="457200" cy="381000"/>
            </a:xfrm>
            <a:custGeom>
              <a:avLst/>
              <a:gdLst>
                <a:gd name="T0" fmla="*/ 0 w 440"/>
                <a:gd name="T1" fmla="*/ 0 h 184"/>
                <a:gd name="T2" fmla="*/ 0 w 440"/>
                <a:gd name="T3" fmla="*/ 381000 h 184"/>
                <a:gd name="T4" fmla="*/ 457200 w 440"/>
                <a:gd name="T5" fmla="*/ 38100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0" h="184">
                  <a:moveTo>
                    <a:pt x="0" y="0"/>
                  </a:moveTo>
                  <a:cubicBezTo>
                    <a:pt x="0" y="61"/>
                    <a:pt x="0" y="123"/>
                    <a:pt x="0" y="184"/>
                  </a:cubicBezTo>
                  <a:cubicBezTo>
                    <a:pt x="147" y="184"/>
                    <a:pt x="293" y="184"/>
                    <a:pt x="440" y="18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b="1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09598" y="1219200"/>
            <a:ext cx="4191002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17 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(10)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বাইনারিতে রুপান্তর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6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/>
          <a:srcRect l="15385" r="13462"/>
          <a:stretch>
            <a:fillRect/>
          </a:stretch>
        </p:blipFill>
        <p:spPr bwMode="auto">
          <a:xfrm>
            <a:off x="381000" y="1981200"/>
            <a:ext cx="85436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598" y="1219200"/>
            <a:ext cx="4191002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.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৮৭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5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(10)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কে বাইনারিতে রুপান্তর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0" y="76200"/>
            <a:ext cx="5562600" cy="439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ডেসিমেল বা দশমিক থেকে বাইনারি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1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373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ছবিটি দেখ</vt:lpstr>
      <vt:lpstr>Slide 4</vt:lpstr>
      <vt:lpstr>আমাদের আজকের পাঠ-</vt:lpstr>
      <vt:lpstr>এই পাঠ শেষে শিক্ষার্থীরা…</vt:lpstr>
      <vt:lpstr>ডেসিমেল থেকে অন্য পদ্ধতিতে রুপান্তর</vt:lpstr>
      <vt:lpstr>ডেসিমেল বা দশমিক থেকে বাইনারি</vt:lpstr>
      <vt:lpstr>Slide 9</vt:lpstr>
      <vt:lpstr>Slide 10</vt:lpstr>
      <vt:lpstr>Slide 11</vt:lpstr>
      <vt:lpstr>Slide 12</vt:lpstr>
      <vt:lpstr>Slide 13</vt:lpstr>
      <vt:lpstr>দলীয় কাজ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Chandrima</cp:lastModifiedBy>
  <cp:revision>97</cp:revision>
  <dcterms:created xsi:type="dcterms:W3CDTF">2016-07-11T16:43:30Z</dcterms:created>
  <dcterms:modified xsi:type="dcterms:W3CDTF">2020-10-16T18:09:48Z</dcterms:modified>
</cp:coreProperties>
</file>