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2" r:id="rId11"/>
    <p:sldId id="266" r:id="rId12"/>
    <p:sldId id="267" r:id="rId13"/>
    <p:sldId id="273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DB46-4DD0-40AF-A30A-B19E1C08B29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EA025-768B-4C0D-BE04-A3F0418A4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1B5-C1AB-4BDE-BECB-2C1623211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003F-3689-4E02-882F-A13DA4A676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1B5-C1AB-4BDE-BECB-2C1623211D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003F-3689-4E02-882F-A13DA4A676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8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048F-4141-4BD5-B93F-A300F93F537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0086-481E-495C-A406-2AA9F3F5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New folder (2)\01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46316"/>
            <a:ext cx="8229600" cy="29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14918" y="1196592"/>
            <a:ext cx="5378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বাতায়নে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সকলকে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62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327892"/>
                <a:ext cx="8716818" cy="101566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সমস্যা:৩)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তবেপ্রমানকরযে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7892"/>
                <a:ext cx="8716818" cy="1015663"/>
              </a:xfrm>
              <a:prstGeom prst="rect">
                <a:avLst/>
              </a:prstGeom>
              <a:blipFill>
                <a:blip r:embed="rId2"/>
                <a:stretch>
                  <a:fillRect l="-1676" t="-7143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3072" y="1343555"/>
                <a:ext cx="7990113" cy="492442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সমাধান: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দেওয়াআছে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=(</m:t>
                      </m:r>
                      <m:sSup>
                        <m:sSupPr>
                          <m:ctrlP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marL="0" lvl="2"/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𝑚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𝑛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𝑚𝑛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…….(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𝑖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2800" b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28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    </a:t>
                </a:r>
                <a:endParaRPr lang="en-US" sz="28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বামপক্ষ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𝑚</m:t>
                    </m:r>
                    <m:d>
                      <m:d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𝑛</m:t>
                    </m:r>
                    <m:d>
                      <m:d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𝑚𝑛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𝑚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𝑚𝑛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𝑛</m:t>
                      </m:r>
                    </m:oMath>
                  </m:oMathPara>
                </a14:m>
                <a:endParaRPr lang="en-US" sz="2800" b="1" i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mbria Math"/>
                  <a:cs typeface="NikoshBAN" pitchFamily="2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𝑚𝑛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8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2</m:t>
                    </m:r>
                    <m:d>
                      <m:d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e>
                    </m:d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2</m:t>
                    </m:r>
                    <m:d>
                      <m:d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 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d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নংদ্বারা</a:t>
                </a:r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4"/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ডানপক্ষ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  (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প্রমানিত</a:t>
                </a:r>
                <a:r>
                  <a:rPr lang="en-US" sz="3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072" y="1343555"/>
                <a:ext cx="7990113" cy="4924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409433"/>
            <a:ext cx="3351565" cy="94031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3976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02628" y="3099615"/>
                <a:ext cx="5979885" cy="122546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</m:e>
                        <m:sup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𝟏𝟔</m:t>
                          </m:r>
                        </m:e>
                        <m:sup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𝒚</m:t>
                          </m:r>
                        </m:sup>
                      </m:sSup>
                      <m:r>
                        <a:rPr lang="en-US" sz="3600" b="1" i="1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𝟗</m:t>
                          </m:r>
                        </m:e>
                        <m:sup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36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3099615"/>
                <a:ext cx="5979885" cy="1225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60222" y="3250682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3200" y="391392"/>
                <a:ext cx="8716818" cy="10804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সমস্যা: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৪)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</m:e>
                        </m:rad>
                      </m:sup>
                    </m:sSup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=(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</m:rad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x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এরমাননির্ণয়কর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91392"/>
                <a:ext cx="8716818" cy="1080424"/>
              </a:xfrm>
              <a:prstGeom prst="rect">
                <a:avLst/>
              </a:prstGeom>
              <a:blipFill>
                <a:blip r:embed="rId2"/>
                <a:stretch>
                  <a:fillRect l="-1468" b="-14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8058" y="1471816"/>
                <a:ext cx="8730673" cy="525316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সমাধান: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দেওয়াআছে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ra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2"/>
                <a:r>
                  <a:rPr lang="en-US" sz="3200" dirty="0" err="1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=(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.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2"/>
                <a:r>
                  <a:rPr lang="en-US" sz="3200" dirty="0" err="1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200" i="1">
                        <a:solidFill>
                          <a:prstClr val="white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2"/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en-US" sz="3200" i="1">
                        <a:solidFill>
                          <a:prstClr val="white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2"/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rad>
                    <m:r>
                      <a:rPr lang="en-US" sz="3200" i="1">
                        <a:solidFill>
                          <a:prstClr val="white"/>
                        </a:solidFill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3600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6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lvl="2"/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        (</a:t>
                </a:r>
                <a:r>
                  <a:rPr lang="en-US" sz="3200" dirty="0" err="1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বর্গকরে</a:t>
                </a:r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lvl="3"/>
                <a:r>
                  <a:rPr lang="en-US" sz="3200" dirty="0" err="1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r>
                  <a:rPr lang="en-US" sz="3200" dirty="0">
                    <a:solidFill>
                      <a:prstClr val="white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  <m:r>
                      <a:rPr lang="en-US" sz="3200">
                        <a:solidFill>
                          <a:prstClr val="white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8" y="1471816"/>
                <a:ext cx="8730673" cy="5253169"/>
              </a:xfrm>
              <a:prstGeom prst="rect">
                <a:avLst/>
              </a:prstGeom>
              <a:blipFill>
                <a:blip r:embed="rId3"/>
                <a:stretch>
                  <a:fillRect l="-1743" t="-1389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6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174106"/>
                <a:ext cx="8991600" cy="95410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সমস্যা: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৫)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𝑞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=(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NikoshBAN" pitchFamily="2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হয়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তবেদেখাওযে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  <a:cs typeface="NikoshBAN" pitchFamily="2" charset="0"/>
                      </a:rPr>
                      <m:t>xyz</m:t>
                    </m:r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74106"/>
                <a:ext cx="8991600" cy="954107"/>
              </a:xfrm>
              <a:prstGeom prst="rect">
                <a:avLst/>
              </a:prstGeom>
              <a:blipFill>
                <a:blip r:embed="rId3"/>
                <a:stretch>
                  <a:fillRect l="-1286" t="-6329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287244"/>
                <a:ext cx="5449389" cy="557075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𝑝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 , </m:t>
                    </m:r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p>
                    </m:sSup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𝑞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NikoshBAN" pitchFamily="2" charset="0"/>
                        <a:cs typeface="NikoshBAN" pitchFamily="2" charset="0"/>
                      </a:rPr>
                      <m:t> , </m:t>
                    </m:r>
                    <m:sSup>
                      <m:sSupPr>
                        <m:ctrlP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=(</m:t>
                    </m:r>
                    <m:sSup>
                      <m:sSupPr>
                        <m:ctrlP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e>
                      <m:sup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32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=(</m:t>
                    </m:r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e>
                      <m:sup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𝑦𝑧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𝑥𝑧</m:t>
                          </m:r>
                        </m:sup>
                      </m:sSup>
                    </m:oMath>
                  </m:oMathPara>
                </a14:m>
                <a:endParaRPr lang="en-US" sz="3200" b="1" i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mbria Math"/>
                  <a:cs typeface="NikoshBAN" pitchFamily="2" charset="0"/>
                </a:endParaRP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b="1" i="1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/>
                                      </a:gs>
                                      <a:gs pos="4000"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gs>
                                      <a:gs pos="87000"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/>
                                      </a:gs>
                                      <a:gs pos="4000"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gs>
                                      <a:gs pos="87000"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1" i="1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/>
                                      </a:gs>
                                      <a:gs pos="4000"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gs>
                                      <a:gs pos="87000"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𝑦𝑧</m:t>
                          </m:r>
                        </m:sup>
                      </m:sSup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b="1" i="1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/>
                                      </a:gs>
                                      <a:gs pos="4000"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gs>
                                      <a:gs pos="87000"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/>
                                      </a:gs>
                                      <a:gs pos="4000"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gs>
                                      <a:gs pos="87000"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1" i="1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gradFill>
                                    <a:gsLst>
                                      <a:gs pos="0">
                                        <a:schemeClr val="accent4"/>
                                      </a:gs>
                                      <a:gs pos="4000"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gs>
                                      <a:gs pos="87000">
                                        <a:schemeClr val="accent4">
                                          <a:lumMod val="20000"/>
                                          <a:lumOff val="80000"/>
                                        </a:schemeClr>
                                      </a:gs>
                                    </a:gsLst>
                                    <a:lin ang="5400000"/>
                                  </a:gra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𝑥𝑧</m:t>
                          </m:r>
                        </m:sup>
                      </m:sSup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200" b="1" i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mbria Math"/>
                  <a:cs typeface="NikoshBAN" pitchFamily="2" charset="0"/>
                </a:endParaRP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ea typeface="Cambria Math"/>
                          <a:cs typeface="NikoshBAN" pitchFamily="2" charset="0"/>
                        </a:rPr>
                        <m:t>∵</m:t>
                      </m:r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sup>
                      </m:sSup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𝑝</m:t>
                      </m:r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 , </m:t>
                      </m:r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</m:sup>
                      </m:sSup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𝑞</m:t>
                      </m:r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ea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𝑥𝑦𝑧</m:t>
                          </m:r>
                        </m:sup>
                      </m:sSup>
                      <m:r>
                        <a:rPr lang="en-US" sz="32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1" i="1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cs typeface="NikoshBAN" pitchFamily="2" charset="0"/>
                            </a:rPr>
                            <m:t>𝑥𝑦𝑧</m:t>
                          </m:r>
                        </m:sup>
                      </m:sSup>
                    </m:oMath>
                  </m:oMathPara>
                </a14:m>
                <a:endParaRPr lang="en-US" sz="37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87244"/>
                <a:ext cx="5449389" cy="5570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37961" y="1390121"/>
                <a:ext cx="4328160" cy="498598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lvl="3">
                  <a:lnSpc>
                    <a:spcPct val="150000"/>
                  </a:lnSpc>
                </a:pP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𝑥𝑦𝑧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𝑥𝑦𝑧</m:t>
                        </m:r>
                      </m:sup>
                    </m:sSup>
                  </m:oMath>
                </a14:m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bg2"/>
                    </a:solidFill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∵ 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chemeClr val="bg1"/>
                    </a:solidFill>
                    <a:cs typeface="NikoshBAN" pitchFamily="2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cs typeface="NikoshBAN" pitchFamily="2" charset="0"/>
                  </a:rPr>
                  <a:t>           </a:t>
                </a:r>
                <a:r>
                  <a:rPr lang="en-US" sz="28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cs typeface="NikoshBAN" pitchFamily="2" charset="0"/>
                  </a:rPr>
                  <a:t>বা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𝑥𝑦𝑧</m:t>
                        </m:r>
                      </m:sup>
                    </m:sSup>
                  </m:oMath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𝑥𝑦𝑧</m:t>
                    </m:r>
                    <m:r>
                      <m:rPr>
                        <m:nor/>
                      </m:rPr>
                      <a:rPr lang="en-US" sz="2800" b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mbria Math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NikoshBAN" pitchFamily="2" charset="0"/>
                          <a:cs typeface="NikoshBAN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en-US" sz="2800" b="1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NikoshBAN" pitchFamily="2" charset="0"/>
                          <a:cs typeface="NikoshBAN" pitchFamily="2" charset="0"/>
                        </a:rPr>
                        <m:t>,  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𝑥𝑦𝑧</m:t>
                      </m:r>
                      <m:r>
                        <m:rPr>
                          <m:nor/>
                        </m:rPr>
                        <a:rPr lang="en-US" sz="2800" b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mbria Math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NikoshBAN" pitchFamily="2" charset="0"/>
                          <a:cs typeface="NikoshBAN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en-US" sz="2800" b="1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NikoshBAN" pitchFamily="2" charset="0"/>
                          <a:cs typeface="NikoshBAN" pitchFamily="2" charset="0"/>
                        </a:rPr>
                        <m:t>,</m:t>
                      </m:r>
                      <m:r>
                        <a:rPr lang="en-US" sz="2800" b="1" i="1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     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𝑥𝑦𝑧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b="1" i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latin typeface="Cambria Math"/>
                          <a:cs typeface="NikoshBAN" pitchFamily="2" charset="0"/>
                        </a:rPr>
                        <m:t>1</m:t>
                      </m:r>
                    </m:oMath>
                  </m:oMathPara>
                </a14:m>
                <a:endParaRPr lang="en-US" sz="2800" b="1" i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mbria Math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Cambria Math"/>
                    <a:cs typeface="NikoshBAN" pitchFamily="2" charset="0"/>
                  </a:rPr>
                  <a:t>(দেখানো </a:t>
                </a:r>
                <a:r>
                  <a:rPr lang="en-US" sz="28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Cambria Math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Cambria Math"/>
                    <a:cs typeface="NikoshBAN" pitchFamily="2" charset="0"/>
                  </a:rPr>
                  <a:t> )</a:t>
                </a:r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ambria Math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61" y="1390121"/>
                <a:ext cx="4328160" cy="4985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760" y="390418"/>
                <a:ext cx="5271325" cy="109953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সরল</a:t>
                </a:r>
                <a:r>
                  <a:rPr lang="en-US" sz="32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কর:৬)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e>
                      <m:sup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𝟏𝟔</m:t>
                        </m:r>
                      </m:e>
                      <m:sup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𝒚</m:t>
                          </m:r>
                        </m:sup>
                      </m:sSup>
                      <m:r>
                        <a:rPr lang="en-US" sz="3200" b="1" i="1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𝟗</m:t>
                          </m:r>
                        </m:e>
                        <m:sup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3200" b="1" i="1">
                              <a:ln w="6600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0" y="390418"/>
                <a:ext cx="5271325" cy="1099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5919" y="1797079"/>
                <a:ext cx="6002482" cy="440319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</a:p>
              <a:p>
                <a:r>
                  <a:rPr lang="en-US" sz="28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𝟏𝟔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………..(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𝑖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𝒚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𝟗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𝒚</m:t>
                        </m:r>
                      </m:sup>
                    </m:sSup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9" y="1797079"/>
                <a:ext cx="6002482" cy="4403193"/>
              </a:xfrm>
              <a:prstGeom prst="rect">
                <a:avLst/>
              </a:prstGeom>
              <a:blipFill>
                <a:blip r:embed="rId4"/>
                <a:stretch>
                  <a:fillRect l="-1925"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8401" y="634258"/>
                <a:ext cx="5943599" cy="580703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400" b="1" dirty="0">
                    <a:solidFill>
                      <a:schemeClr val="bg1"/>
                    </a:solidFill>
                    <a:cs typeface="NikoshBAN" pitchFamily="2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……..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𝑖𝑖</m:t>
                        </m:r>
                      </m:e>
                    </m:d>
                  </m:oMath>
                </a14:m>
                <a:endParaRPr lang="en-US" sz="2400" i="1" dirty="0">
                  <a:solidFill>
                    <a:schemeClr val="bg1"/>
                  </a:solidFill>
                  <a:latin typeface="Cambria Math"/>
                  <a:cs typeface="NikoshBAN" pitchFamily="2" charset="0"/>
                </a:endParaRPr>
              </a:p>
              <a:p>
                <a:endParaRPr lang="en-US" sz="2400" i="1" dirty="0" smtClean="0">
                  <a:solidFill>
                    <a:schemeClr val="bg1"/>
                  </a:solidFill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এখন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𝑖𝑖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নংকরি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∴−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y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এরমান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এ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বসাই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endParaRPr lang="en-US" sz="2400" i="1" dirty="0" smtClean="0">
                  <a:solidFill>
                    <a:schemeClr val="bg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 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বা, x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i="1" dirty="0" smtClean="0">
                  <a:solidFill>
                    <a:schemeClr val="bg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নির্ণেয়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)=(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634258"/>
                <a:ext cx="5943599" cy="5807039"/>
              </a:xfrm>
              <a:prstGeom prst="rect">
                <a:avLst/>
              </a:prstGeom>
              <a:blipFill>
                <a:blip r:embed="rId5"/>
                <a:stretch>
                  <a:fillRect l="-1433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38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6686" y="159658"/>
            <a:ext cx="5144282" cy="3911600"/>
            <a:chOff x="914402" y="94596"/>
            <a:chExt cx="6705598" cy="6557029"/>
          </a:xfrm>
        </p:grpSpPr>
        <p:pic>
          <p:nvPicPr>
            <p:cNvPr id="5" name="Picture 4" descr="DSC03765.JPG"/>
            <p:cNvPicPr>
              <a:picLocks noChangeAspect="1"/>
            </p:cNvPicPr>
            <p:nvPr/>
          </p:nvPicPr>
          <p:blipFill rotWithShape="1">
            <a:blip r:embed="rId2" cstate="print"/>
            <a:srcRect l="1084" t="46340" r="71151" b="1"/>
            <a:stretch/>
          </p:blipFill>
          <p:spPr>
            <a:xfrm>
              <a:off x="914402" y="2197768"/>
              <a:ext cx="6160166" cy="4453857"/>
            </a:xfrm>
            <a:prstGeom prst="ellipse">
              <a:avLst/>
            </a:prstGeom>
            <a:ln w="63500" cap="rnd">
              <a:solidFill>
                <a:schemeClr val="accent6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Cloud 5"/>
            <p:cNvSpPr/>
            <p:nvPr/>
          </p:nvSpPr>
          <p:spPr>
            <a:xfrm>
              <a:off x="1295400" y="94596"/>
              <a:ext cx="6324600" cy="1828800"/>
            </a:xfrm>
            <a:prstGeom prst="clou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দলীয় কাজ পর্যবেক্ষণ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76613" y="5003048"/>
                <a:ext cx="6956714" cy="73443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2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রল</m:t>
                    </m:r>
                    <m:r>
                      <a:rPr lang="en-US" sz="2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করঃ</m:t>
                    </m:r>
                    <m:r>
                      <a:rPr lang="en-US" sz="2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𝟐𝟕</m:t>
                            </m:r>
                          </m:e>
                        </m:rad>
                        <m:r>
                          <a:rPr lang="en-US" sz="2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2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𝟏𝟎𝟎𝟎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ln w="22225">
                                  <a:solidFill>
                                    <a:schemeClr val="accent2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613" y="5003048"/>
                <a:ext cx="6956714" cy="734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0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26771" y="2124099"/>
                <a:ext cx="9089571" cy="202170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: 1.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যদি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f>
                          <m:fPr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𝑧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𝑎𝑏𝑐</m:t>
                    </m:r>
                    <m:r>
                      <a:rPr lang="en-US" sz="28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তবেদেখাওযে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𝑧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সমস্যা:2.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মাননির্ণয়কর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35</m:t>
                        </m:r>
                        <m:r>
                          <a:rPr lang="en-US" sz="36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𝑛</m:t>
                            </m:r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36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1" y="2124099"/>
                <a:ext cx="9089571" cy="2021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46096" y="420743"/>
            <a:ext cx="511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5170" y="4433390"/>
                <a:ext cx="9089571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সমস্যা: 1. </a:t>
                </a:r>
                <a:r>
                  <a:rPr lang="en-US" sz="32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সরল</a:t>
                </a:r>
                <a:r>
                  <a:rPr lang="en-US" sz="32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কর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2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27</m:t>
                        </m:r>
                      </m:e>
                      <m:sup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r>
                      <a:rPr lang="en-US" sz="32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36</m:t>
                    </m:r>
                  </m:oMath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70" y="4433390"/>
                <a:ext cx="908957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6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97512" y="323557"/>
            <a:ext cx="9144000" cy="6182083"/>
            <a:chOff x="0" y="0"/>
            <a:chExt cx="9144000" cy="70623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839200" cy="3352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4038600"/>
              <a:ext cx="9144000" cy="30237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6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8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31055" y="3917087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0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08114" cy="68580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98856" y="2359701"/>
            <a:ext cx="6332823" cy="2352889"/>
          </a:xfrm>
          <a:prstGeom prst="rect">
            <a:avLst/>
          </a:prstGeom>
          <a:noFill/>
          <a:ln w="1460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05740" indent="-205740" algn="ctr">
              <a:spcBef>
                <a:spcPts val="450"/>
              </a:spcBef>
            </a:pPr>
            <a:r>
              <a:rPr lang="bn-BD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ছা: শামিমা নাসরিন</a:t>
            </a:r>
          </a:p>
          <a:p>
            <a:pPr marL="205740" indent="-205740" algn="ctr">
              <a:spcBef>
                <a:spcPts val="450"/>
              </a:spcBef>
            </a:pPr>
            <a:r>
              <a:rPr lang="bn-IN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এম </a:t>
            </a:r>
            <a:r>
              <a:rPr lang="bn-I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 সি 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205740" indent="-205740" algn="ctr">
              <a:spcBef>
                <a:spcPts val="450"/>
              </a:spcBef>
            </a:pPr>
            <a:r>
              <a:rPr lang="bn-BD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marL="205740" indent="-205740" algn="ctr">
              <a:spcBef>
                <a:spcPts val="450"/>
              </a:spcBef>
            </a:pPr>
            <a:r>
              <a:rPr lang="bn-I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পানিশ্বর</a:t>
            </a:r>
            <a:r>
              <a:rPr lang="bn-BD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bn-I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205740" indent="-205740" algn="ctr">
              <a:spcBef>
                <a:spcPts val="450"/>
              </a:spcBef>
            </a:pPr>
            <a:r>
              <a:rPr lang="bn-I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সরাইল,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bn-I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বাড়িয়া 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205740" indent="-205740" algn="ctr">
              <a:spcBef>
                <a:spcPts val="450"/>
              </a:spcBef>
            </a:pP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7225" y="994410"/>
            <a:ext cx="543366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303"/>
            <a:ext cx="12192000" cy="72373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487" y="0"/>
            <a:ext cx="89408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 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" y="762000"/>
            <a:ext cx="6407330" cy="513986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BD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অধ্যায়(9.1)     </a:t>
            </a:r>
          </a:p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সূচকীয়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লগারিদমীয়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3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" y="1219200"/>
            <a:ext cx="6656977" cy="27392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জানবে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3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63271"/>
            <a:ext cx="4800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60914" y="1161141"/>
                <a:ext cx="5428343" cy="226581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028950" lvl="6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𝑚</m:t>
                        </m:r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𝑚</m:t>
                        </m:r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400" b="1" i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,  </m:t>
                    </m:r>
                    <m:rad>
                      <m:rad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 ….</m:t>
                    </m:r>
                  </m:oMath>
                </a14:m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 ইত্যাদি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1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=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1</m:t>
                    </m:r>
                    <m:r>
                      <a:rPr lang="en-US" sz="24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</a:rPr>
                      <m:t>…..</m:t>
                    </m:r>
                  </m:oMath>
                </a14:m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 ইত্যাদি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4" y="1161141"/>
                <a:ext cx="5428343" cy="22658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6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195" y="0"/>
                <a:ext cx="5574606" cy="87626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সমস্যা:১)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সরলকর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sSup>
                          <m:sSup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1" i="1" dirty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dirty="0">
                                    <a:latin typeface="Cambria Math"/>
                                    <a:cs typeface="NikoshBAN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 dirty="0">
                                    <a:latin typeface="Cambria Math"/>
                                    <a:cs typeface="NikoshBAN" pitchFamily="2" charset="0"/>
                                  </a:rPr>
                                  <m:t>𝒂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1" i="1" dirty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1" i="1" dirty="0"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dirty="0">
                                        <a:latin typeface="Cambria Math"/>
                                        <a:cs typeface="NikoshBAN" pitchFamily="2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3200" b="1" i="1" dirty="0">
                                        <a:latin typeface="Cambria Math"/>
                                        <a:cs typeface="NikoshBAN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200" b="1" i="1" dirty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b="1" i="1" dirty="0"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dirty="0">
                                        <a:latin typeface="Cambria Math"/>
                                        <a:cs typeface="NikoshBAN" pitchFamily="2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3200" b="1" i="1" dirty="0">
                                        <a:latin typeface="Cambria Math"/>
                                        <a:cs typeface="NikoshBAN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1" i="1" dirty="0">
                                    <a:latin typeface="Cambria Math"/>
                                    <a:cs typeface="NikoshBAN" pitchFamily="2" charset="0"/>
                                  </a:rPr>
                                  <m:t>𝒂</m:t>
                                </m:r>
                                <m:r>
                                  <a:rPr lang="en-US" sz="3200" b="1" i="1" dirty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3200" b="1" i="1" dirty="0"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den>
                            </m:f>
                          </m:sup>
                        </m:sSup>
                        <m:r>
                          <a:rPr lang="en-US" sz="3200" b="1" i="1" dirty="0"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f>
                          <m:f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200" b="1" i="1" dirty="0"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  <m:r>
                              <a:rPr lang="en-US" sz="3200" b="1" i="1" dirty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 i="1" dirty="0"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den>
                        </m:f>
                      </m:sup>
                    </m:sSup>
                    <m:r>
                      <a:rPr lang="en-US" sz="3200" b="1" i="1" dirty="0"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5" y="0"/>
                <a:ext cx="5574606" cy="876266"/>
              </a:xfrm>
              <a:prstGeom prst="rect">
                <a:avLst/>
              </a:prstGeom>
              <a:blipFill>
                <a:blip r:embed="rId2"/>
                <a:stretch>
                  <a:fillRect l="-1527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657" y="832248"/>
                <a:ext cx="4868091" cy="602575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সমাধান: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দেওয়াআছে</a:t>
                </a:r>
                <a:r>
                  <a:rPr lang="en-US" sz="36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,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sSup>
                          <m:sSup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1" i="1" dirty="0">
                                        <a:ln w="12700" cmpd="sng">
                                          <a:solidFill>
                                            <a:schemeClr val="accent4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4"/>
                                            </a:gs>
                                            <a:gs pos="4000">
                                              <a:schemeClr val="accent4">
                                                <a:lumMod val="60000"/>
                                                <a:lumOff val="40000"/>
                                              </a:schemeClr>
                                            </a:gs>
                                            <a:gs pos="87000"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dirty="0">
                                        <a:ln w="12700" cmpd="sng">
                                          <a:solidFill>
                                            <a:schemeClr val="accent4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4"/>
                                            </a:gs>
                                            <a:gs pos="4000">
                                              <a:schemeClr val="accent4">
                                                <a:lumMod val="60000"/>
                                                <a:lumOff val="40000"/>
                                              </a:schemeClr>
                                            </a:gs>
                                            <a:gs pos="87000"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1" i="1" dirty="0">
                                        <a:ln w="12700" cmpd="sng">
                                          <a:solidFill>
                                            <a:schemeClr val="accent4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4"/>
                                            </a:gs>
                                            <a:gs pos="4000">
                                              <a:schemeClr val="accent4">
                                                <a:lumMod val="60000"/>
                                                <a:lumOff val="40000"/>
                                              </a:schemeClr>
                                            </a:gs>
                                            <a:gs pos="87000"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600" b="1" i="1" dirty="0">
                                        <a:ln w="12700" cmpd="sng">
                                          <a:solidFill>
                                            <a:schemeClr val="accent4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4"/>
                                            </a:gs>
                                            <a:gs pos="4000">
                                              <a:schemeClr val="accent4">
                                                <a:lumMod val="60000"/>
                                                <a:lumOff val="40000"/>
                                              </a:schemeClr>
                                            </a:gs>
                                            <a:gs pos="87000"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dirty="0">
                                        <a:ln w="12700" cmpd="sng">
                                          <a:solidFill>
                                            <a:schemeClr val="accent4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4"/>
                                            </a:gs>
                                            <a:gs pos="4000">
                                              <a:schemeClr val="accent4">
                                                <a:lumMod val="60000"/>
                                                <a:lumOff val="40000"/>
                                              </a:schemeClr>
                                            </a:gs>
                                            <a:gs pos="87000"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/>
                                        <a:cs typeface="NikoshBAN" pitchFamily="2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600" b="1" i="1" dirty="0">
                                        <a:ln w="12700" cmpd="sng">
                                          <a:solidFill>
                                            <a:schemeClr val="accent4"/>
                                          </a:solidFill>
                                          <a:prstDash val="solid"/>
                                        </a:ln>
                                        <a:gradFill>
                                          <a:gsLst>
                                            <a:gs pos="0">
                                              <a:schemeClr val="accent4"/>
                                            </a:gs>
                                            <a:gs pos="4000">
                                              <a:schemeClr val="accent4">
                                                <a:lumMod val="60000"/>
                                                <a:lumOff val="40000"/>
                                              </a:schemeClr>
                                            </a:gs>
                                            <a:gs pos="87000"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gs>
                                          </a:gsLst>
                                          <a:lin ang="5400000"/>
                                        </a:gradFill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f>
                          <m:f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2">
                  <a:lnSpc>
                    <a:spcPct val="200000"/>
                  </a:lnSpc>
                </a:pPr>
                <a:r>
                  <a:rPr lang="en-US" sz="36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sSup>
                          <m:sSup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)(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f>
                          <m:f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2">
                  <a:lnSpc>
                    <a:spcPct val="200000"/>
                  </a:lnSpc>
                </a:pPr>
                <a:r>
                  <a:rPr lang="en-US" sz="36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sSup>
                          <m:sSup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1" i="1" dirty="0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𝑎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36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f>
                          <m:fPr>
                            <m:ctrlP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sz="3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7" y="832248"/>
                <a:ext cx="4868091" cy="6025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2742" y="1718418"/>
                <a:ext cx="5196116" cy="440928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lvl="2">
                  <a:lnSpc>
                    <a:spcPct val="150000"/>
                  </a:lnSpc>
                </a:pPr>
                <a:r>
                  <a:rPr lang="en-US" sz="32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f>
                          <m:fPr>
                            <m:ctrlP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den>
                        </m:f>
                      </m:sup>
                    </m:sSup>
                  </m:oMath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32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1" i="1" dirty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 dirty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32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32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. </m:t>
                        </m:r>
                        <m:r>
                          <a:rPr lang="en-US" sz="32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32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  <a:p>
                <a:pPr lvl="3"/>
                <a:r>
                  <a:rPr lang="en-US" sz="32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উত্তর</a:t>
                </a:r>
                <a:r>
                  <a:rPr lang="en-US" sz="32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endPara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742" y="1718418"/>
                <a:ext cx="5196116" cy="4409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33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258" y="474434"/>
                <a:ext cx="4648200" cy="9919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সরল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২)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b="1" i="1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𝒂𝒃</m:t>
                        </m:r>
                      </m:num>
                      <m:den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𝒂𝒃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8" y="474434"/>
                <a:ext cx="4648200" cy="991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275" y="2106517"/>
                <a:ext cx="5391068" cy="41786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সমাধান: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𝑎𝑏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𝑎𝑏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den>
                    </m:f>
                    <m:r>
                      <a:rPr lang="en-US" sz="4400" i="1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{(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den>
                    </m:f>
                    <m:r>
                      <a:rPr lang="en-US" sz="4400" i="1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75" y="2106517"/>
                <a:ext cx="5391068" cy="4178644"/>
              </a:xfrm>
              <a:prstGeom prst="rect">
                <a:avLst/>
              </a:prstGeom>
              <a:blipFill>
                <a:blip r:embed="rId4"/>
                <a:stretch>
                  <a:fillRect l="-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11983" y="1342782"/>
                <a:ext cx="4125686" cy="494237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(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নির্ণেয়উত্তর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3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983" y="1342782"/>
                <a:ext cx="4125686" cy="4942379"/>
              </a:xfrm>
              <a:prstGeom prst="rect">
                <a:avLst/>
              </a:prstGeom>
              <a:blipFill>
                <a:blip r:embed="rId5"/>
                <a:stretch>
                  <a:fillRect l="-3687" b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14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201716" y="623739"/>
            <a:ext cx="4474029" cy="714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68715" y="2854777"/>
                <a:ext cx="4648200" cy="9919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সরল </a:t>
                </a:r>
                <a:r>
                  <a:rPr lang="en-US" sz="28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NikoshBAN" pitchFamily="2" charset="0"/>
                    <a:cs typeface="NikoshBAN" pitchFamily="2" charset="0"/>
                  </a:rPr>
                  <a:t>২)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b="1" i="1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ln w="12700" cmpd="sng">
                                      <a:solidFill>
                                        <a:schemeClr val="accent4"/>
                                      </a:solidFill>
                                      <a:prstDash val="solid"/>
                                    </a:ln>
                                    <a:gradFill>
                                      <a:gsLst>
                                        <a:gs pos="0">
                                          <a:schemeClr val="accent4"/>
                                        </a:gs>
                                        <a:gs pos="4000">
                                          <a:schemeClr val="accent4">
                                            <a:lumMod val="60000"/>
                                            <a:lumOff val="40000"/>
                                          </a:schemeClr>
                                        </a:gs>
                                        <a:gs pos="87000">
                                          <a:schemeClr val="accent4">
                                            <a:lumMod val="20000"/>
                                            <a:lumOff val="80000"/>
                                          </a:schemeClr>
                                        </a:gs>
                                      </a:gsLst>
                                      <a:lin ang="5400000"/>
                                    </a:gra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𝒂𝒃</m:t>
                        </m:r>
                      </m:num>
                      <m:den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𝒂𝒃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800" b="1" i="1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/>
                                    </a:gs>
                                    <a:gs pos="4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87000"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715" y="2854777"/>
                <a:ext cx="4648200" cy="991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2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196</Words>
  <Application>Microsoft Office PowerPoint</Application>
  <PresentationFormat>Widescreen</PresentationFormat>
  <Paragraphs>122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Microsoft JhengHei UI</vt:lpstr>
      <vt:lpstr>Arial</vt:lpstr>
      <vt:lpstr>Calibri</vt:lpstr>
      <vt:lpstr>Calibri Light</vt:lpstr>
      <vt:lpstr>Cambria Math</vt:lpstr>
      <vt:lpstr>Kalpurush</vt:lpstr>
      <vt:lpstr>NikoshBAN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2</cp:revision>
  <dcterms:created xsi:type="dcterms:W3CDTF">2020-10-17T04:46:57Z</dcterms:created>
  <dcterms:modified xsi:type="dcterms:W3CDTF">2020-10-17T04:57:58Z</dcterms:modified>
</cp:coreProperties>
</file>