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0" r:id="rId5"/>
    <p:sldId id="264" r:id="rId6"/>
    <p:sldId id="262" r:id="rId7"/>
    <p:sldId id="263" r:id="rId8"/>
    <p:sldId id="267" r:id="rId9"/>
    <p:sldId id="265" r:id="rId10"/>
    <p:sldId id="266" r:id="rId11"/>
    <p:sldId id="268" r:id="rId12"/>
    <p:sldId id="269"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3300"/>
    <a:srgbClr val="3366FF"/>
    <a:srgbClr val="663300"/>
    <a:srgbClr val="0066FF"/>
    <a:srgbClr val="006600"/>
    <a:srgbClr val="003300"/>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10/17/2020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10/17/2020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10/17/2020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10/17/2020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10/17/2020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image" Target="../media/image7.jfif"/><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8669" y="670775"/>
            <a:ext cx="5653820" cy="5523962"/>
          </a:xfrm>
          <a:prstGeom prst="ellipse">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139193" y="2624071"/>
            <a:ext cx="5181600" cy="127500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6976" y="115910"/>
            <a:ext cx="1584101" cy="6143223"/>
          </a:xfrm>
          <a:prstGeom prst="rect">
            <a:avLst/>
          </a:prstGeom>
          <a:solidFill>
            <a:schemeClr val="accent1"/>
          </a:solidFill>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0621" y="1056067"/>
            <a:ext cx="1880316" cy="1751528"/>
          </a:xfrm>
          <a:prstGeom prst="rect">
            <a:avLst/>
          </a:prstGeom>
        </p:spPr>
      </p:pic>
    </p:spTree>
    <p:extLst>
      <p:ext uri="{BB962C8B-B14F-4D97-AF65-F5344CB8AC3E}">
        <p14:creationId xmlns:p14="http://schemas.microsoft.com/office/powerpoint/2010/main" val="561256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6699" y="1197734"/>
            <a:ext cx="2125014" cy="60530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smtClean="0">
                <a:solidFill>
                  <a:srgbClr val="006600"/>
                </a:solidFill>
                <a:latin typeface="NikoshBAN" panose="02000000000000000000" pitchFamily="2" charset="0"/>
                <a:cs typeface="NikoshBAN" panose="02000000000000000000" pitchFamily="2" charset="0"/>
              </a:rPr>
              <a:t>একক কাজ</a:t>
            </a:r>
            <a:endParaRPr lang="en-US" sz="3200" b="1" dirty="0">
              <a:solidFill>
                <a:srgbClr val="006600"/>
              </a:solidFill>
              <a:latin typeface="NikoshBAN" panose="02000000000000000000" pitchFamily="2" charset="0"/>
              <a:cs typeface="NikoshBAN" panose="02000000000000000000" pitchFamily="2" charset="0"/>
            </a:endParaRPr>
          </a:p>
        </p:txBody>
      </p:sp>
      <p:sp>
        <p:nvSpPr>
          <p:cNvPr id="3" name="Rectangle 2"/>
          <p:cNvSpPr/>
          <p:nvPr/>
        </p:nvSpPr>
        <p:spPr>
          <a:xfrm rot="10800000" flipV="1">
            <a:off x="3193961" y="1996224"/>
            <a:ext cx="5370490" cy="2781837"/>
          </a:xfrm>
          <a:prstGeom prst="rect">
            <a:avLst/>
          </a:prstGeom>
          <a:noFill/>
          <a:ln w="1905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solidFill>
                  <a:srgbClr val="663300"/>
                </a:solidFill>
                <a:latin typeface="Arial" panose="020B0604020202020204" pitchFamily="34" charset="0"/>
                <a:cs typeface="Arial" panose="020B0604020202020204" pitchFamily="34" charset="0"/>
              </a:rPr>
              <a:t>১. </a:t>
            </a:r>
            <a:r>
              <a:rPr lang="ar-SA" sz="2000" b="1" dirty="0" smtClean="0">
                <a:solidFill>
                  <a:srgbClr val="663300"/>
                </a:solidFill>
                <a:latin typeface="Arial" panose="020B0604020202020204" pitchFamily="34" charset="0"/>
                <a:cs typeface="Arial" panose="020B0604020202020204" pitchFamily="34" charset="0"/>
              </a:rPr>
              <a:t>سَّلامُ</a:t>
            </a:r>
            <a:r>
              <a:rPr lang="bn-BD" sz="2000" b="1" dirty="0" smtClean="0">
                <a:solidFill>
                  <a:srgbClr val="663300"/>
                </a:solidFill>
                <a:latin typeface="Arial" panose="020B0604020202020204" pitchFamily="34" charset="0"/>
                <a:cs typeface="Arial" panose="020B0604020202020204" pitchFamily="34" charset="0"/>
              </a:rPr>
              <a:t> শব্দের অর্থ কি</a:t>
            </a:r>
            <a:r>
              <a:rPr lang="en-US" sz="2000" b="1" dirty="0" smtClean="0">
                <a:solidFill>
                  <a:srgbClr val="663300"/>
                </a:solidFill>
                <a:latin typeface="Arial" panose="020B0604020202020204" pitchFamily="34" charset="0"/>
                <a:cs typeface="Arial" panose="020B0604020202020204" pitchFamily="34" charset="0"/>
              </a:rPr>
              <a:t> ?</a:t>
            </a:r>
            <a:endParaRPr lang="bn-BD" sz="2000" b="1" dirty="0">
              <a:solidFill>
                <a:srgbClr val="663300"/>
              </a:solidFill>
              <a:latin typeface="Arial" panose="020B0604020202020204" pitchFamily="34" charset="0"/>
              <a:cs typeface="Arial" panose="020B0604020202020204" pitchFamily="34" charset="0"/>
            </a:endParaRPr>
          </a:p>
          <a:p>
            <a:pPr algn="ctr"/>
            <a:endParaRPr lang="bn-BD" sz="2000" b="1" dirty="0" smtClean="0">
              <a:solidFill>
                <a:srgbClr val="003300"/>
              </a:solidFill>
              <a:latin typeface="Arial" panose="020B0604020202020204" pitchFamily="34" charset="0"/>
              <a:cs typeface="Arial" panose="020B0604020202020204" pitchFamily="34" charset="0"/>
            </a:endParaRPr>
          </a:p>
          <a:p>
            <a:pPr algn="ctr"/>
            <a:r>
              <a:rPr lang="bn-BD" sz="2000" dirty="0" smtClean="0">
                <a:solidFill>
                  <a:srgbClr val="0066FF"/>
                </a:solidFill>
                <a:latin typeface="NikoshBAN" panose="02000000000000000000" pitchFamily="2" charset="0"/>
                <a:cs typeface="NikoshBAN" panose="02000000000000000000" pitchFamily="2" charset="0"/>
              </a:rPr>
              <a:t>২. </a:t>
            </a:r>
            <a:r>
              <a:rPr lang="ar-SA" sz="2000" b="1" dirty="0" smtClean="0">
                <a:solidFill>
                  <a:srgbClr val="0066FF"/>
                </a:solidFill>
                <a:latin typeface="Arial" panose="020B0604020202020204" pitchFamily="34" charset="0"/>
                <a:cs typeface="Arial" panose="020B0604020202020204" pitchFamily="34" charset="0"/>
              </a:rPr>
              <a:t>ذِرَاعًا</a:t>
            </a:r>
            <a:r>
              <a:rPr lang="bn-BD" sz="2000" b="1" dirty="0" smtClean="0">
                <a:solidFill>
                  <a:srgbClr val="0066FF"/>
                </a:solidFill>
                <a:latin typeface="Arial" panose="020B0604020202020204" pitchFamily="34" charset="0"/>
                <a:cs typeface="Arial" panose="020B0604020202020204" pitchFamily="34" charset="0"/>
              </a:rPr>
              <a:t> শব্দের অর্থ কি </a:t>
            </a:r>
            <a:r>
              <a:rPr lang="en-US" sz="2000" b="1" dirty="0" smtClean="0">
                <a:solidFill>
                  <a:srgbClr val="0066FF"/>
                </a:solidFill>
                <a:latin typeface="Arial" panose="020B0604020202020204" pitchFamily="34" charset="0"/>
                <a:cs typeface="Arial" panose="020B0604020202020204" pitchFamily="34" charset="0"/>
              </a:rPr>
              <a:t>?</a:t>
            </a:r>
            <a:endParaRPr lang="bn-BD" sz="2000" b="1" dirty="0">
              <a:solidFill>
                <a:srgbClr val="0066FF"/>
              </a:solidFill>
              <a:latin typeface="Arial" panose="020B0604020202020204" pitchFamily="34" charset="0"/>
              <a:cs typeface="Arial" panose="020B0604020202020204" pitchFamily="34" charset="0"/>
            </a:endParaRPr>
          </a:p>
          <a:p>
            <a:pPr algn="ctr"/>
            <a:endParaRPr lang="bn-BD" sz="2000" b="1" dirty="0" smtClean="0">
              <a:solidFill>
                <a:srgbClr val="003300"/>
              </a:solidFill>
              <a:latin typeface="Arial" panose="020B0604020202020204" pitchFamily="34" charset="0"/>
              <a:cs typeface="Arial" panose="020B0604020202020204" pitchFamily="34" charset="0"/>
            </a:endParaRPr>
          </a:p>
          <a:p>
            <a:pPr algn="ctr"/>
            <a:r>
              <a:rPr lang="bn-BD" sz="2000" b="1" dirty="0" smtClean="0">
                <a:solidFill>
                  <a:srgbClr val="003300"/>
                </a:solidFill>
                <a:latin typeface="Arial" panose="020B0604020202020204" pitchFamily="34" charset="0"/>
                <a:cs typeface="NikoshBAN" panose="02000000000000000000" pitchFamily="2" charset="0"/>
              </a:rPr>
              <a:t>৩. </a:t>
            </a:r>
            <a:r>
              <a:rPr lang="ar-SA" sz="2000" b="1" dirty="0">
                <a:solidFill>
                  <a:srgbClr val="003300"/>
                </a:solidFill>
                <a:latin typeface="NikoshBAN" panose="02000000000000000000" pitchFamily="2" charset="0"/>
                <a:cs typeface="Arial" panose="020B0604020202020204" pitchFamily="34" charset="0"/>
              </a:rPr>
              <a:t>متفق </a:t>
            </a:r>
            <a:r>
              <a:rPr lang="ar-SA" sz="2000" b="1" dirty="0" smtClean="0">
                <a:solidFill>
                  <a:srgbClr val="003300"/>
                </a:solidFill>
                <a:latin typeface="NikoshBAN" panose="02000000000000000000" pitchFamily="2" charset="0"/>
                <a:cs typeface="Arial" panose="020B0604020202020204" pitchFamily="34" charset="0"/>
              </a:rPr>
              <a:t>عليه</a:t>
            </a:r>
            <a:r>
              <a:rPr lang="bn-BD" sz="2000" b="1" dirty="0" smtClean="0">
                <a:solidFill>
                  <a:srgbClr val="003300"/>
                </a:solidFill>
                <a:latin typeface="NikoshBAN" panose="02000000000000000000" pitchFamily="2" charset="0"/>
                <a:cs typeface="Arial" panose="020B0604020202020204" pitchFamily="34" charset="0"/>
              </a:rPr>
              <a:t> দ্বারা কি বুঝানো হয়েছে।</a:t>
            </a:r>
            <a:endParaRPr lang="en-US" sz="2000" dirty="0">
              <a:solidFill>
                <a:srgbClr val="0066FF"/>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8035942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6699" y="1197734"/>
            <a:ext cx="2125014" cy="60530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smtClean="0">
                <a:solidFill>
                  <a:srgbClr val="006600"/>
                </a:solidFill>
                <a:latin typeface="NikoshBAN" panose="02000000000000000000" pitchFamily="2" charset="0"/>
                <a:cs typeface="NikoshBAN" panose="02000000000000000000" pitchFamily="2" charset="0"/>
              </a:rPr>
              <a:t>দলীয় কাজ</a:t>
            </a:r>
            <a:endParaRPr lang="en-US" sz="3200" b="1" dirty="0">
              <a:solidFill>
                <a:srgbClr val="006600"/>
              </a:solidFill>
              <a:latin typeface="NikoshBAN" panose="02000000000000000000" pitchFamily="2" charset="0"/>
              <a:cs typeface="NikoshBAN" panose="02000000000000000000" pitchFamily="2" charset="0"/>
            </a:endParaRPr>
          </a:p>
        </p:txBody>
      </p:sp>
      <p:sp>
        <p:nvSpPr>
          <p:cNvPr id="3" name="Rectangle 2"/>
          <p:cNvSpPr/>
          <p:nvPr/>
        </p:nvSpPr>
        <p:spPr>
          <a:xfrm rot="10800000" flipV="1">
            <a:off x="3193961" y="1996224"/>
            <a:ext cx="5370490" cy="2781837"/>
          </a:xfrm>
          <a:prstGeom prst="rect">
            <a:avLst/>
          </a:prstGeom>
          <a:noFill/>
          <a:ln w="1905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ar-SA" sz="2000" b="1" dirty="0" smtClean="0">
                <a:solidFill>
                  <a:srgbClr val="006666"/>
                </a:solidFill>
                <a:latin typeface="NikoshBAN" panose="02000000000000000000" pitchFamily="2" charset="0"/>
                <a:cs typeface="Arial" panose="020B0604020202020204" pitchFamily="34" charset="0"/>
              </a:rPr>
              <a:t>عَلَى </a:t>
            </a:r>
            <a:r>
              <a:rPr lang="ar-SA" sz="2000" b="1" dirty="0">
                <a:solidFill>
                  <a:srgbClr val="006666"/>
                </a:solidFill>
                <a:latin typeface="NikoshBAN" panose="02000000000000000000" pitchFamily="2" charset="0"/>
                <a:cs typeface="Arial" panose="020B0604020202020204" pitchFamily="34" charset="0"/>
              </a:rPr>
              <a:t>صُورَتِهِ</a:t>
            </a:r>
            <a:r>
              <a:rPr lang="bn-BD" sz="2000" b="1" dirty="0" smtClean="0">
                <a:solidFill>
                  <a:srgbClr val="006666"/>
                </a:solidFill>
                <a:latin typeface="Arial" panose="020B0604020202020204" pitchFamily="34" charset="0"/>
                <a:cs typeface="Arial" panose="020B0604020202020204" pitchFamily="34" charset="0"/>
              </a:rPr>
              <a:t> শব্দের অর্থ কি</a:t>
            </a:r>
            <a:r>
              <a:rPr lang="en-US" sz="2000" b="1" dirty="0" smtClean="0">
                <a:solidFill>
                  <a:srgbClr val="006666"/>
                </a:solidFill>
                <a:latin typeface="Arial" panose="020B0604020202020204" pitchFamily="34" charset="0"/>
                <a:cs typeface="Arial" panose="020B0604020202020204" pitchFamily="34" charset="0"/>
              </a:rPr>
              <a:t> ?</a:t>
            </a:r>
            <a:endParaRPr lang="bn-BD" sz="2000" b="1" dirty="0" smtClean="0">
              <a:solidFill>
                <a:srgbClr val="006666"/>
              </a:solidFill>
              <a:latin typeface="Arial" panose="020B0604020202020204" pitchFamily="34" charset="0"/>
              <a:cs typeface="Arial" panose="020B0604020202020204" pitchFamily="34" charset="0"/>
            </a:endParaRPr>
          </a:p>
          <a:p>
            <a:pPr algn="ctr"/>
            <a:endParaRPr lang="bn-BD" sz="2000" b="1" dirty="0">
              <a:solidFill>
                <a:srgbClr val="006666"/>
              </a:solidFill>
              <a:latin typeface="Arial" panose="020B0604020202020204" pitchFamily="34" charset="0"/>
              <a:cs typeface="Arial" panose="020B0604020202020204" pitchFamily="34" charset="0"/>
            </a:endParaRPr>
          </a:p>
          <a:p>
            <a:pPr algn="ctr"/>
            <a:r>
              <a:rPr lang="bn-BD" sz="2000" b="1" dirty="0" smtClean="0">
                <a:solidFill>
                  <a:srgbClr val="333300"/>
                </a:solidFill>
                <a:latin typeface="Arial" panose="020B0604020202020204" pitchFamily="34" charset="0"/>
                <a:cs typeface="Arial" panose="020B0604020202020204" pitchFamily="34" charset="0"/>
              </a:rPr>
              <a:t>২.  সালামের বিধান বর্ণনা কর।</a:t>
            </a:r>
            <a:endParaRPr lang="bn-BD" sz="2000" b="1" dirty="0">
              <a:solidFill>
                <a:srgbClr val="333300"/>
              </a:solidFill>
              <a:latin typeface="Arial" panose="020B0604020202020204" pitchFamily="34" charset="0"/>
              <a:cs typeface="Arial" panose="020B0604020202020204" pitchFamily="34" charset="0"/>
            </a:endParaRPr>
          </a:p>
          <a:p>
            <a:pPr algn="ctr"/>
            <a:endParaRPr lang="bn-BD" sz="2000" b="1" dirty="0" smtClean="0">
              <a:solidFill>
                <a:srgbClr val="003300"/>
              </a:solidFill>
              <a:latin typeface="Arial" panose="020B0604020202020204" pitchFamily="34" charset="0"/>
              <a:cs typeface="Arial" panose="020B0604020202020204" pitchFamily="34" charset="0"/>
            </a:endParaRPr>
          </a:p>
          <a:p>
            <a:pPr algn="ctr"/>
            <a:r>
              <a:rPr lang="bn-BD" sz="2000" b="1" dirty="0" smtClean="0">
                <a:solidFill>
                  <a:srgbClr val="003300"/>
                </a:solidFill>
                <a:latin typeface="Arial" panose="020B0604020202020204" pitchFamily="34" charset="0"/>
                <a:cs typeface="NikoshBAN" panose="02000000000000000000" pitchFamily="2" charset="0"/>
              </a:rPr>
              <a:t>৩. </a:t>
            </a:r>
            <a:r>
              <a:rPr lang="bn-BD" sz="2000" b="1" dirty="0" smtClean="0">
                <a:solidFill>
                  <a:srgbClr val="003300"/>
                </a:solidFill>
                <a:latin typeface="NikoshBAN" panose="02000000000000000000" pitchFamily="2" charset="0"/>
                <a:cs typeface="NikoshBAN" panose="02000000000000000000" pitchFamily="2" charset="0"/>
              </a:rPr>
              <a:t>সালামের উপকারিতা</a:t>
            </a:r>
            <a:r>
              <a:rPr lang="bn-BD" sz="2000" b="1" dirty="0" smtClean="0">
                <a:solidFill>
                  <a:srgbClr val="003300"/>
                </a:solidFill>
                <a:latin typeface="NikoshBAN" panose="02000000000000000000" pitchFamily="2" charset="0"/>
                <a:cs typeface="Arial" panose="020B0604020202020204" pitchFamily="34" charset="0"/>
              </a:rPr>
              <a:t> কি কি।</a:t>
            </a:r>
            <a:endParaRPr lang="en-US" sz="2000" dirty="0">
              <a:solidFill>
                <a:srgbClr val="0066FF"/>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3896195"/>
      </p:ext>
    </p:extLst>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6699" y="1197734"/>
            <a:ext cx="2125014" cy="60530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smtClean="0">
                <a:solidFill>
                  <a:srgbClr val="006600"/>
                </a:solidFill>
                <a:latin typeface="NikoshBAN" panose="02000000000000000000" pitchFamily="2" charset="0"/>
                <a:cs typeface="NikoshBAN" panose="02000000000000000000" pitchFamily="2" charset="0"/>
              </a:rPr>
              <a:t>বাড়ির কাজ</a:t>
            </a:r>
            <a:endParaRPr lang="en-US" sz="3200" b="1" dirty="0">
              <a:solidFill>
                <a:srgbClr val="006600"/>
              </a:solidFill>
              <a:latin typeface="NikoshBAN" panose="02000000000000000000" pitchFamily="2" charset="0"/>
              <a:cs typeface="NikoshBAN" panose="02000000000000000000" pitchFamily="2" charset="0"/>
            </a:endParaRPr>
          </a:p>
        </p:txBody>
      </p:sp>
      <p:sp>
        <p:nvSpPr>
          <p:cNvPr id="3" name="Rectangle 2"/>
          <p:cNvSpPr/>
          <p:nvPr/>
        </p:nvSpPr>
        <p:spPr>
          <a:xfrm rot="10800000" flipV="1">
            <a:off x="3193961" y="1996224"/>
            <a:ext cx="5370490" cy="2781837"/>
          </a:xfrm>
          <a:prstGeom prst="rect">
            <a:avLst/>
          </a:prstGeom>
          <a:noFill/>
          <a:ln w="19050">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q"/>
            </a:pPr>
            <a:r>
              <a:rPr lang="bn-BD" sz="2000" dirty="0" smtClean="0">
                <a:solidFill>
                  <a:srgbClr val="0066FF"/>
                </a:solidFill>
                <a:latin typeface="NikoshBAN" panose="02000000000000000000" pitchFamily="2" charset="0"/>
                <a:cs typeface="NikoshBAN" panose="02000000000000000000" pitchFamily="2" charset="0"/>
              </a:rPr>
              <a:t>হাদীস দুটির ব্যখ্যা মূলক অনুবাদ খাতায় লিখে আনবে ।</a:t>
            </a:r>
            <a:endParaRPr lang="en-US" sz="2000" dirty="0">
              <a:solidFill>
                <a:srgbClr val="0066FF"/>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916306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lated image">
            <a:extLst>
              <a:ext uri="{FF2B5EF4-FFF2-40B4-BE49-F238E27FC236}">
                <a16:creationId xmlns:a16="http://schemas.microsoft.com/office/drawing/2014/main" xmlns="" id="{67BB2A97-88E6-48C2-9490-F4C8324F91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6092" y="1143000"/>
            <a:ext cx="3744416" cy="3600400"/>
          </a:xfrm>
          <a:prstGeom prst="rect">
            <a:avLst/>
          </a:prstGeom>
          <a:noFill/>
        </p:spPr>
      </p:pic>
      <p:sp>
        <p:nvSpPr>
          <p:cNvPr id="2" name="Rectangle 1"/>
          <p:cNvSpPr/>
          <p:nvPr/>
        </p:nvSpPr>
        <p:spPr>
          <a:xfrm>
            <a:off x="1905000" y="5410201"/>
            <a:ext cx="7315200" cy="646331"/>
          </a:xfrm>
          <a:prstGeom prst="rect">
            <a:avLst/>
          </a:prstGeom>
        </p:spPr>
        <p:txBody>
          <a:bodyPr wrap="square">
            <a:spAutoFit/>
          </a:bodyPr>
          <a:lstStyle/>
          <a:p>
            <a:pPr algn="ctr" defTabSz="914400"/>
            <a:r>
              <a:rPr lang="en-US" sz="3600" b="1" dirty="0">
                <a:solidFill>
                  <a:srgbClr val="00B050"/>
                </a:solidFill>
                <a:latin typeface="NikoshBAN" panose="02000000000000000000" pitchFamily="2" charset="0"/>
                <a:cs typeface="NikoshBAN" panose="02000000000000000000" pitchFamily="2" charset="0"/>
              </a:rPr>
              <a:t>আজকের পাঠে কারো কোন প্র</a:t>
            </a:r>
            <a:r>
              <a:rPr lang="bn-BD" sz="3600" b="1" dirty="0">
                <a:solidFill>
                  <a:srgbClr val="00B050"/>
                </a:solidFill>
                <a:latin typeface="NikoshBAN" panose="02000000000000000000" pitchFamily="2" charset="0"/>
                <a:cs typeface="NikoshBAN" panose="02000000000000000000" pitchFamily="2" charset="0"/>
              </a:rPr>
              <a:t>শ</a:t>
            </a:r>
            <a:r>
              <a:rPr lang="en-US" sz="3600" b="1" dirty="0">
                <a:solidFill>
                  <a:srgbClr val="00B050"/>
                </a:solidFill>
                <a:latin typeface="NikoshBAN" panose="02000000000000000000" pitchFamily="2" charset="0"/>
                <a:cs typeface="NikoshBAN" panose="02000000000000000000" pitchFamily="2" charset="0"/>
              </a:rPr>
              <a:t>্</a:t>
            </a:r>
            <a:r>
              <a:rPr lang="bn-BD" sz="3600" b="1" dirty="0">
                <a:solidFill>
                  <a:srgbClr val="00B050"/>
                </a:solidFill>
                <a:latin typeface="NikoshBAN" panose="02000000000000000000" pitchFamily="2" charset="0"/>
                <a:cs typeface="NikoshBAN" panose="02000000000000000000" pitchFamily="2" charset="0"/>
              </a:rPr>
              <a:t>ন</a:t>
            </a:r>
            <a:r>
              <a:rPr lang="en-US" sz="3600" b="1" dirty="0">
                <a:solidFill>
                  <a:srgbClr val="00B050"/>
                </a:solidFill>
                <a:latin typeface="NikoshBAN" panose="02000000000000000000" pitchFamily="2" charset="0"/>
                <a:cs typeface="NikoshBAN" panose="02000000000000000000" pitchFamily="2" charset="0"/>
              </a:rPr>
              <a:t> আছে কি ??  </a:t>
            </a:r>
          </a:p>
        </p:txBody>
      </p:sp>
    </p:spTree>
    <p:extLst>
      <p:ext uri="{BB962C8B-B14F-4D97-AF65-F5344CB8AC3E}">
        <p14:creationId xmlns:p14="http://schemas.microsoft.com/office/powerpoint/2010/main" val="398555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2331720"/>
            <a:ext cx="5943600" cy="3916680"/>
          </a:xfrm>
          <a:ln w="76200">
            <a:solidFill>
              <a:schemeClr val="accent5">
                <a:lumMod val="75000"/>
              </a:schemeClr>
            </a:solidFill>
          </a:ln>
        </p:spPr>
      </p:pic>
      <p:sp>
        <p:nvSpPr>
          <p:cNvPr id="3" name="Rectangle 2"/>
          <p:cNvSpPr/>
          <p:nvPr/>
        </p:nvSpPr>
        <p:spPr>
          <a:xfrm>
            <a:off x="3467100" y="1295400"/>
            <a:ext cx="4343400" cy="923330"/>
          </a:xfrm>
          <a:prstGeom prst="rect">
            <a:avLst/>
          </a:prstGeom>
          <a:noFill/>
          <a:ln w="38100">
            <a:solidFill>
              <a:schemeClr val="accent5">
                <a:lumMod val="75000"/>
              </a:schemeClr>
            </a:solidFill>
          </a:ln>
        </p:spPr>
        <p:txBody>
          <a:bodyPr wrap="square" lIns="91440" tIns="45720" rIns="91440" bIns="45720">
            <a:spAutoFit/>
          </a:bodyPr>
          <a:lstStyle/>
          <a:p>
            <a:pPr algn="ctr"/>
            <a:r>
              <a:rPr lang="bn-IN" sz="5400" dirty="0">
                <a:ln w="0"/>
                <a:solidFill>
                  <a:srgbClr val="003300"/>
                </a:solidFill>
                <a:effectLst>
                  <a:reflection blurRad="6350" stA="53000" endA="300" endPos="35500" dir="5400000" sy="-90000" algn="bl" rotWithShape="0"/>
                </a:effectLst>
                <a:latin typeface="NikoshBAN" panose="02000000000000000000" pitchFamily="2" charset="0"/>
                <a:cs typeface="NikoshBAN" panose="02000000000000000000" pitchFamily="2" charset="0"/>
              </a:rPr>
              <a:t>ধন্যবাদ</a:t>
            </a:r>
            <a:r>
              <a:rPr lang="bn-BD" sz="5400" dirty="0">
                <a:ln w="0"/>
                <a:solidFill>
                  <a:srgbClr val="003300"/>
                </a:solidFill>
                <a:effectLst>
                  <a:reflection blurRad="6350" stA="53000" endA="300" endPos="35500" dir="5400000" sy="-90000" algn="bl" rotWithShape="0"/>
                </a:effectLst>
                <a:latin typeface="NikoshBAN" panose="02000000000000000000" pitchFamily="2" charset="0"/>
                <a:cs typeface="NikoshBAN" panose="02000000000000000000" pitchFamily="2" charset="0"/>
              </a:rPr>
              <a:t> সবাইকে</a:t>
            </a:r>
            <a:endParaRPr lang="en-US" sz="5400" dirty="0">
              <a:ln w="0"/>
              <a:solidFill>
                <a:srgbClr val="00330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34235416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259" y="1502847"/>
            <a:ext cx="2895600" cy="570651"/>
          </a:xfrm>
          <a:ln w="28575">
            <a:solidFill>
              <a:srgbClr val="006600"/>
            </a:solidFill>
          </a:ln>
        </p:spPr>
        <p:txBody>
          <a:bodyPr anchor="ctr">
            <a:noAutofit/>
          </a:bodyPr>
          <a:lstStyle/>
          <a:p>
            <a:pPr algn="ctr"/>
            <a:r>
              <a:rPr lang="bn-IN" sz="3600" b="1" dirty="0">
                <a:solidFill>
                  <a:srgbClr val="003300"/>
                </a:solidFill>
                <a:latin typeface="NikoshBAN" pitchFamily="2" charset="0"/>
                <a:cs typeface="NikoshBAN" pitchFamily="2" charset="0"/>
              </a:rPr>
              <a:t>শিক্ষক </a:t>
            </a:r>
            <a:r>
              <a:rPr lang="bn-IN" sz="3600" b="1" dirty="0" smtClean="0">
                <a:solidFill>
                  <a:srgbClr val="003300"/>
                </a:solidFill>
                <a:latin typeface="NikoshBAN" pitchFamily="2" charset="0"/>
                <a:cs typeface="NikoshBAN" pitchFamily="2" charset="0"/>
              </a:rPr>
              <a:t>পরিচিতি</a:t>
            </a:r>
            <a:endParaRPr lang="en-US" sz="3600" dirty="0"/>
          </a:p>
        </p:txBody>
      </p:sp>
      <p:sp>
        <p:nvSpPr>
          <p:cNvPr id="4" name="Content Placeholder 3"/>
          <p:cNvSpPr>
            <a:spLocks noGrp="1"/>
          </p:cNvSpPr>
          <p:nvPr>
            <p:ph sz="half" idx="2"/>
          </p:nvPr>
        </p:nvSpPr>
        <p:spPr>
          <a:xfrm>
            <a:off x="6787166" y="2305318"/>
            <a:ext cx="2730321" cy="2932401"/>
          </a:xfrm>
          <a:solidFill>
            <a:srgbClr val="0066FF"/>
          </a:solidFill>
          <a:ln w="28575">
            <a:solidFill>
              <a:srgbClr val="002060"/>
            </a:solidFill>
          </a:ln>
        </p:spPr>
        <p:txBody>
          <a:bodyPr>
            <a:normAutofit fontScale="70000" lnSpcReduction="20000"/>
          </a:bodyPr>
          <a:lstStyle/>
          <a:p>
            <a:pPr marL="0" indent="0" algn="ctr">
              <a:buNone/>
            </a:pPr>
            <a:r>
              <a:rPr lang="en-US" sz="3300" b="1" dirty="0">
                <a:solidFill>
                  <a:srgbClr val="FFFF00"/>
                </a:solidFill>
                <a:latin typeface="NikoshBAN" pitchFamily="2" charset="0"/>
                <a:cs typeface="NikoshBAN" pitchFamily="2" charset="0"/>
              </a:rPr>
              <a:t>মোঃ আজহারুল </a:t>
            </a:r>
            <a:r>
              <a:rPr lang="bn-IN" sz="3300" b="1" dirty="0">
                <a:solidFill>
                  <a:srgbClr val="FFFF00"/>
                </a:solidFill>
                <a:latin typeface="NikoshBAN" pitchFamily="2" charset="0"/>
                <a:cs typeface="NikoshBAN" pitchFamily="2" charset="0"/>
              </a:rPr>
              <a:t> ইসলাম</a:t>
            </a:r>
          </a:p>
          <a:p>
            <a:pPr marL="0" indent="0" algn="ctr">
              <a:buNone/>
            </a:pPr>
            <a:r>
              <a:rPr lang="en-US" sz="2400" b="1" dirty="0">
                <a:solidFill>
                  <a:srgbClr val="FFFF00"/>
                </a:solidFill>
                <a:latin typeface="NikoshBAN" pitchFamily="2" charset="0"/>
                <a:cs typeface="NikoshBAN" pitchFamily="2" charset="0"/>
              </a:rPr>
              <a:t>স</a:t>
            </a:r>
            <a:r>
              <a:rPr lang="bn-BD" sz="2400" b="1" dirty="0">
                <a:solidFill>
                  <a:srgbClr val="FFFF00"/>
                </a:solidFill>
                <a:latin typeface="NikoshBAN" pitchFamily="2" charset="0"/>
                <a:cs typeface="NikoshBAN" pitchFamily="2" charset="0"/>
              </a:rPr>
              <a:t>হ</a:t>
            </a:r>
            <a:r>
              <a:rPr lang="en-US" sz="2400" b="1" dirty="0">
                <a:solidFill>
                  <a:srgbClr val="FFFF00"/>
                </a:solidFill>
                <a:latin typeface="NikoshBAN" pitchFamily="2" charset="0"/>
                <a:cs typeface="NikoshBAN" pitchFamily="2" charset="0"/>
              </a:rPr>
              <a:t>ঃ</a:t>
            </a:r>
            <a:r>
              <a:rPr lang="bn-IN" sz="2400" b="1" dirty="0">
                <a:solidFill>
                  <a:srgbClr val="FFFF00"/>
                </a:solidFill>
                <a:latin typeface="NikoshBAN" pitchFamily="2" charset="0"/>
                <a:cs typeface="NikoshBAN" pitchFamily="2" charset="0"/>
              </a:rPr>
              <a:t>সুপার</a:t>
            </a:r>
          </a:p>
          <a:p>
            <a:pPr marL="0" indent="0" algn="ctr">
              <a:buNone/>
            </a:pPr>
            <a:r>
              <a:rPr lang="bn-IN" sz="2400" b="1" dirty="0">
                <a:solidFill>
                  <a:schemeClr val="accent1">
                    <a:lumMod val="60000"/>
                    <a:lumOff val="40000"/>
                  </a:schemeClr>
                </a:solidFill>
                <a:latin typeface="NikoshBAN" pitchFamily="2" charset="0"/>
                <a:cs typeface="NikoshBAN" pitchFamily="2" charset="0"/>
              </a:rPr>
              <a:t>চিলাকাড়া রাশিদিয়া বালিকা দাখিল মাদরাসা</a:t>
            </a:r>
          </a:p>
          <a:p>
            <a:pPr marL="0" indent="0" algn="ctr">
              <a:buNone/>
            </a:pPr>
            <a:r>
              <a:rPr lang="bn-IN" b="1" dirty="0" smtClean="0">
                <a:solidFill>
                  <a:schemeClr val="tx2">
                    <a:lumMod val="50000"/>
                    <a:lumOff val="50000"/>
                  </a:schemeClr>
                </a:solidFill>
                <a:latin typeface="NikoshBAN" pitchFamily="2" charset="0"/>
                <a:cs typeface="NikoshBAN" pitchFamily="2" charset="0"/>
              </a:rPr>
              <a:t>পাকুন্দিয়া</a:t>
            </a:r>
            <a:r>
              <a:rPr lang="bn-IN" b="1" dirty="0">
                <a:solidFill>
                  <a:schemeClr val="tx2">
                    <a:lumMod val="50000"/>
                    <a:lumOff val="50000"/>
                  </a:schemeClr>
                </a:solidFill>
                <a:latin typeface="NikoshBAN" pitchFamily="2" charset="0"/>
                <a:cs typeface="NikoshBAN" pitchFamily="2" charset="0"/>
              </a:rPr>
              <a:t>, কিশোরগঞ্জ।</a:t>
            </a:r>
          </a:p>
          <a:p>
            <a:pPr marL="0" indent="0" algn="ctr">
              <a:buNone/>
            </a:pPr>
            <a:r>
              <a:rPr lang="bn-IN" b="1" dirty="0">
                <a:solidFill>
                  <a:schemeClr val="tx2">
                    <a:lumMod val="50000"/>
                    <a:lumOff val="50000"/>
                  </a:schemeClr>
                </a:solidFill>
                <a:latin typeface="NikoshBAN" pitchFamily="2" charset="0"/>
                <a:cs typeface="NikoshBAN" pitchFamily="2" charset="0"/>
              </a:rPr>
              <a:t>মোবাইল- ০১৬৮৫৫৪৬৫৩৪</a:t>
            </a:r>
          </a:p>
          <a:p>
            <a:pPr marL="0" indent="0" algn="ctr">
              <a:buNone/>
            </a:pPr>
            <a:r>
              <a:rPr lang="en-US" b="1" dirty="0">
                <a:solidFill>
                  <a:srgbClr val="FFFF00"/>
                </a:solidFill>
                <a:latin typeface="NikoshBAN" pitchFamily="2" charset="0"/>
                <a:cs typeface="NikoshBAN" pitchFamily="2" charset="0"/>
              </a:rPr>
              <a:t>Email</a:t>
            </a:r>
            <a:r>
              <a:rPr lang="bn-IN" b="1" dirty="0">
                <a:solidFill>
                  <a:srgbClr val="FFFF00"/>
                </a:solidFill>
                <a:latin typeface="NikoshBAN" pitchFamily="2" charset="0"/>
                <a:cs typeface="NikoshBAN" pitchFamily="2" charset="0"/>
              </a:rPr>
              <a:t>- </a:t>
            </a:r>
            <a:r>
              <a:rPr lang="en-US" b="1" dirty="0">
                <a:solidFill>
                  <a:srgbClr val="FFFF00"/>
                </a:solidFill>
                <a:latin typeface="NikoshBAN" pitchFamily="2" charset="0"/>
                <a:cs typeface="NikoshBAN" pitchFamily="2" charset="0"/>
              </a:rPr>
              <a:t>azharchimad@gmail.com</a:t>
            </a:r>
          </a:p>
          <a:p>
            <a:pPr marL="0" indent="0" algn="ctr">
              <a:buNone/>
            </a:pPr>
            <a:fld id="{4ABDCD6A-8861-4902-95B0-3ADC107FABAD}" type="datetime2">
              <a:rPr lang="en-US" b="1">
                <a:solidFill>
                  <a:srgbClr val="FFFF00"/>
                </a:solidFill>
                <a:latin typeface="NikoshBAN" pitchFamily="2" charset="0"/>
                <a:cs typeface="NikoshBAN" pitchFamily="2" charset="0"/>
              </a:rPr>
              <a:pPr marL="0" indent="0" algn="ctr">
                <a:buNone/>
              </a:pPr>
              <a:t>Saturday, October 17, 2020</a:t>
            </a:fld>
            <a:endParaRPr lang="en-US" b="1" dirty="0">
              <a:solidFill>
                <a:srgbClr val="FFFF00"/>
              </a:solidFill>
              <a:latin typeface="NikoshBAN" pitchFamily="2" charset="0"/>
              <a:cs typeface="NikoshBAN" pitchFamily="2" charset="0"/>
            </a:endParaRPr>
          </a:p>
          <a:p>
            <a:endParaRPr lang="en-US" dirty="0">
              <a:solidFill>
                <a:srgbClr val="FFFF00"/>
              </a:solidFill>
            </a:endParaRPr>
          </a:p>
        </p:txBody>
      </p:sp>
      <p:pic>
        <p:nvPicPr>
          <p:cNvPr id="5" name="Content Placeholder 4">
            <a:extLst>
              <a:ext uri="{FF2B5EF4-FFF2-40B4-BE49-F238E27FC236}">
                <a16:creationId xmlns:a16="http://schemas.microsoft.com/office/drawing/2014/main" xmlns="" id="{778CA1DB-ACF7-4383-965A-429C7ED67DB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106214" y="2352852"/>
            <a:ext cx="2532845" cy="2884867"/>
          </a:xfrm>
          <a:prstGeom prst="rect">
            <a:avLst/>
          </a:prstGeom>
          <a:ln w="57150">
            <a:solidFill>
              <a:srgbClr val="0066FF"/>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2478707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BEB31-F116-4C33-94E0-0D25C0EDE7EA}"/>
              </a:ext>
            </a:extLst>
          </p:cNvPr>
          <p:cNvSpPr>
            <a:spLocks noGrp="1"/>
          </p:cNvSpPr>
          <p:nvPr>
            <p:ph type="title"/>
          </p:nvPr>
        </p:nvSpPr>
        <p:spPr>
          <a:xfrm>
            <a:off x="4966327" y="1424189"/>
            <a:ext cx="3259604" cy="609600"/>
          </a:xfrm>
          <a:noFill/>
          <a:ln w="12700">
            <a:solidFill>
              <a:schemeClr val="accent1"/>
            </a:solidFill>
          </a:ln>
        </p:spPr>
        <p:txBody>
          <a:bodyPr>
            <a:normAutofit/>
          </a:bodyPr>
          <a:lstStyle/>
          <a:p>
            <a:pPr algn="ctr"/>
            <a:r>
              <a:rPr lang="bn-IN" sz="3200" b="1" dirty="0">
                <a:solidFill>
                  <a:srgbClr val="006600"/>
                </a:solidFill>
                <a:latin typeface="NikoshBAN" pitchFamily="2" charset="0"/>
                <a:cs typeface="NikoshBAN" pitchFamily="2" charset="0"/>
              </a:rPr>
              <a:t>আজকের পাঠ</a:t>
            </a:r>
            <a:endParaRPr lang="en-GB" sz="3200" b="1" dirty="0">
              <a:solidFill>
                <a:srgbClr val="006600"/>
              </a:solidFill>
              <a:latin typeface="NikoshBAN" pitchFamily="2" charset="0"/>
              <a:cs typeface="NikoshBAN" pitchFamily="2" charset="0"/>
            </a:endParaRPr>
          </a:p>
        </p:txBody>
      </p:sp>
      <p:sp>
        <p:nvSpPr>
          <p:cNvPr id="6" name="Rectangle 5">
            <a:extLst>
              <a:ext uri="{FF2B5EF4-FFF2-40B4-BE49-F238E27FC236}">
                <a16:creationId xmlns="" xmlns:a16="http://schemas.microsoft.com/office/drawing/2014/main" id="{B93B4350-1A16-4CC3-896D-0020EF671134}"/>
              </a:ext>
            </a:extLst>
          </p:cNvPr>
          <p:cNvSpPr/>
          <p:nvPr/>
        </p:nvSpPr>
        <p:spPr>
          <a:xfrm flipH="1">
            <a:off x="3624329" y="2367887"/>
            <a:ext cx="2971800" cy="299085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a:ln w="1905"/>
                <a:solidFill>
                  <a:srgbClr val="333300"/>
                </a:solidFill>
                <a:effectLst>
                  <a:innerShdw blurRad="69850" dist="43180" dir="5400000">
                    <a:srgbClr val="000000">
                      <a:alpha val="65000"/>
                    </a:srgbClr>
                  </a:innerShdw>
                </a:effectLst>
                <a:latin typeface="NikoshBAN" pitchFamily="2" charset="0"/>
                <a:cs typeface="NikoshBAN" pitchFamily="2" charset="0"/>
              </a:rPr>
              <a:t>বিষয়ঃ হাদিস</a:t>
            </a:r>
            <a:r>
              <a:rPr lang="en-US" sz="2800" b="1" dirty="0">
                <a:ln w="1905"/>
                <a:solidFill>
                  <a:srgbClr val="333300"/>
                </a:solidFill>
                <a:effectLst>
                  <a:innerShdw blurRad="69850" dist="43180" dir="5400000">
                    <a:srgbClr val="000000">
                      <a:alpha val="65000"/>
                    </a:srgbClr>
                  </a:innerShdw>
                </a:effectLst>
                <a:latin typeface="NikoshBAN" pitchFamily="2" charset="0"/>
                <a:cs typeface="NikoshBAN" pitchFamily="2" charset="0"/>
              </a:rPr>
              <a:t> </a:t>
            </a:r>
            <a:r>
              <a:rPr lang="bn-BD" sz="2800" b="1" dirty="0">
                <a:ln w="1905"/>
                <a:solidFill>
                  <a:srgbClr val="333300"/>
                </a:solidFill>
                <a:effectLst>
                  <a:innerShdw blurRad="69850" dist="43180" dir="5400000">
                    <a:srgbClr val="000000">
                      <a:alpha val="65000"/>
                    </a:srgbClr>
                  </a:innerShdw>
                </a:effectLst>
                <a:latin typeface="NikoshBAN" pitchFamily="2" charset="0"/>
                <a:cs typeface="NikoshBAN" pitchFamily="2" charset="0"/>
              </a:rPr>
              <a:t>শরীফ</a:t>
            </a:r>
            <a:endParaRPr lang="bn-IN" sz="2800" b="1" dirty="0">
              <a:ln w="1905"/>
              <a:solidFill>
                <a:srgbClr val="333300"/>
              </a:solidFill>
              <a:effectLst>
                <a:innerShdw blurRad="69850" dist="43180" dir="5400000">
                  <a:srgbClr val="000000">
                    <a:alpha val="65000"/>
                  </a:srgbClr>
                </a:innerShdw>
              </a:effectLst>
              <a:latin typeface="NikoshBAN" pitchFamily="2" charset="0"/>
              <a:cs typeface="NikoshBAN" pitchFamily="2" charset="0"/>
            </a:endParaRPr>
          </a:p>
          <a:p>
            <a:pPr algn="ctr"/>
            <a:r>
              <a:rPr lang="bn-IN" sz="2800" b="1" dirty="0">
                <a:ln w="10541" cmpd="sng">
                  <a:solidFill>
                    <a:schemeClr val="accent1">
                      <a:shade val="88000"/>
                      <a:satMod val="110000"/>
                    </a:schemeClr>
                  </a:solidFill>
                  <a:prstDash val="solid"/>
                </a:ln>
                <a:solidFill>
                  <a:srgbClr val="333300"/>
                </a:solidFill>
                <a:latin typeface="NikoshBAN" pitchFamily="2" charset="0"/>
                <a:cs typeface="NikoshBAN" pitchFamily="2" charset="0"/>
              </a:rPr>
              <a:t>দাখিল দশম</a:t>
            </a:r>
            <a:r>
              <a:rPr lang="bn-BD" sz="2800" b="1" dirty="0">
                <a:ln w="10541" cmpd="sng">
                  <a:solidFill>
                    <a:schemeClr val="accent1">
                      <a:shade val="88000"/>
                      <a:satMod val="110000"/>
                    </a:schemeClr>
                  </a:solidFill>
                  <a:prstDash val="solid"/>
                </a:ln>
                <a:solidFill>
                  <a:srgbClr val="333300"/>
                </a:solidFill>
                <a:latin typeface="NikoshBAN" pitchFamily="2" charset="0"/>
                <a:cs typeface="NikoshBAN" pitchFamily="2" charset="0"/>
              </a:rPr>
              <a:t> </a:t>
            </a:r>
            <a:r>
              <a:rPr lang="bn-IN" sz="2800" b="1" dirty="0" smtClean="0">
                <a:ln w="10541" cmpd="sng">
                  <a:solidFill>
                    <a:schemeClr val="accent1">
                      <a:shade val="88000"/>
                      <a:satMod val="110000"/>
                    </a:schemeClr>
                  </a:solidFill>
                  <a:prstDash val="solid"/>
                </a:ln>
                <a:solidFill>
                  <a:srgbClr val="333300"/>
                </a:solidFill>
                <a:latin typeface="NikoshBAN" pitchFamily="2" charset="0"/>
                <a:cs typeface="NikoshBAN" pitchFamily="2" charset="0"/>
              </a:rPr>
              <a:t>শ্রেণিঃ</a:t>
            </a:r>
            <a:r>
              <a:rPr lang="bn-BD" sz="2400" b="1" dirty="0" smtClean="0">
                <a:ln w="10541" cmpd="sng">
                  <a:solidFill>
                    <a:schemeClr val="accent1">
                      <a:shade val="88000"/>
                      <a:satMod val="110000"/>
                    </a:schemeClr>
                  </a:solidFill>
                  <a:prstDash val="solid"/>
                </a:ln>
                <a:solidFill>
                  <a:srgbClr val="333300"/>
                </a:solidFill>
                <a:latin typeface="NikoshBAN" pitchFamily="2" charset="0"/>
                <a:cs typeface="NikoshBAN" pitchFamily="2" charset="0"/>
              </a:rPr>
              <a:t> </a:t>
            </a:r>
            <a:endParaRPr lang="ar-SA" sz="2400" b="1" dirty="0" smtClean="0">
              <a:ln w="10541" cmpd="sng">
                <a:solidFill>
                  <a:schemeClr val="accent1">
                    <a:shade val="88000"/>
                    <a:satMod val="110000"/>
                  </a:schemeClr>
                </a:solidFill>
                <a:prstDash val="solid"/>
              </a:ln>
              <a:solidFill>
                <a:srgbClr val="333300"/>
              </a:solidFill>
              <a:latin typeface="NikoshBAN" pitchFamily="2" charset="0"/>
              <a:cs typeface="NikoshBAN" pitchFamily="2" charset="0"/>
            </a:endParaRPr>
          </a:p>
          <a:p>
            <a:pPr algn="ctr"/>
            <a:r>
              <a:rPr lang="bn-BD" sz="2400" b="1" dirty="0" smtClean="0">
                <a:ln w="10541" cmpd="sng">
                  <a:solidFill>
                    <a:schemeClr val="accent1">
                      <a:shade val="88000"/>
                      <a:satMod val="110000"/>
                    </a:schemeClr>
                  </a:solidFill>
                  <a:prstDash val="solid"/>
                </a:ln>
                <a:solidFill>
                  <a:srgbClr val="333300"/>
                </a:solidFill>
                <a:latin typeface="NikoshBAN" pitchFamily="2" charset="0"/>
                <a:cs typeface="NikoshBAN" pitchFamily="2" charset="0"/>
              </a:rPr>
              <a:t>দ্বিতীয়  অধ্যায়-</a:t>
            </a:r>
          </a:p>
          <a:p>
            <a:pPr algn="ctr"/>
            <a:r>
              <a:rPr lang="bn-BD" sz="2400" b="1" dirty="0" smtClean="0">
                <a:ln w="10541" cmpd="sng">
                  <a:solidFill>
                    <a:schemeClr val="accent1">
                      <a:shade val="88000"/>
                      <a:satMod val="110000"/>
                    </a:schemeClr>
                  </a:solidFill>
                  <a:prstDash val="solid"/>
                </a:ln>
                <a:solidFill>
                  <a:srgbClr val="333300"/>
                </a:solidFill>
                <a:latin typeface="NikoshBAN" pitchFamily="2" charset="0"/>
                <a:cs typeface="NikoshBAN" pitchFamily="2" charset="0"/>
              </a:rPr>
              <a:t> </a:t>
            </a:r>
            <a:r>
              <a:rPr lang="ar-SA" sz="2400" b="1" dirty="0" smtClean="0">
                <a:ln w="10541" cmpd="sng">
                  <a:solidFill>
                    <a:schemeClr val="accent1">
                      <a:shade val="88000"/>
                      <a:satMod val="110000"/>
                    </a:schemeClr>
                  </a:solidFill>
                  <a:prstDash val="solid"/>
                </a:ln>
                <a:solidFill>
                  <a:srgbClr val="333300"/>
                </a:solidFill>
                <a:latin typeface="NikoshBAN" panose="02000000000000000000" pitchFamily="2" charset="0"/>
                <a:cs typeface="Arial" panose="020B0604020202020204" pitchFamily="34" charset="0"/>
              </a:rPr>
              <a:t>بَابُ السلامِ </a:t>
            </a:r>
            <a:endParaRPr lang="bn-IN" sz="2400" b="1" dirty="0" smtClean="0">
              <a:ln w="10541" cmpd="sng">
                <a:solidFill>
                  <a:schemeClr val="accent1">
                    <a:shade val="88000"/>
                    <a:satMod val="110000"/>
                  </a:schemeClr>
                </a:solidFill>
                <a:prstDash val="solid"/>
              </a:ln>
              <a:solidFill>
                <a:srgbClr val="333300"/>
              </a:solidFill>
              <a:latin typeface="NikoshBAN" pitchFamily="2" charset="0"/>
              <a:cs typeface="NikoshBAN" pitchFamily="2" charset="0"/>
            </a:endParaRPr>
          </a:p>
          <a:p>
            <a:pPr algn="ctr"/>
            <a:r>
              <a:rPr lang="bn-BD" sz="2000" b="1" dirty="0" smtClean="0">
                <a:ln w="1905"/>
                <a:solidFill>
                  <a:srgbClr val="333300"/>
                </a:solidFill>
                <a:effectLst>
                  <a:innerShdw blurRad="69850" dist="43180" dir="5400000">
                    <a:srgbClr val="000000">
                      <a:alpha val="65000"/>
                    </a:srgbClr>
                  </a:innerShdw>
                </a:effectLst>
                <a:latin typeface="NikoshBAN" pitchFamily="2" charset="0"/>
                <a:cs typeface="NikoshBAN" pitchFamily="2" charset="0"/>
              </a:rPr>
              <a:t>সালাম- অধ্যায়</a:t>
            </a:r>
            <a:endParaRPr lang="bn-BD" sz="2000" b="1" dirty="0">
              <a:ln w="1905"/>
              <a:solidFill>
                <a:srgbClr val="333300"/>
              </a:solidFill>
              <a:effectLst>
                <a:innerShdw blurRad="69850" dist="43180" dir="5400000">
                  <a:srgbClr val="000000">
                    <a:alpha val="65000"/>
                  </a:srgbClr>
                </a:innerShdw>
              </a:effectLst>
              <a:latin typeface="NikoshBAN" pitchFamily="2" charset="0"/>
              <a:cs typeface="NikoshBAN" pitchFamily="2" charset="0"/>
            </a:endParaRPr>
          </a:p>
          <a:p>
            <a:pPr algn="ctr"/>
            <a:r>
              <a:rPr lang="bn-IN" sz="2400" b="1" dirty="0">
                <a:ln w="1905"/>
                <a:solidFill>
                  <a:srgbClr val="333300"/>
                </a:solidFill>
                <a:effectLst>
                  <a:innerShdw blurRad="69850" dist="43180" dir="5400000">
                    <a:srgbClr val="000000">
                      <a:alpha val="65000"/>
                    </a:srgbClr>
                  </a:innerShdw>
                </a:effectLst>
                <a:latin typeface="NikoshBAN" pitchFamily="2" charset="0"/>
                <a:cs typeface="NikoshBAN" pitchFamily="2" charset="0"/>
              </a:rPr>
              <a:t>সময়ঃ ৪</a:t>
            </a:r>
            <a:r>
              <a:rPr lang="en-US" sz="2400" b="1" dirty="0">
                <a:ln w="1905"/>
                <a:solidFill>
                  <a:srgbClr val="333300"/>
                </a:solidFill>
                <a:effectLst>
                  <a:innerShdw blurRad="69850" dist="43180" dir="5400000">
                    <a:srgbClr val="000000">
                      <a:alpha val="65000"/>
                    </a:srgbClr>
                  </a:innerShdw>
                </a:effectLst>
                <a:latin typeface="NikoshBAN" pitchFamily="2" charset="0"/>
                <a:cs typeface="NikoshBAN" pitchFamily="2" charset="0"/>
              </a:rPr>
              <a:t>৫</a:t>
            </a:r>
            <a:r>
              <a:rPr lang="bn-IN" sz="2400" b="1" dirty="0">
                <a:ln w="1905"/>
                <a:solidFill>
                  <a:srgbClr val="333300"/>
                </a:solidFill>
                <a:effectLst>
                  <a:innerShdw blurRad="69850" dist="43180" dir="5400000">
                    <a:srgbClr val="000000">
                      <a:alpha val="65000"/>
                    </a:srgbClr>
                  </a:innerShdw>
                </a:effectLst>
                <a:latin typeface="NikoshBAN" pitchFamily="2" charset="0"/>
                <a:cs typeface="NikoshBAN" pitchFamily="2" charset="0"/>
              </a:rPr>
              <a:t> মিনিট</a:t>
            </a:r>
            <a:endParaRPr lang="bn-BD" sz="2400" b="1" dirty="0">
              <a:ln w="1905"/>
              <a:solidFill>
                <a:srgbClr val="333300"/>
              </a:solidFill>
              <a:effectLst>
                <a:innerShdw blurRad="69850" dist="43180" dir="5400000">
                  <a:srgbClr val="000000">
                    <a:alpha val="65000"/>
                  </a:srgbClr>
                </a:innerShdw>
              </a:effectLst>
              <a:latin typeface="NikoshBAN" pitchFamily="2" charset="0"/>
              <a:cs typeface="NikoshBAN" pitchFamily="2" charset="0"/>
            </a:endParaRPr>
          </a:p>
          <a:p>
            <a:pPr algn="ctr"/>
            <a:fld id="{6B97BFE7-E411-4701-8095-5A70CEFECB0E}" type="datetime4">
              <a:rPr lang="bn-IN" sz="2400" b="1">
                <a:ln w="1905"/>
                <a:solidFill>
                  <a:srgbClr val="333300"/>
                </a:solidFill>
                <a:effectLst>
                  <a:innerShdw blurRad="69850" dist="43180" dir="5400000">
                    <a:srgbClr val="000000">
                      <a:alpha val="65000"/>
                    </a:srgbClr>
                  </a:innerShdw>
                </a:effectLst>
                <a:latin typeface="NikoshBAN" pitchFamily="2" charset="0"/>
                <a:cs typeface="NikoshBAN" pitchFamily="2" charset="0"/>
              </a:rPr>
              <a:t>17 অক্টোবর 2020</a:t>
            </a:fld>
            <a:endParaRPr lang="bn-IN" sz="2400" b="1" dirty="0">
              <a:ln w="1905"/>
              <a:solidFill>
                <a:srgbClr val="333300"/>
              </a:solidFill>
              <a:effectLst>
                <a:innerShdw blurRad="69850" dist="43180" dir="5400000">
                  <a:srgbClr val="000000">
                    <a:alpha val="65000"/>
                  </a:srgbClr>
                </a:innerShdw>
              </a:effectLst>
              <a:latin typeface="NikoshBAN" pitchFamily="2" charset="0"/>
              <a:cs typeface="NikoshBAN" pitchFamily="2" charset="0"/>
            </a:endParaRPr>
          </a:p>
        </p:txBody>
      </p:sp>
      <p:pic>
        <p:nvPicPr>
          <p:cNvPr id="3" name="Picture 2"/>
          <p:cNvPicPr>
            <a:picLocks noChangeAspect="1"/>
          </p:cNvPicPr>
          <p:nvPr/>
        </p:nvPicPr>
        <p:blipFill>
          <a:blip r:embed="rId2"/>
          <a:stretch>
            <a:fillRect/>
          </a:stretch>
        </p:blipFill>
        <p:spPr>
          <a:xfrm>
            <a:off x="6812924" y="2367887"/>
            <a:ext cx="2895600" cy="2990850"/>
          </a:xfrm>
          <a:prstGeom prst="rect">
            <a:avLst/>
          </a:prstGeom>
        </p:spPr>
      </p:pic>
    </p:spTree>
    <p:extLst>
      <p:ext uri="{BB962C8B-B14F-4D97-AF65-F5344CB8AC3E}">
        <p14:creationId xmlns:p14="http://schemas.microsoft.com/office/powerpoint/2010/main" val="3449865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441" y="3265868"/>
            <a:ext cx="3558058" cy="311668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499" y="3265867"/>
            <a:ext cx="3321073" cy="3109173"/>
          </a:xfrm>
          <a:prstGeom prst="rect">
            <a:avLst/>
          </a:prstGeom>
        </p:spPr>
      </p:pic>
      <p:sp>
        <p:nvSpPr>
          <p:cNvPr id="4" name="Rectangle 3"/>
          <p:cNvSpPr/>
          <p:nvPr/>
        </p:nvSpPr>
        <p:spPr>
          <a:xfrm>
            <a:off x="4723594" y="1275008"/>
            <a:ext cx="2614412" cy="695459"/>
          </a:xfrm>
          <a:prstGeom prst="rect">
            <a:avLst/>
          </a:prstGeom>
          <a:solidFill>
            <a:srgbClr val="0066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accent1">
                    <a:lumMod val="60000"/>
                    <a:lumOff val="40000"/>
                  </a:schemeClr>
                </a:solidFill>
                <a:latin typeface="NikoshBAN" pitchFamily="2" charset="0"/>
                <a:cs typeface="NikoshBAN" pitchFamily="2" charset="0"/>
              </a:rPr>
              <a:t>প</a:t>
            </a:r>
            <a:r>
              <a:rPr lang="bn-BD" sz="3600" b="1" dirty="0" smtClean="0">
                <a:solidFill>
                  <a:schemeClr val="accent1">
                    <a:lumMod val="60000"/>
                    <a:lumOff val="40000"/>
                  </a:schemeClr>
                </a:solidFill>
                <a:latin typeface="NikoshBAN" pitchFamily="2" charset="0"/>
                <a:cs typeface="NikoshBAN" pitchFamily="2" charset="0"/>
              </a:rPr>
              <a:t>ঠ উপস্থাপন</a:t>
            </a:r>
            <a:endParaRPr lang="en-US" sz="3600" dirty="0">
              <a:solidFill>
                <a:schemeClr val="accent1">
                  <a:lumMod val="60000"/>
                  <a:lumOff val="40000"/>
                </a:schemeClr>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7441" y="1970467"/>
            <a:ext cx="6879131" cy="1295400"/>
          </a:xfrm>
          <a:prstGeom prst="rect">
            <a:avLst/>
          </a:prstGeom>
        </p:spPr>
      </p:pic>
    </p:spTree>
    <p:extLst>
      <p:ext uri="{BB962C8B-B14F-4D97-AF65-F5344CB8AC3E}">
        <p14:creationId xmlns:p14="http://schemas.microsoft.com/office/powerpoint/2010/main" val="3777338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edefined Process 2"/>
          <p:cNvSpPr/>
          <p:nvPr/>
        </p:nvSpPr>
        <p:spPr>
          <a:xfrm>
            <a:off x="1524000" y="76200"/>
            <a:ext cx="9358648" cy="6858000"/>
          </a:xfrm>
          <a:prstGeom prst="flowChartPredefined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001314" y="2306652"/>
            <a:ext cx="6232838" cy="1631216"/>
          </a:xfrm>
          <a:prstGeom prst="rect">
            <a:avLst/>
          </a:prstGeom>
          <a:ln>
            <a:solidFill>
              <a:schemeClr val="accent5">
                <a:lumMod val="75000"/>
              </a:schemeClr>
            </a:solidFill>
            <a:prstDash val="sysDash"/>
          </a:ln>
        </p:spPr>
        <p:txBody>
          <a:bodyPr wrap="square">
            <a:spAutoFit/>
          </a:bodyPr>
          <a:lstStyle/>
          <a:p>
            <a:pPr>
              <a:buFont typeface="Wingdings" pitchFamily="2" charset="2"/>
              <a:buChar char="v"/>
            </a:pPr>
            <a:r>
              <a:rPr lang="bn-BD" sz="2000" b="1" dirty="0">
                <a:solidFill>
                  <a:srgbClr val="003300"/>
                </a:solidFill>
                <a:latin typeface="NikoshBAN" pitchFamily="2" charset="0"/>
                <a:cs typeface="NikoshBAN" pitchFamily="2" charset="0"/>
              </a:rPr>
              <a:t> </a:t>
            </a:r>
            <a:r>
              <a:rPr lang="bn-BD" sz="2000" b="1" dirty="0" smtClean="0">
                <a:solidFill>
                  <a:srgbClr val="003300"/>
                </a:solidFill>
                <a:latin typeface="NikoshBAN" pitchFamily="2" charset="0"/>
                <a:cs typeface="NikoshBAN" pitchFamily="2" charset="0"/>
              </a:rPr>
              <a:t>সালাম এর অর্থ, উপকারিতা, এবং বিধান </a:t>
            </a:r>
            <a:r>
              <a:rPr lang="bn-BD" sz="2000" b="1" dirty="0">
                <a:solidFill>
                  <a:srgbClr val="003300"/>
                </a:solidFill>
                <a:latin typeface="NikoshBAN" pitchFamily="2" charset="0"/>
                <a:cs typeface="NikoshBAN" pitchFamily="2" charset="0"/>
              </a:rPr>
              <a:t>বলতে </a:t>
            </a:r>
            <a:r>
              <a:rPr lang="bn-IN" sz="2000" b="1" dirty="0">
                <a:solidFill>
                  <a:srgbClr val="003300"/>
                </a:solidFill>
                <a:latin typeface="NikoshBAN" pitchFamily="2" charset="0"/>
                <a:cs typeface="NikoshBAN" pitchFamily="2" charset="0"/>
              </a:rPr>
              <a:t>পারবে</a:t>
            </a:r>
            <a:r>
              <a:rPr lang="bn-BD" sz="2000" b="1" dirty="0">
                <a:solidFill>
                  <a:srgbClr val="003300"/>
                </a:solidFill>
                <a:latin typeface="NikoshBAN" pitchFamily="2" charset="0"/>
                <a:cs typeface="NikoshBAN" pitchFamily="2" charset="0"/>
              </a:rPr>
              <a:t> </a:t>
            </a:r>
            <a:r>
              <a:rPr lang="bn-IN" sz="2000" b="1" dirty="0">
                <a:solidFill>
                  <a:srgbClr val="003300"/>
                </a:solidFill>
                <a:latin typeface="NikoshBAN" pitchFamily="2" charset="0"/>
                <a:cs typeface="NikoshBAN" pitchFamily="2" charset="0"/>
              </a:rPr>
              <a:t>?</a:t>
            </a:r>
          </a:p>
          <a:p>
            <a:pPr>
              <a:buFont typeface="Wingdings" pitchFamily="2" charset="2"/>
              <a:buChar char="v"/>
            </a:pPr>
            <a:r>
              <a:rPr lang="bn-BD" sz="2000" b="1" dirty="0">
                <a:solidFill>
                  <a:srgbClr val="003300"/>
                </a:solidFill>
                <a:latin typeface="NikoshBAN" pitchFamily="2" charset="0"/>
                <a:cs typeface="NikoshBAN" pitchFamily="2" charset="0"/>
              </a:rPr>
              <a:t> </a:t>
            </a:r>
            <a:r>
              <a:rPr lang="ar-SA" sz="2000" b="1" dirty="0">
                <a:solidFill>
                  <a:srgbClr val="663300"/>
                </a:solidFill>
                <a:latin typeface="NikoshBAN" panose="02000000000000000000" pitchFamily="2" charset="0"/>
                <a:cs typeface="Arial" panose="020B0604020202020204" pitchFamily="34" charset="0"/>
              </a:rPr>
              <a:t>خَلَقَ اللَّهُ آدَمَ عَلَى صُورَتِهِ </a:t>
            </a:r>
            <a:r>
              <a:rPr lang="bn-BD" sz="2000" b="1" dirty="0">
                <a:solidFill>
                  <a:srgbClr val="663300"/>
                </a:solidFill>
                <a:latin typeface="NikoshBAN" panose="02000000000000000000" pitchFamily="2" charset="0"/>
                <a:cs typeface="NikoshBAN" panose="02000000000000000000" pitchFamily="2" charset="0"/>
              </a:rPr>
              <a:t> </a:t>
            </a:r>
            <a:r>
              <a:rPr lang="bn-BD" sz="2000" b="1" dirty="0" smtClean="0">
                <a:solidFill>
                  <a:srgbClr val="663300"/>
                </a:solidFill>
                <a:latin typeface="NikoshBAN" panose="02000000000000000000" pitchFamily="2" charset="0"/>
                <a:cs typeface="NikoshBAN" panose="02000000000000000000" pitchFamily="2" charset="0"/>
              </a:rPr>
              <a:t> হাদীসে উল্লেখিত আদম (আঃ) এর আকৃতি- 	বিশ্লেষন করতে</a:t>
            </a:r>
            <a:r>
              <a:rPr lang="bn-IN" sz="2000" b="1" dirty="0" smtClean="0">
                <a:solidFill>
                  <a:srgbClr val="663300"/>
                </a:solidFill>
                <a:latin typeface="NikoshBAN" pitchFamily="2" charset="0"/>
                <a:cs typeface="NikoshBAN" pitchFamily="2" charset="0"/>
              </a:rPr>
              <a:t> পারবে</a:t>
            </a:r>
            <a:r>
              <a:rPr lang="bn-IN" sz="2000" b="1" dirty="0">
                <a:solidFill>
                  <a:srgbClr val="663300"/>
                </a:solidFill>
                <a:latin typeface="NikoshBAN" pitchFamily="2" charset="0"/>
                <a:cs typeface="NikoshBAN" pitchFamily="2" charset="0"/>
              </a:rPr>
              <a:t>।</a:t>
            </a:r>
          </a:p>
          <a:p>
            <a:pPr>
              <a:buFont typeface="Wingdings" pitchFamily="2" charset="2"/>
              <a:buChar char="v"/>
            </a:pPr>
            <a:r>
              <a:rPr lang="bn-BD" sz="2000" b="1" dirty="0">
                <a:solidFill>
                  <a:srgbClr val="003300"/>
                </a:solidFill>
                <a:latin typeface="NikoshBAN" pitchFamily="2" charset="0"/>
                <a:cs typeface="NikoshBAN" pitchFamily="2" charset="0"/>
              </a:rPr>
              <a:t> </a:t>
            </a:r>
            <a:r>
              <a:rPr lang="ar-SA" sz="2000" b="1" dirty="0">
                <a:solidFill>
                  <a:srgbClr val="003300"/>
                </a:solidFill>
                <a:latin typeface="NikoshBAN" panose="02000000000000000000" pitchFamily="2" charset="0"/>
              </a:rPr>
              <a:t>أَيُّ الْإِسْلَامِ خَيْرٌ </a:t>
            </a:r>
            <a:r>
              <a:rPr lang="bn-BD" sz="2000" b="1" dirty="0" smtClean="0">
                <a:solidFill>
                  <a:srgbClr val="003300"/>
                </a:solidFill>
                <a:latin typeface="NikoshBAN" panose="02000000000000000000" pitchFamily="2" charset="0"/>
                <a:cs typeface="NikoshBAN" panose="02000000000000000000" pitchFamily="2" charset="0"/>
              </a:rPr>
              <a:t> অর্থাৎ ইসলামে কোন অভ্যাসটি উত্তম তা বলতে</a:t>
            </a:r>
            <a:r>
              <a:rPr lang="en-US" sz="2000" b="1" dirty="0" smtClean="0">
                <a:solidFill>
                  <a:srgbClr val="003300"/>
                </a:solidFill>
                <a:latin typeface="NikoshBAN" pitchFamily="2" charset="0"/>
                <a:cs typeface="NikoshBAN" pitchFamily="2" charset="0"/>
              </a:rPr>
              <a:t> </a:t>
            </a:r>
            <a:r>
              <a:rPr lang="bn-IN" sz="2000" b="1" dirty="0">
                <a:solidFill>
                  <a:srgbClr val="003300"/>
                </a:solidFill>
                <a:latin typeface="NikoshBAN" pitchFamily="2" charset="0"/>
                <a:cs typeface="NikoshBAN" pitchFamily="2" charset="0"/>
              </a:rPr>
              <a:t>পারবে।</a:t>
            </a:r>
            <a:endParaRPr lang="bn-BD" sz="2000" b="1" dirty="0">
              <a:solidFill>
                <a:srgbClr val="003300"/>
              </a:solidFill>
              <a:latin typeface="NikoshBAN" pitchFamily="2" charset="0"/>
              <a:cs typeface="NikoshBAN" pitchFamily="2" charset="0"/>
            </a:endParaRPr>
          </a:p>
          <a:p>
            <a:pPr>
              <a:buFont typeface="Wingdings" pitchFamily="2" charset="2"/>
              <a:buChar char="v"/>
            </a:pPr>
            <a:r>
              <a:rPr lang="bn-BD" sz="2000" b="1" dirty="0">
                <a:solidFill>
                  <a:srgbClr val="003300"/>
                </a:solidFill>
                <a:latin typeface="NikoshBAN" pitchFamily="2" charset="0"/>
                <a:cs typeface="NikoshBAN" pitchFamily="2" charset="0"/>
              </a:rPr>
              <a:t> </a:t>
            </a:r>
            <a:r>
              <a:rPr lang="bn-BD" sz="2000" b="1" dirty="0" smtClean="0">
                <a:solidFill>
                  <a:srgbClr val="3366FF"/>
                </a:solidFill>
                <a:latin typeface="NikoshBAN" pitchFamily="2" charset="0"/>
                <a:cs typeface="NikoshBAN" pitchFamily="2" charset="0"/>
              </a:rPr>
              <a:t>মুসলিম ও অমুসলিমকে একত্রে সালাম দেয়ার নিয়ম লিখতে </a:t>
            </a:r>
            <a:r>
              <a:rPr lang="bn-BD" sz="2000" b="1" dirty="0">
                <a:solidFill>
                  <a:srgbClr val="3366FF"/>
                </a:solidFill>
                <a:latin typeface="NikoshBAN" pitchFamily="2" charset="0"/>
                <a:cs typeface="NikoshBAN" pitchFamily="2" charset="0"/>
              </a:rPr>
              <a:t>পারবে।</a:t>
            </a:r>
            <a:endParaRPr lang="bn-IN" sz="2000" b="1" dirty="0">
              <a:solidFill>
                <a:srgbClr val="3366FF"/>
              </a:solidFill>
              <a:latin typeface="NikoshBAN" pitchFamily="2" charset="0"/>
              <a:cs typeface="NikoshBAN" pitchFamily="2" charset="0"/>
            </a:endParaRPr>
          </a:p>
        </p:txBody>
      </p:sp>
      <p:sp>
        <p:nvSpPr>
          <p:cNvPr id="5" name="Rectangle 4"/>
          <p:cNvSpPr/>
          <p:nvPr/>
        </p:nvSpPr>
        <p:spPr>
          <a:xfrm>
            <a:off x="4932609" y="1360868"/>
            <a:ext cx="2507308" cy="707886"/>
          </a:xfrm>
          <a:prstGeom prst="rect">
            <a:avLst/>
          </a:prstGeom>
          <a:noFill/>
          <a:ln w="28575">
            <a:solidFill>
              <a:schemeClr val="accent5">
                <a:lumMod val="75000"/>
              </a:schemeClr>
            </a:solidFill>
          </a:ln>
        </p:spPr>
        <p:txBody>
          <a:bodyPr wrap="square" lIns="91440" tIns="45720" rIns="91440" bIns="45720">
            <a:spAutoFit/>
          </a:bodyPr>
          <a:lstStyle/>
          <a:p>
            <a:pPr algn="ctr"/>
            <a:r>
              <a:rPr lang="bn-IN" sz="4000" b="1" dirty="0">
                <a:ln w="9525">
                  <a:solidFill>
                    <a:schemeClr val="bg1"/>
                  </a:solidFill>
                  <a:prstDash val="solid"/>
                </a:ln>
                <a:solidFill>
                  <a:srgbClr val="003300"/>
                </a:solidFill>
                <a:effectLst>
                  <a:outerShdw blurRad="38100" dist="38100" dir="2700000" algn="tl">
                    <a:srgbClr val="000000">
                      <a:alpha val="43137"/>
                    </a:srgbClr>
                  </a:outerShdw>
                </a:effectLst>
                <a:latin typeface="NikoshBAN" pitchFamily="2" charset="0"/>
                <a:cs typeface="NikoshBAN" pitchFamily="2" charset="0"/>
              </a:rPr>
              <a:t>শিখনফল</a:t>
            </a:r>
            <a:endParaRPr lang="en-US" sz="4000" b="1" dirty="0">
              <a:ln w="9525">
                <a:solidFill>
                  <a:schemeClr val="bg1"/>
                </a:solidFill>
                <a:prstDash val="solid"/>
              </a:ln>
              <a:solidFill>
                <a:srgbClr val="00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0972024"/>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7132" y="1466842"/>
            <a:ext cx="9040969" cy="1323439"/>
          </a:xfrm>
          <a:prstGeom prst="rect">
            <a:avLst/>
          </a:prstGeom>
          <a:ln w="12700">
            <a:solidFill>
              <a:srgbClr val="0066FF"/>
            </a:solidFill>
          </a:ln>
        </p:spPr>
        <p:txBody>
          <a:bodyPr wrap="square">
            <a:spAutoFit/>
          </a:bodyPr>
          <a:lstStyle/>
          <a:p>
            <a:pPr algn="just" rtl="1"/>
            <a:r>
              <a:rPr lang="ar-SA" sz="2000" b="1" dirty="0" smtClean="0">
                <a:solidFill>
                  <a:srgbClr val="003300"/>
                </a:solidFill>
                <a:latin typeface="Arial" panose="020B0604020202020204" pitchFamily="34" charset="0"/>
                <a:cs typeface="Arial" panose="020B0604020202020204" pitchFamily="34" charset="0"/>
              </a:rPr>
              <a:t>عَنْ أَبِي هُرَيْرَةَ عَنْ النَّبِيِّ صَلَّى اللَّهُ عَلَيْهِ وَسَلَّمَ قَالَ : خَلَقَ اللَّهُ آدَمَ عَلَى صُورَتِهِ طُولُهُ سِتُّونَ ذِرَاعًا فَلَمَّا خَلَقَهُ قَالَ اذْهَبْ فَسَلِّمْ عَلَى أُولَئِكَ النَّفَرِ مِنْ الْمَلائِكَةِ جُلُوسٌ فَاسْتَمِعْ مَا يُحَيُّونَكَ فَإِنَّهَا تَحِيَّتُكَ وَتَحِيَّةُ ذُرِّيَّتِكَ فَقَالَ السَّلامُ عَلَيْكُمْ فَقَالُوا السَّلامُ عَلَيْكَ وَرَحْمَةُ اللَّهِ فَزَادُوهُ وَرَحْمَةُ اللَّهِ فَكُلُّ مَنْ يَدْخُلُ الْجَنَّةَ عَلَى صُورَةِ آدَمَ فَلَمْ يَزَلْ الْخَلْقُ يَنْقُصُ بَعْدُ حَتَّى الآن – ( متفق عليه)</a:t>
            </a:r>
            <a:endParaRPr lang="en-US" sz="2000" dirty="0">
              <a:solidFill>
                <a:schemeClr val="tx2">
                  <a:lumMod val="90000"/>
                  <a:lumOff val="10000"/>
                </a:schemeClr>
              </a:solidFill>
              <a:latin typeface="Arial" panose="020B0604020202020204" pitchFamily="34" charset="0"/>
              <a:cs typeface="Arial" panose="020B0604020202020204" pitchFamily="34" charset="0"/>
            </a:endParaRPr>
          </a:p>
        </p:txBody>
      </p:sp>
      <p:sp>
        <p:nvSpPr>
          <p:cNvPr id="4" name="Rectangle 3"/>
          <p:cNvSpPr/>
          <p:nvPr/>
        </p:nvSpPr>
        <p:spPr>
          <a:xfrm>
            <a:off x="1687132" y="2906191"/>
            <a:ext cx="9040968" cy="2953697"/>
          </a:xfrm>
          <a:prstGeom prst="rect">
            <a:avLst/>
          </a:prstGeom>
          <a:no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bn-BD" sz="2000" b="1" dirty="0" smtClean="0">
                <a:solidFill>
                  <a:schemeClr val="accent5">
                    <a:lumMod val="50000"/>
                  </a:schemeClr>
                </a:solidFill>
                <a:latin typeface="NikoshBAN" panose="02000000000000000000" pitchFamily="2" charset="0"/>
                <a:cs typeface="NikoshBAN" panose="02000000000000000000" pitchFamily="2" charset="0"/>
              </a:rPr>
              <a:t>প্রথম হাদীসঃ- </a:t>
            </a:r>
            <a:r>
              <a:rPr lang="bn-BD" sz="2000" b="1" dirty="0" smtClean="0">
                <a:solidFill>
                  <a:srgbClr val="002060"/>
                </a:solidFill>
                <a:latin typeface="NikoshBAN" panose="02000000000000000000" pitchFamily="2" charset="0"/>
                <a:cs typeface="NikoshBAN" panose="02000000000000000000" pitchFamily="2" charset="0"/>
              </a:rPr>
              <a:t>হযরত আবু হুরায়রা (রাঃ) হতে বর্ণিত। তিনি বলেন, রাসুলুল্লাহ (সঃ) এরশাদ করেন, আল্লাহ তায়ালা হযরত আদম (আঃ) কে স্বীয় আকৃতিতে সৃষ্টি করেছেন। তাঁর দৈর্ঘ ছিলো ষাট গজ। তাঁকে সৃষ্টি করে আল্লাহ তায়ালা বললেন, যাও ঐ দলটিকে সালাম প্রদান কর। আর তাঁরা হলেন ফেরেস্তাদের উপবিষ্ট একটি দল। অতঃপর তাঁরা তোমার সালামের জবাবে কি বলে তা শ্রবন কর। কেননা তাঁরা যে জবাব দেবে তা-ই হবে তোমার ও তোমার সন্তানদের সালামের জবাব।</a:t>
            </a:r>
          </a:p>
          <a:p>
            <a:pPr algn="just"/>
            <a:r>
              <a:rPr lang="bn-BD" sz="2000" b="1" dirty="0" smtClean="0">
                <a:solidFill>
                  <a:srgbClr val="002060"/>
                </a:solidFill>
                <a:latin typeface="NikoshBAN" panose="02000000000000000000" pitchFamily="2" charset="0"/>
                <a:cs typeface="NikoshBAN" panose="02000000000000000000" pitchFamily="2" charset="0"/>
              </a:rPr>
              <a:t>অতঃপর আদম (আঃ) তাঁদের কাছে গেলেন  এবং তাদের উদ্দেশ্যে বললেন, আসসালামু আলাইকুম। ফেরেস্তাগণ জবাবে বললেন, আসসালামু আলাইকা ওয়া রাহমাতুল্লাহ। নবী করীম (সঃ) বলেন, তাঁরা আদম (আঃ) এর সালামের জবাবে  “ওয়া রাহমাতুল্লাহ” অতিরিক্ত বললেন।অতঃপর রাসুল (সঃ) এরশাদ করেন, যে ব্যাক্তি বেহেস্তে প্রবেশ করবে তার উচ্চতা হবে ষাট গজ। বস্তুত তার (আদম (আঃ) এর) পর থেকে সৃষ্টির আকৃতি ছোট হয়ে আসচে। (বুখারী,মুসলিম)</a:t>
            </a:r>
            <a:endParaRPr lang="en-US" sz="2000" b="1" dirty="0">
              <a:solidFill>
                <a:srgbClr val="002060"/>
              </a:solidFill>
              <a:latin typeface="NikoshBAN" panose="02000000000000000000" pitchFamily="2" charset="0"/>
              <a:cs typeface="NikoshBAN" panose="02000000000000000000" pitchFamily="2" charset="0"/>
            </a:endParaRPr>
          </a:p>
        </p:txBody>
      </p:sp>
      <p:sp>
        <p:nvSpPr>
          <p:cNvPr id="6" name="Rectangle 5"/>
          <p:cNvSpPr/>
          <p:nvPr/>
        </p:nvSpPr>
        <p:spPr>
          <a:xfrm>
            <a:off x="4533364" y="321972"/>
            <a:ext cx="3683357" cy="914400"/>
          </a:xfrm>
          <a:prstGeom prst="rect">
            <a:avLst/>
          </a:prstGeom>
          <a:no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3300"/>
                </a:solidFill>
                <a:latin typeface="NikoshBAN" panose="02000000000000000000" pitchFamily="2" charset="0"/>
                <a:cs typeface="NikoshBAN" panose="02000000000000000000" pitchFamily="2" charset="0"/>
              </a:rPr>
              <a:t>প্রথম হাদীস</a:t>
            </a:r>
            <a:endParaRPr lang="en-US" sz="3600" dirty="0">
              <a:solidFill>
                <a:srgbClr val="0033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6418637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6832" y="2139919"/>
            <a:ext cx="7843235" cy="707886"/>
          </a:xfrm>
          <a:prstGeom prst="rect">
            <a:avLst/>
          </a:prstGeom>
          <a:ln w="19050">
            <a:solidFill>
              <a:srgbClr val="0066FF"/>
            </a:solidFill>
          </a:ln>
        </p:spPr>
        <p:txBody>
          <a:bodyPr wrap="square">
            <a:spAutoFit/>
          </a:bodyPr>
          <a:lstStyle/>
          <a:p>
            <a:pPr algn="r" rtl="1"/>
            <a:r>
              <a:rPr lang="ar-SA" sz="2000" b="1" dirty="0" smtClean="0">
                <a:solidFill>
                  <a:srgbClr val="003300"/>
                </a:solidFill>
                <a:latin typeface="NikoshBAN" panose="02000000000000000000" pitchFamily="2" charset="0"/>
              </a:rPr>
              <a:t>عَنْ </a:t>
            </a:r>
            <a:r>
              <a:rPr lang="ar-SA" sz="2000" b="1" dirty="0">
                <a:solidFill>
                  <a:srgbClr val="003300"/>
                </a:solidFill>
                <a:latin typeface="NikoshBAN" panose="02000000000000000000" pitchFamily="2" charset="0"/>
              </a:rPr>
              <a:t>عَبْدِ اللَّهِ بْنِ عَمْرٍو رَضِيَ اللَّهُ </a:t>
            </a:r>
            <a:r>
              <a:rPr lang="ar-SA" sz="2000" b="1" dirty="0" smtClean="0">
                <a:solidFill>
                  <a:srgbClr val="003300"/>
                </a:solidFill>
                <a:latin typeface="NikoshBAN" panose="02000000000000000000" pitchFamily="2" charset="0"/>
              </a:rPr>
              <a:t>عَنْهَ</a:t>
            </a:r>
            <a:r>
              <a:rPr lang="bn-BD" sz="2000" b="1" dirty="0" smtClean="0">
                <a:solidFill>
                  <a:srgbClr val="003300"/>
                </a:solidFill>
                <a:latin typeface="NikoshBAN" panose="02000000000000000000" pitchFamily="2" charset="0"/>
                <a:cs typeface="NikoshBAN" panose="02000000000000000000" pitchFamily="2" charset="0"/>
              </a:rPr>
              <a:t> </a:t>
            </a:r>
            <a:r>
              <a:rPr lang="ar-SA" sz="2000" b="1" dirty="0" smtClean="0">
                <a:solidFill>
                  <a:srgbClr val="003300"/>
                </a:solidFill>
                <a:latin typeface="NikoshBAN" panose="02000000000000000000" pitchFamily="2" charset="0"/>
              </a:rPr>
              <a:t>أَنَّ </a:t>
            </a:r>
            <a:r>
              <a:rPr lang="ar-SA" sz="2000" b="1" dirty="0">
                <a:solidFill>
                  <a:srgbClr val="003300"/>
                </a:solidFill>
                <a:latin typeface="NikoshBAN" panose="02000000000000000000" pitchFamily="2" charset="0"/>
              </a:rPr>
              <a:t>رَجُلًا سَأَلَ النَّبِيَّ صَلَّى اللَّهُ عَلَيْهِ وَسَلَّمَ أَيُّ الْإِسْلَامِ خَيْرٌ قَالَ تُطْعِمُ الطَّعَامَ وَتَقْرَأُ السَّلَامَ عَلَى مَنْ عَرَفْتَ وَمَنْ لَمْ تَعْرِفْ </a:t>
            </a:r>
            <a:r>
              <a:rPr lang="ar-SA" sz="2000" b="1" dirty="0">
                <a:solidFill>
                  <a:srgbClr val="003300"/>
                </a:solidFill>
                <a:latin typeface="NikoshBAN" panose="02000000000000000000" pitchFamily="2" charset="0"/>
                <a:cs typeface="Arial" panose="020B0604020202020204" pitchFamily="34" charset="0"/>
              </a:rPr>
              <a:t>( متفق عليه</a:t>
            </a:r>
            <a:r>
              <a:rPr lang="ar-SA" sz="2000" b="1" dirty="0" smtClean="0">
                <a:solidFill>
                  <a:srgbClr val="003300"/>
                </a:solidFill>
                <a:latin typeface="NikoshBAN" panose="02000000000000000000" pitchFamily="2" charset="0"/>
                <a:cs typeface="Arial" panose="020B0604020202020204" pitchFamily="34" charset="0"/>
              </a:rPr>
              <a:t>)</a:t>
            </a:r>
            <a:endParaRPr lang="en-US" sz="2000" dirty="0">
              <a:solidFill>
                <a:srgbClr val="003300"/>
              </a:solidFill>
              <a:latin typeface="NikoshBAN" panose="02000000000000000000" pitchFamily="2" charset="0"/>
              <a:cs typeface="NikoshBAN" panose="02000000000000000000" pitchFamily="2" charset="0"/>
            </a:endParaRPr>
          </a:p>
        </p:txBody>
      </p:sp>
      <p:sp>
        <p:nvSpPr>
          <p:cNvPr id="4" name="Rectangle 3"/>
          <p:cNvSpPr/>
          <p:nvPr/>
        </p:nvSpPr>
        <p:spPr>
          <a:xfrm>
            <a:off x="4842455" y="1417689"/>
            <a:ext cx="2871988" cy="553791"/>
          </a:xfrm>
          <a:prstGeom prst="rect">
            <a:avLst/>
          </a:prstGeom>
          <a:noFill/>
          <a:ln w="127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srgbClr val="003300"/>
                </a:solidFill>
                <a:latin typeface="NikoshBAN" panose="02000000000000000000" pitchFamily="2" charset="0"/>
                <a:cs typeface="NikoshBAN" panose="02000000000000000000" pitchFamily="2" charset="0"/>
              </a:rPr>
              <a:t>দ্বিতীয় হাদীস</a:t>
            </a:r>
            <a:endParaRPr lang="en-US" sz="3600" b="1" dirty="0">
              <a:solidFill>
                <a:srgbClr val="003300"/>
              </a:solidFill>
              <a:latin typeface="NikoshBAN" panose="02000000000000000000" pitchFamily="2" charset="0"/>
              <a:cs typeface="NikoshBAN" panose="02000000000000000000" pitchFamily="2" charset="0"/>
            </a:endParaRPr>
          </a:p>
        </p:txBody>
      </p:sp>
      <p:sp>
        <p:nvSpPr>
          <p:cNvPr id="5" name="Rectangle 4"/>
          <p:cNvSpPr/>
          <p:nvPr/>
        </p:nvSpPr>
        <p:spPr>
          <a:xfrm>
            <a:off x="2356832" y="3184683"/>
            <a:ext cx="7843234" cy="1503228"/>
          </a:xfrm>
          <a:prstGeom prst="rect">
            <a:avLst/>
          </a:prstGeom>
          <a:no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000" b="1" dirty="0" smtClean="0">
                <a:solidFill>
                  <a:srgbClr val="333300"/>
                </a:solidFill>
                <a:latin typeface="NikoshBAN" panose="02000000000000000000" pitchFamily="2" charset="0"/>
                <a:cs typeface="NikoshBAN" panose="02000000000000000000" pitchFamily="2" charset="0"/>
              </a:rPr>
              <a:t>	প্রখ্যাত সাহাবী হযরত আব্দুল্লাহ ইবনে আমর (রাঃ) হতে বর্ণিত। তিনি বলেন, এক ব্যাক্তি রাসুল (সঃ) কে প্রশ্ন করলো হে আল্লাহর রাসুল (সঃ) ইসলামে কোন অভ্যাসটি উত্তম</a:t>
            </a:r>
            <a:r>
              <a:rPr lang="en-US" sz="2000" b="1" dirty="0" smtClean="0">
                <a:solidFill>
                  <a:srgbClr val="333300"/>
                </a:solidFill>
                <a:latin typeface="NikoshBAN" panose="02000000000000000000" pitchFamily="2" charset="0"/>
                <a:cs typeface="NikoshBAN" panose="02000000000000000000" pitchFamily="2" charset="0"/>
              </a:rPr>
              <a:t> ?</a:t>
            </a:r>
            <a:r>
              <a:rPr lang="bn-BD" sz="2000" b="1" dirty="0" smtClean="0">
                <a:solidFill>
                  <a:srgbClr val="333300"/>
                </a:solidFill>
                <a:latin typeface="NikoshBAN" panose="02000000000000000000" pitchFamily="2" charset="0"/>
                <a:cs typeface="NikoshBAN" panose="02000000000000000000" pitchFamily="2" charset="0"/>
              </a:rPr>
              <a:t> উত্তরে তিনি বললেন,ইসলামের উত্তম অব্যাস হচ্ছে- ১. অপরকে খাবার খাওয়ানো, ২. পরিচিত ও অপরিচিত সবাইকে সালাম দেওয়া। (বুখারী ও মুসলিম)</a:t>
            </a:r>
            <a:endParaRPr lang="en-US" sz="2000" b="1" dirty="0">
              <a:solidFill>
                <a:srgbClr val="3333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149920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0016" y="1352282"/>
            <a:ext cx="7701566" cy="3940935"/>
          </a:xfrm>
          <a:ln w="28575">
            <a:solidFill>
              <a:srgbClr val="0066FF"/>
            </a:solidFill>
          </a:ln>
        </p:spPr>
        <p:txBody>
          <a:bodyPr anchor="ctr"/>
          <a:lstStyle/>
          <a:p>
            <a:pPr algn="just">
              <a:buFont typeface="Wingdings" panose="05000000000000000000" pitchFamily="2" charset="2"/>
              <a:buChar char="v"/>
            </a:pPr>
            <a:r>
              <a:rPr lang="bn-BD" b="1" dirty="0" smtClean="0">
                <a:solidFill>
                  <a:srgbClr val="C00000"/>
                </a:solidFill>
                <a:latin typeface="NikoshBAN" panose="02000000000000000000" pitchFamily="2" charset="0"/>
                <a:cs typeface="NikoshBAN" panose="02000000000000000000" pitchFamily="2" charset="0"/>
              </a:rPr>
              <a:t>সালামের পরিচয়ঃ </a:t>
            </a:r>
            <a:r>
              <a:rPr lang="bn-BD" b="1" dirty="0" smtClean="0">
                <a:solidFill>
                  <a:srgbClr val="3366FF"/>
                </a:solidFill>
                <a:latin typeface="NikoshBAN" panose="02000000000000000000" pitchFamily="2" charset="0"/>
                <a:cs typeface="NikoshBAN" panose="02000000000000000000" pitchFamily="2" charset="0"/>
              </a:rPr>
              <a:t>ইসলামী ভ্রাতৃত্ববোধ বিনিময়ের অন্যতম মাধ্যম হচ্ছে সালাম। মুসলমানদের পারস্পরিক সাক্ষাতে দোয়া কামনা ও কুশল বিনিময়কে সালাম বলে।</a:t>
            </a:r>
            <a:r>
              <a:rPr lang="en-US" b="1" dirty="0" smtClean="0">
                <a:solidFill>
                  <a:srgbClr val="3366FF"/>
                </a:solidFill>
                <a:latin typeface="NikoshBAN" panose="02000000000000000000" pitchFamily="2" charset="0"/>
                <a:cs typeface="NikoshBAN" panose="02000000000000000000" pitchFamily="2" charset="0"/>
              </a:rPr>
              <a:t> </a:t>
            </a:r>
            <a:r>
              <a:rPr lang="bn-BD" b="1" dirty="0" smtClean="0">
                <a:solidFill>
                  <a:srgbClr val="3366FF"/>
                </a:solidFill>
                <a:latin typeface="NikoshBAN" panose="02000000000000000000" pitchFamily="2" charset="0"/>
                <a:cs typeface="NikoshBAN" panose="02000000000000000000" pitchFamily="2" charset="0"/>
              </a:rPr>
              <a:t>স্বাভাবিক অবস্থায় এক মুসলমান অপর মুসলমানের সাক্ষাতে সালাম দেওয়া সুন্নত । </a:t>
            </a:r>
          </a:p>
          <a:p>
            <a:pPr algn="just">
              <a:buFont typeface="Wingdings" panose="05000000000000000000" pitchFamily="2" charset="2"/>
              <a:buChar char="v"/>
            </a:pPr>
            <a:r>
              <a:rPr lang="bn-BD" b="1" dirty="0" smtClean="0">
                <a:solidFill>
                  <a:srgbClr val="C00000"/>
                </a:solidFill>
                <a:latin typeface="NikoshBAN" panose="02000000000000000000" pitchFamily="2" charset="0"/>
                <a:cs typeface="NikoshBAN" panose="02000000000000000000" pitchFamily="2" charset="0"/>
              </a:rPr>
              <a:t>বিধানঃ</a:t>
            </a:r>
            <a:r>
              <a:rPr lang="bn-BD" b="1" dirty="0" smtClean="0">
                <a:solidFill>
                  <a:srgbClr val="3366FF"/>
                </a:solidFill>
                <a:latin typeface="NikoshBAN" panose="02000000000000000000" pitchFamily="2" charset="0"/>
                <a:cs typeface="NikoshBAN" panose="02000000000000000000" pitchFamily="2" charset="0"/>
              </a:rPr>
              <a:t> আল্লাহ তয়িালা বলেনঃ </a:t>
            </a:r>
            <a:r>
              <a:rPr lang="ar-SA" b="1" dirty="0" smtClean="0">
                <a:solidFill>
                  <a:srgbClr val="3366FF"/>
                </a:solidFill>
                <a:latin typeface="NikoshBAN" panose="02000000000000000000" pitchFamily="2" charset="0"/>
                <a:cs typeface="NikoshBAN" panose="02000000000000000000" pitchFamily="2" charset="0"/>
              </a:rPr>
              <a:t> </a:t>
            </a:r>
            <a:r>
              <a:rPr lang="ar-SA" b="1" dirty="0" smtClean="0">
                <a:solidFill>
                  <a:srgbClr val="663300"/>
                </a:solidFill>
              </a:rPr>
              <a:t>وَإِذا </a:t>
            </a:r>
            <a:r>
              <a:rPr lang="ar-SA" b="1" dirty="0">
                <a:solidFill>
                  <a:srgbClr val="663300"/>
                </a:solidFill>
              </a:rPr>
              <a:t>حُيِّيتُمْ بِتَحِيَّةٍ فَحَيُّوا بِأَحْسَنَ مِنْها أَوْ رُدُّوها إِنَّ اللَّهَ كانَ عَلى كُلِّ شَيْءٍ حَسِيباً</a:t>
            </a:r>
            <a:r>
              <a:rPr lang="ar-SA" dirty="0">
                <a:solidFill>
                  <a:srgbClr val="663300"/>
                </a:solidFill>
              </a:rPr>
              <a:t> </a:t>
            </a:r>
            <a:r>
              <a:rPr lang="bn-BD" dirty="0" smtClean="0">
                <a:solidFill>
                  <a:srgbClr val="663300"/>
                </a:solidFill>
              </a:rPr>
              <a:t> </a:t>
            </a:r>
            <a:r>
              <a:rPr lang="bn-BD" dirty="0" smtClean="0">
                <a:solidFill>
                  <a:srgbClr val="663300"/>
                </a:solidFill>
                <a:latin typeface="NikoshBAN" panose="02000000000000000000" pitchFamily="2" charset="0"/>
                <a:cs typeface="NikoshBAN" panose="02000000000000000000" pitchFamily="2" charset="0"/>
              </a:rPr>
              <a:t>অর্থাৎ আর যখনই কেউ মর্যাদা সহকারে তোমাকে সালাম করে তখন তাকে তার চাইতে ভালো পদ্ধতিতে জবাব দাও । অথবা কমপক্ষে তেমনিভাবে । আল্লাহ সব জিনিসের হিসেব গ্রহনকারী ।</a:t>
            </a:r>
          </a:p>
          <a:p>
            <a:pPr algn="just">
              <a:buFont typeface="Wingdings" panose="05000000000000000000" pitchFamily="2" charset="2"/>
              <a:buChar char="v"/>
            </a:pPr>
            <a:r>
              <a:rPr lang="bn-BD" b="1" dirty="0">
                <a:solidFill>
                  <a:srgbClr val="663300"/>
                </a:solidFill>
                <a:latin typeface="NikoshBAN" panose="02000000000000000000" pitchFamily="2" charset="0"/>
                <a:cs typeface="NikoshBAN" panose="02000000000000000000" pitchFamily="2" charset="0"/>
              </a:rPr>
              <a:t> </a:t>
            </a:r>
            <a:r>
              <a:rPr lang="bn-BD" b="1" dirty="0" smtClean="0">
                <a:solidFill>
                  <a:srgbClr val="C00000"/>
                </a:solidFill>
                <a:latin typeface="NikoshBAN" panose="02000000000000000000" pitchFamily="2" charset="0"/>
                <a:cs typeface="NikoshBAN" panose="02000000000000000000" pitchFamily="2" charset="0"/>
              </a:rPr>
              <a:t>সালামের উপকারিতাঃ  </a:t>
            </a:r>
            <a:r>
              <a:rPr lang="bn-BD" b="1" dirty="0" smtClean="0">
                <a:solidFill>
                  <a:srgbClr val="003300"/>
                </a:solidFill>
                <a:latin typeface="NikoshBAN" panose="02000000000000000000" pitchFamily="2" charset="0"/>
                <a:cs typeface="NikoshBAN" panose="02000000000000000000" pitchFamily="2" charset="0"/>
              </a:rPr>
              <a:t>১. পরস্পর পরিচিতিত হয়, ২. হিংসা বিদ্বেষ দূর হয়, ৩.ইমান মজবুত হয় ৪. সামাজিক ভ্রাতৃত্ববোধ জাগ্রত হয়  ৫. রহমত পাওয়াযায়।</a:t>
            </a:r>
          </a:p>
        </p:txBody>
      </p:sp>
    </p:spTree>
    <p:extLst>
      <p:ext uri="{BB962C8B-B14F-4D97-AF65-F5344CB8AC3E}">
        <p14:creationId xmlns:p14="http://schemas.microsoft.com/office/powerpoint/2010/main" val="338252070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5273" y="1527863"/>
            <a:ext cx="7061915" cy="3170099"/>
          </a:xfrm>
          <a:prstGeom prst="rect">
            <a:avLst/>
          </a:prstGeom>
          <a:ln w="28575">
            <a:solidFill>
              <a:srgbClr val="0066FF"/>
            </a:solidFill>
          </a:ln>
        </p:spPr>
        <p:txBody>
          <a:bodyPr wrap="square">
            <a:spAutoFit/>
          </a:bodyPr>
          <a:lstStyle/>
          <a:p>
            <a:pPr algn="just">
              <a:buFont typeface="Wingdings" panose="05000000000000000000" pitchFamily="2" charset="2"/>
              <a:buChar char="v"/>
            </a:pPr>
            <a:r>
              <a:rPr lang="bn-BD" sz="2000" b="1" dirty="0" smtClean="0">
                <a:solidFill>
                  <a:srgbClr val="006600"/>
                </a:solidFill>
                <a:latin typeface="NikoshBAN" panose="02000000000000000000" pitchFamily="2" charset="0"/>
                <a:cs typeface="NikoshBAN" panose="02000000000000000000" pitchFamily="2" charset="0"/>
              </a:rPr>
              <a:t>  অত্র </a:t>
            </a:r>
            <a:r>
              <a:rPr lang="bn-BD" sz="2000" b="1" dirty="0">
                <a:solidFill>
                  <a:srgbClr val="006600"/>
                </a:solidFill>
                <a:latin typeface="NikoshBAN" panose="02000000000000000000" pitchFamily="2" charset="0"/>
                <a:cs typeface="NikoshBAN" panose="02000000000000000000" pitchFamily="2" charset="0"/>
              </a:rPr>
              <a:t>হাদীসে </a:t>
            </a:r>
            <a:r>
              <a:rPr lang="ar-SA" sz="2000" b="1" dirty="0">
                <a:solidFill>
                  <a:srgbClr val="006600"/>
                </a:solidFill>
                <a:latin typeface="NikoshBAN" panose="02000000000000000000" pitchFamily="2" charset="0"/>
                <a:cs typeface="Arial" panose="020B0604020202020204" pitchFamily="34" charset="0"/>
              </a:rPr>
              <a:t>خَلَقَ اللَّهُ آدَمَ عَلَى صُورَتِهِ </a:t>
            </a:r>
            <a:r>
              <a:rPr lang="bn-BD" sz="2000" b="1" dirty="0">
                <a:solidFill>
                  <a:srgbClr val="006600"/>
                </a:solidFill>
                <a:latin typeface="NikoshBAN" panose="02000000000000000000" pitchFamily="2" charset="0"/>
                <a:cs typeface="NikoshBAN" panose="02000000000000000000" pitchFamily="2" charset="0"/>
              </a:rPr>
              <a:t> দ্বারা কি বুঝানো হয়েছে এই ব্যাপারে বিভিন্ন </a:t>
            </a:r>
            <a:r>
              <a:rPr lang="bn-BD" sz="2000" b="1" dirty="0" smtClean="0">
                <a:solidFill>
                  <a:srgbClr val="006600"/>
                </a:solidFill>
                <a:latin typeface="NikoshBAN" panose="02000000000000000000" pitchFamily="2" charset="0"/>
                <a:cs typeface="NikoshBAN" panose="02000000000000000000" pitchFamily="2" charset="0"/>
              </a:rPr>
              <a:t>	মত </a:t>
            </a:r>
            <a:r>
              <a:rPr lang="bn-BD" sz="2000" b="1" dirty="0">
                <a:solidFill>
                  <a:srgbClr val="006600"/>
                </a:solidFill>
                <a:latin typeface="NikoshBAN" panose="02000000000000000000" pitchFamily="2" charset="0"/>
                <a:cs typeface="NikoshBAN" panose="02000000000000000000" pitchFamily="2" charset="0"/>
              </a:rPr>
              <a:t>রয়েছে। ১.  কেহ বলেন এটি মুতাশাবিহাত এর অর্থ আল্লাহই ভালো জানেন। </a:t>
            </a:r>
            <a:r>
              <a:rPr lang="bn-BD" sz="2000" b="1" dirty="0" smtClean="0">
                <a:solidFill>
                  <a:srgbClr val="006600"/>
                </a:solidFill>
                <a:latin typeface="NikoshBAN" panose="02000000000000000000" pitchFamily="2" charset="0"/>
                <a:cs typeface="NikoshBAN" panose="02000000000000000000" pitchFamily="2" charset="0"/>
              </a:rPr>
              <a:t>	২.আর </a:t>
            </a:r>
            <a:r>
              <a:rPr lang="bn-BD" sz="2000" b="1" dirty="0">
                <a:solidFill>
                  <a:srgbClr val="006600"/>
                </a:solidFill>
                <a:latin typeface="NikoshBAN" panose="02000000000000000000" pitchFamily="2" charset="0"/>
                <a:cs typeface="NikoshBAN" panose="02000000000000000000" pitchFamily="2" charset="0"/>
              </a:rPr>
              <a:t>কেহ বলেন, আদমের আকৃতিতেই আদম সৃষ্টি করা হয়েছে । ৩. কেহ বলেন, </a:t>
            </a:r>
            <a:r>
              <a:rPr lang="bn-BD" sz="2000" b="1" dirty="0" smtClean="0">
                <a:solidFill>
                  <a:srgbClr val="006600"/>
                </a:solidFill>
                <a:latin typeface="NikoshBAN" panose="02000000000000000000" pitchFamily="2" charset="0"/>
                <a:cs typeface="NikoshBAN" panose="02000000000000000000" pitchFamily="2" charset="0"/>
              </a:rPr>
              <a:t>	আল্লাহর </a:t>
            </a:r>
            <a:r>
              <a:rPr lang="bn-BD" sz="2000" b="1" dirty="0">
                <a:solidFill>
                  <a:srgbClr val="006600"/>
                </a:solidFill>
                <a:latin typeface="NikoshBAN" panose="02000000000000000000" pitchFamily="2" charset="0"/>
                <a:cs typeface="NikoshBAN" panose="02000000000000000000" pitchFamily="2" charset="0"/>
              </a:rPr>
              <a:t>নিজস্ব চিন্তা থেকেই যে আকৃতি তাই আদমের আকৃতি </a:t>
            </a:r>
            <a:r>
              <a:rPr lang="bn-BD" sz="2000" b="1" dirty="0" smtClean="0">
                <a:solidFill>
                  <a:srgbClr val="006600"/>
                </a:solidFill>
                <a:latin typeface="NikoshBAN" panose="02000000000000000000" pitchFamily="2" charset="0"/>
                <a:cs typeface="NikoshBAN" panose="02000000000000000000" pitchFamily="2" charset="0"/>
              </a:rPr>
              <a:t>।</a:t>
            </a:r>
          </a:p>
          <a:p>
            <a:pPr algn="just"/>
            <a:endParaRPr lang="bn-BD" sz="2000" b="1" dirty="0">
              <a:solidFill>
                <a:srgbClr val="003300"/>
              </a:solidFill>
              <a:latin typeface="NikoshBAN" panose="02000000000000000000" pitchFamily="2" charset="0"/>
              <a:cs typeface="NikoshBAN" panose="02000000000000000000" pitchFamily="2" charset="0"/>
            </a:endParaRPr>
          </a:p>
          <a:p>
            <a:pPr algn="just">
              <a:buFont typeface="Wingdings" panose="05000000000000000000" pitchFamily="2" charset="2"/>
              <a:buChar char="v"/>
            </a:pPr>
            <a:r>
              <a:rPr lang="bn-BD" sz="2000" b="1" dirty="0" smtClean="0">
                <a:solidFill>
                  <a:srgbClr val="0066FF"/>
                </a:solidFill>
                <a:latin typeface="NikoshBAN" panose="02000000000000000000" pitchFamily="2" charset="0"/>
                <a:cs typeface="NikoshBAN" panose="02000000000000000000" pitchFamily="2" charset="0"/>
              </a:rPr>
              <a:t>   </a:t>
            </a:r>
            <a:r>
              <a:rPr lang="ar-SA" sz="2000" b="1" dirty="0">
                <a:solidFill>
                  <a:srgbClr val="0066FF"/>
                </a:solidFill>
                <a:latin typeface="NikoshBAN" panose="02000000000000000000" pitchFamily="2" charset="0"/>
              </a:rPr>
              <a:t>أَيُّ الْإِسْلَامِ خَيْرٌ</a:t>
            </a:r>
            <a:r>
              <a:rPr lang="bn-BD" sz="2000" b="1" dirty="0">
                <a:solidFill>
                  <a:srgbClr val="0066FF"/>
                </a:solidFill>
                <a:latin typeface="NikoshBAN" panose="02000000000000000000" pitchFamily="2" charset="0"/>
                <a:cs typeface="NikoshBAN" panose="02000000000000000000" pitchFamily="2" charset="0"/>
              </a:rPr>
              <a:t> ইসলামে কোন অভ্যাসটি উত্তম, অত্র হাদীসেই বলা হয়েছে যে, অপর </a:t>
            </a:r>
            <a:r>
              <a:rPr lang="bn-BD" sz="2000" b="1" dirty="0" smtClean="0">
                <a:solidFill>
                  <a:srgbClr val="0066FF"/>
                </a:solidFill>
                <a:latin typeface="NikoshBAN" panose="02000000000000000000" pitchFamily="2" charset="0"/>
                <a:cs typeface="NikoshBAN" panose="02000000000000000000" pitchFamily="2" charset="0"/>
              </a:rPr>
              <a:t>	কে </a:t>
            </a:r>
            <a:r>
              <a:rPr lang="bn-BD" sz="2000" b="1" dirty="0">
                <a:solidFill>
                  <a:srgbClr val="0066FF"/>
                </a:solidFill>
                <a:latin typeface="NikoshBAN" panose="02000000000000000000" pitchFamily="2" charset="0"/>
                <a:cs typeface="NikoshBAN" panose="02000000000000000000" pitchFamily="2" charset="0"/>
              </a:rPr>
              <a:t>খানা খাওয়ানো, পরিচিত অপরিচিত সকলকে সালাম দেওয়া</a:t>
            </a:r>
            <a:r>
              <a:rPr lang="bn-BD" sz="2000" b="1" dirty="0" smtClean="0">
                <a:solidFill>
                  <a:srgbClr val="0066FF"/>
                </a:solidFill>
                <a:latin typeface="NikoshBAN" panose="02000000000000000000" pitchFamily="2" charset="0"/>
                <a:cs typeface="NikoshBAN" panose="02000000000000000000" pitchFamily="2" charset="0"/>
              </a:rPr>
              <a:t>।</a:t>
            </a:r>
          </a:p>
          <a:p>
            <a:pPr algn="just"/>
            <a:endParaRPr lang="bn-BD" sz="2000" b="1" dirty="0">
              <a:solidFill>
                <a:srgbClr val="003300"/>
              </a:solidFill>
              <a:latin typeface="NikoshBAN" panose="02000000000000000000" pitchFamily="2" charset="0"/>
              <a:cs typeface="NikoshBAN" panose="02000000000000000000" pitchFamily="2" charset="0"/>
            </a:endParaRPr>
          </a:p>
          <a:p>
            <a:pPr algn="just">
              <a:buFont typeface="Wingdings" panose="05000000000000000000" pitchFamily="2" charset="2"/>
              <a:buChar char="v"/>
            </a:pPr>
            <a:r>
              <a:rPr lang="ar-SA" sz="2000" b="1" dirty="0">
                <a:solidFill>
                  <a:srgbClr val="003300"/>
                </a:solidFill>
                <a:latin typeface="NikoshBAN" panose="02000000000000000000" pitchFamily="2" charset="0"/>
                <a:cs typeface="Arial" panose="020B0604020202020204" pitchFamily="34" charset="0"/>
              </a:rPr>
              <a:t>السلام على من اتبع </a:t>
            </a:r>
            <a:r>
              <a:rPr lang="ar-SA" sz="2000" b="1" dirty="0" smtClean="0">
                <a:solidFill>
                  <a:srgbClr val="003300"/>
                </a:solidFill>
                <a:latin typeface="NikoshBAN" panose="02000000000000000000" pitchFamily="2" charset="0"/>
                <a:cs typeface="Arial" panose="020B0604020202020204" pitchFamily="34" charset="0"/>
              </a:rPr>
              <a:t>الهداى</a:t>
            </a:r>
            <a:r>
              <a:rPr lang="bn-BD" sz="2000" b="1" dirty="0" smtClean="0">
                <a:solidFill>
                  <a:srgbClr val="003300"/>
                </a:solidFill>
                <a:latin typeface="NikoshBAN" panose="02000000000000000000" pitchFamily="2" charset="0"/>
                <a:cs typeface="Arial" panose="020B0604020202020204" pitchFamily="34" charset="0"/>
              </a:rPr>
              <a:t> </a:t>
            </a:r>
            <a:r>
              <a:rPr lang="bn-BD" sz="2000" b="1" dirty="0" smtClean="0">
                <a:solidFill>
                  <a:srgbClr val="003300"/>
                </a:solidFill>
                <a:latin typeface="NikoshBAN" panose="02000000000000000000" pitchFamily="2" charset="0"/>
                <a:cs typeface="NikoshBAN" panose="02000000000000000000" pitchFamily="2" charset="0"/>
              </a:rPr>
              <a:t> </a:t>
            </a:r>
            <a:r>
              <a:rPr lang="bn-BD" sz="2000" b="1" dirty="0">
                <a:solidFill>
                  <a:srgbClr val="003300"/>
                </a:solidFill>
                <a:latin typeface="NikoshBAN" panose="02000000000000000000" pitchFamily="2" charset="0"/>
                <a:cs typeface="NikoshBAN" panose="02000000000000000000" pitchFamily="2" charset="0"/>
              </a:rPr>
              <a:t>এভাবে সালাম দিতে হয়।  </a:t>
            </a:r>
            <a:r>
              <a:rPr lang="ar-SA" sz="2000" b="1" dirty="0">
                <a:solidFill>
                  <a:srgbClr val="003300"/>
                </a:solidFill>
                <a:latin typeface="NikoshBAN" panose="02000000000000000000" pitchFamily="2" charset="0"/>
                <a:cs typeface="Arial" panose="020B0604020202020204" pitchFamily="34" charset="0"/>
              </a:rPr>
              <a:t>( متفق عليه)</a:t>
            </a:r>
            <a:r>
              <a:rPr lang="bn-BD" sz="2000" b="1" dirty="0">
                <a:solidFill>
                  <a:srgbClr val="003300"/>
                </a:solidFill>
                <a:latin typeface="NikoshBAN" panose="02000000000000000000" pitchFamily="2" charset="0"/>
                <a:cs typeface="NikoshBAN" panose="02000000000000000000" pitchFamily="2" charset="0"/>
              </a:rPr>
              <a:t> অর্থাৎ বুখারী </a:t>
            </a:r>
            <a:r>
              <a:rPr lang="bn-BD" sz="2000" b="1" dirty="0" smtClean="0">
                <a:solidFill>
                  <a:srgbClr val="003300"/>
                </a:solidFill>
                <a:latin typeface="NikoshBAN" panose="02000000000000000000" pitchFamily="2" charset="0"/>
                <a:cs typeface="NikoshBAN" panose="02000000000000000000" pitchFamily="2" charset="0"/>
              </a:rPr>
              <a:t>	ও </a:t>
            </a:r>
            <a:r>
              <a:rPr lang="bn-BD" sz="2000" b="1" dirty="0">
                <a:solidFill>
                  <a:srgbClr val="003300"/>
                </a:solidFill>
                <a:latin typeface="NikoshBAN" panose="02000000000000000000" pitchFamily="2" charset="0"/>
                <a:cs typeface="NikoshBAN" panose="02000000000000000000" pitchFamily="2" charset="0"/>
              </a:rPr>
              <a:t>মুসলীম উভয়ে হাদীসটি বর্ণনা করেছেন ।</a:t>
            </a:r>
            <a:endParaRPr lang="en-US" sz="2000" dirty="0">
              <a:solidFill>
                <a:schemeClr val="tx2">
                  <a:lumMod val="90000"/>
                  <a:lumOff val="1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4435450"/>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1937</TotalTime>
  <Words>480</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Gill Sans MT</vt:lpstr>
      <vt:lpstr>Impact</vt:lpstr>
      <vt:lpstr>Majalla UI</vt:lpstr>
      <vt:lpstr>NikoshBAN</vt:lpstr>
      <vt:lpstr>Vrinda</vt:lpstr>
      <vt:lpstr>Wingdings</vt:lpstr>
      <vt:lpstr>Badge</vt:lpstr>
      <vt:lpstr>PowerPoint Presentation</vt:lpstr>
      <vt:lpstr>শিক্ষক পরিচিতি</vt:lpstr>
      <vt:lpstr>আজকের পাঠ</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44</cp:revision>
  <dcterms:created xsi:type="dcterms:W3CDTF">2020-10-03T14:28:03Z</dcterms:created>
  <dcterms:modified xsi:type="dcterms:W3CDTF">2020-10-17T05:39:24Z</dcterms:modified>
</cp:coreProperties>
</file>