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8" r:id="rId2"/>
    <p:sldId id="277" r:id="rId3"/>
    <p:sldId id="262" r:id="rId4"/>
    <p:sldId id="279" r:id="rId5"/>
    <p:sldId id="261" r:id="rId6"/>
    <p:sldId id="280" r:id="rId7"/>
    <p:sldId id="282" r:id="rId8"/>
    <p:sldId id="264" r:id="rId9"/>
    <p:sldId id="281" r:id="rId10"/>
    <p:sldId id="265" r:id="rId11"/>
    <p:sldId id="267" r:id="rId12"/>
    <p:sldId id="269" r:id="rId13"/>
    <p:sldId id="270" r:id="rId14"/>
    <p:sldId id="272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EE0A5-9DE6-48E6-912E-AFAFC2CB8B2B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ACF27E-7751-4B03-89B0-CEB41B1532F5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err="1">
              <a:latin typeface="NikoshBAN" pitchFamily="2" charset="0"/>
              <a:cs typeface="NikoshBAN" pitchFamily="2" charset="0"/>
            </a:rPr>
            <a:t>সংবাদপত্র</a:t>
          </a:r>
          <a:endParaRPr lang="en-US" b="1" dirty="0"/>
        </a:p>
      </dgm:t>
    </dgm:pt>
    <dgm:pt modelId="{4D597F01-1AA6-420B-8DB9-22FE1E888383}" type="parTrans" cxnId="{4EEF67B9-6AB3-49FE-ACFA-F2FA99AAED53}">
      <dgm:prSet/>
      <dgm:spPr/>
      <dgm:t>
        <a:bodyPr/>
        <a:lstStyle/>
        <a:p>
          <a:endParaRPr lang="en-US"/>
        </a:p>
      </dgm:t>
    </dgm:pt>
    <dgm:pt modelId="{DAA4A46A-F5C8-4B92-A675-ABED3EB7A575}" type="sibTrans" cxnId="{4EEF67B9-6AB3-49FE-ACFA-F2FA99AAED53}">
      <dgm:prSet/>
      <dgm:spPr/>
      <dgm:t>
        <a:bodyPr/>
        <a:lstStyle/>
        <a:p>
          <a:endParaRPr lang="en-US"/>
        </a:p>
      </dgm:t>
    </dgm:pt>
    <dgm:pt modelId="{AA94DAE6-63BB-4FC8-8FCD-FA571E83474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সামাজিকীকরনে</a:t>
          </a:r>
          <a:r>
            <a: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সংবাদপত্রের</a:t>
          </a:r>
          <a:r>
            <a: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ভূমিকা</a:t>
          </a:r>
          <a:r>
            <a: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গুরুত্বপূন</a:t>
          </a:r>
          <a:r>
            <a: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‍</a:t>
          </a:r>
          <a:r>
            <a:rPr lang="en-US" sz="2000" b="1" dirty="0">
              <a:solidFill>
                <a:srgbClr val="7030A0"/>
              </a:solidFill>
              <a:latin typeface="SutonnyMJ"/>
              <a:cs typeface="SutonnyMJ"/>
            </a:rPr>
            <a:t>©</a:t>
          </a:r>
          <a:r>
            <a: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‍‌‌ </a:t>
          </a:r>
          <a:r>
            <a:rPr lang="en-US" sz="2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উন্নয়নশীল</a:t>
          </a:r>
          <a:r>
            <a: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দেশে</a:t>
          </a:r>
          <a:r>
            <a: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এটি</a:t>
          </a:r>
          <a:r>
            <a: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জনশিক্ষার</a:t>
          </a:r>
          <a:r>
            <a: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প্রধান</a:t>
          </a:r>
          <a:r>
            <a: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মাধ্যম</a:t>
          </a:r>
          <a:r>
            <a: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। </a:t>
          </a:r>
          <a:r>
            <a:rPr lang="en-US" sz="2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এর</a:t>
          </a:r>
          <a:r>
            <a: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পারস্পরিক</a:t>
          </a:r>
          <a:r>
            <a: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সহনশীলতা,সহমমি</a:t>
          </a:r>
          <a:r>
            <a:rPr lang="en-US" sz="2000" b="1" dirty="0">
              <a:solidFill>
                <a:srgbClr val="7030A0"/>
              </a:solidFill>
              <a:latin typeface="SutonnyMJ"/>
              <a:cs typeface="SutonnyMJ"/>
            </a:rPr>
            <a:t>©©</a:t>
          </a:r>
          <a:r>
            <a:rPr lang="en-US" sz="2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তা</a:t>
          </a:r>
          <a:r>
            <a: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বিশ্বজনীনতার</a:t>
          </a:r>
          <a:r>
            <a: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রোধ</a:t>
          </a:r>
          <a:r>
            <a: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সৃষ্টি</a:t>
          </a:r>
          <a:r>
            <a: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000" b="1" dirty="0">
            <a:solidFill>
              <a:srgbClr val="7030A0"/>
            </a:solidFill>
          </a:endParaRPr>
        </a:p>
      </dgm:t>
    </dgm:pt>
    <dgm:pt modelId="{C05D38EF-6C94-4540-A1AF-726CD484B2F2}" type="parTrans" cxnId="{FB14DE66-2FBC-45A1-A159-0F3D6325C530}">
      <dgm:prSet/>
      <dgm:spPr/>
      <dgm:t>
        <a:bodyPr/>
        <a:lstStyle/>
        <a:p>
          <a:endParaRPr lang="en-US"/>
        </a:p>
      </dgm:t>
    </dgm:pt>
    <dgm:pt modelId="{EE91E1C3-55AE-474E-B13C-7A7F5E6C398F}" type="sibTrans" cxnId="{FB14DE66-2FBC-45A1-A159-0F3D6325C530}">
      <dgm:prSet/>
      <dgm:spPr/>
      <dgm:t>
        <a:bodyPr/>
        <a:lstStyle/>
        <a:p>
          <a:endParaRPr lang="en-US"/>
        </a:p>
      </dgm:t>
    </dgm:pt>
    <dgm:pt modelId="{99C5E346-5EE2-4407-879E-D9860134DA4F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err="1">
              <a:latin typeface="NikoshBAN" pitchFamily="2" charset="0"/>
              <a:cs typeface="NikoshBAN" pitchFamily="2" charset="0"/>
            </a:rPr>
            <a:t>চলচ্চিত্র</a:t>
          </a:r>
          <a:r>
            <a:rPr lang="en-US" b="1" dirty="0">
              <a:latin typeface="NikoshBAN" pitchFamily="2" charset="0"/>
              <a:cs typeface="NikoshBAN" pitchFamily="2" charset="0"/>
            </a:rPr>
            <a:t> </a:t>
          </a:r>
          <a:endParaRPr lang="en-US" b="1" dirty="0"/>
        </a:p>
      </dgm:t>
    </dgm:pt>
    <dgm:pt modelId="{82968241-571A-4DC0-A8C8-BDE8179C2E4E}" type="parTrans" cxnId="{561C1043-B8ED-4776-AE92-6F1770FCE048}">
      <dgm:prSet/>
      <dgm:spPr/>
      <dgm:t>
        <a:bodyPr/>
        <a:lstStyle/>
        <a:p>
          <a:endParaRPr lang="en-US"/>
        </a:p>
      </dgm:t>
    </dgm:pt>
    <dgm:pt modelId="{C5B42B7F-A9A6-4CE6-913A-7385EC12A178}" type="sibTrans" cxnId="{561C1043-B8ED-4776-AE92-6F1770FCE048}">
      <dgm:prSet/>
      <dgm:spPr/>
      <dgm:t>
        <a:bodyPr/>
        <a:lstStyle/>
        <a:p>
          <a:endParaRPr lang="en-US"/>
        </a:p>
      </dgm:t>
    </dgm:pt>
    <dgm:pt modelId="{C66383EE-21D7-4E12-A7E3-F45380ADB32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>
            <a:lnSpc>
              <a:spcPct val="90000"/>
            </a:lnSpc>
          </a:pPr>
          <a:r>
            <a:rPr lang="en-US" sz="1800" b="1" dirty="0" err="1">
              <a:latin typeface="NikoshBAN" pitchFamily="2" charset="0"/>
              <a:cs typeface="NikoshBAN" pitchFamily="2" charset="0"/>
            </a:rPr>
            <a:t>সুস্থ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,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রুচিশীল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ও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শিক্ষামূলক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চলচ্চিত্র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মানুষকে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আনন্দ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দেওয়ার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পাশাপাশি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তাদের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মধ্যে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মূল্যবোধ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,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মানবিকতা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ও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সমমমিতার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বোধ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জাগিয়ে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তোলার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সামাজিকীকরনেও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গূরুত্বপূন</a:t>
          </a:r>
          <a:r>
            <a:rPr lang="en-US" sz="1800" b="1" dirty="0">
              <a:latin typeface="SutonnyMJ"/>
              <a:cs typeface="SutonnyMJ"/>
            </a:rPr>
            <a:t>©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ভূমিকা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পালন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করে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। </a:t>
          </a:r>
          <a:endParaRPr lang="en-US" sz="1800" b="1" dirty="0"/>
        </a:p>
      </dgm:t>
    </dgm:pt>
    <dgm:pt modelId="{B6BB8B77-CCEB-4E2D-BE3A-2D657DEAEC36}" type="parTrans" cxnId="{6BDC52F6-8B0D-4F49-8D26-CDDFF2E87367}">
      <dgm:prSet/>
      <dgm:spPr/>
      <dgm:t>
        <a:bodyPr/>
        <a:lstStyle/>
        <a:p>
          <a:endParaRPr lang="en-US"/>
        </a:p>
      </dgm:t>
    </dgm:pt>
    <dgm:pt modelId="{65CAD737-80EE-47D5-80E1-9EF0B0EB0A36}" type="sibTrans" cxnId="{6BDC52F6-8B0D-4F49-8D26-CDDFF2E87367}">
      <dgm:prSet/>
      <dgm:spPr/>
      <dgm:t>
        <a:bodyPr/>
        <a:lstStyle/>
        <a:p>
          <a:endParaRPr lang="en-US"/>
        </a:p>
      </dgm:t>
    </dgm:pt>
    <dgm:pt modelId="{495D819A-0BF1-4247-8E9B-FE3DAC079DEE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err="1">
              <a:latin typeface="NikoshBAN" pitchFamily="2" charset="0"/>
              <a:cs typeface="NikoshBAN" pitchFamily="2" charset="0"/>
            </a:rPr>
            <a:t>টেলিভিশন</a:t>
          </a:r>
          <a:endParaRPr lang="en-US" b="1" dirty="0"/>
        </a:p>
      </dgm:t>
    </dgm:pt>
    <dgm:pt modelId="{424AF694-F1C4-4B05-B303-9176176454AC}" type="parTrans" cxnId="{1E27AC71-294A-491E-A6DC-725C70DA2114}">
      <dgm:prSet/>
      <dgm:spPr/>
      <dgm:t>
        <a:bodyPr/>
        <a:lstStyle/>
        <a:p>
          <a:endParaRPr lang="en-US"/>
        </a:p>
      </dgm:t>
    </dgm:pt>
    <dgm:pt modelId="{78C4D739-D76E-4461-BFA1-E55976F917BF}" type="sibTrans" cxnId="{1E27AC71-294A-491E-A6DC-725C70DA2114}">
      <dgm:prSet/>
      <dgm:spPr/>
      <dgm:t>
        <a:bodyPr/>
        <a:lstStyle/>
        <a:p>
          <a:endParaRPr lang="en-US"/>
        </a:p>
      </dgm:t>
    </dgm:pt>
    <dgm:pt modelId="{D3C5955F-D72C-4BDF-B515-11D3A9CA53FB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>
              <a:latin typeface="NikoshBAN" pitchFamily="2" charset="0"/>
              <a:cs typeface="NikoshBAN" pitchFamily="2" charset="0"/>
            </a:rPr>
            <a:t>আজকের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বিশ্বে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টেলিভিশনের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ভূমিকা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সবচেয়ে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বেশি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শক্তিশালী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ও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জনপ্রিয়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গণমাধ্যম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।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শিক্ষামূলক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অনেক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কিছু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টেলিভিশনের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আমরা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পায়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।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পৃথিবীর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দেশের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অনুষ্ঠান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একসাথে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সরাসরি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দেখতে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পেয়ে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latin typeface="NikoshBAN" pitchFamily="2" charset="0"/>
              <a:cs typeface="NikoshBAN" pitchFamily="2" charset="0"/>
            </a:rPr>
            <a:t>থাকি</a:t>
          </a:r>
          <a:r>
            <a:rPr lang="en-US" sz="1800" b="1" dirty="0">
              <a:latin typeface="NikoshBAN" pitchFamily="2" charset="0"/>
              <a:cs typeface="NikoshBAN" pitchFamily="2" charset="0"/>
            </a:rPr>
            <a:t>।</a:t>
          </a:r>
          <a:endParaRPr lang="en-US" sz="1800" b="1" dirty="0"/>
        </a:p>
      </dgm:t>
    </dgm:pt>
    <dgm:pt modelId="{AA804E89-33D4-4478-B900-1F22CFB4977F}" type="parTrans" cxnId="{E1D7D32A-A98A-4B87-88FE-0AC57082E900}">
      <dgm:prSet/>
      <dgm:spPr/>
      <dgm:t>
        <a:bodyPr/>
        <a:lstStyle/>
        <a:p>
          <a:endParaRPr lang="en-US"/>
        </a:p>
      </dgm:t>
    </dgm:pt>
    <dgm:pt modelId="{A6BF2B0F-EB8A-4BC1-90CC-EB0170E7846A}" type="sibTrans" cxnId="{E1D7D32A-A98A-4B87-88FE-0AC57082E900}">
      <dgm:prSet/>
      <dgm:spPr/>
      <dgm:t>
        <a:bodyPr/>
        <a:lstStyle/>
        <a:p>
          <a:endParaRPr lang="en-US"/>
        </a:p>
      </dgm:t>
    </dgm:pt>
    <dgm:pt modelId="{AB24785A-1E26-4CFD-A71E-E65A85070247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err="1">
              <a:latin typeface="NikoshBAN" pitchFamily="2" charset="0"/>
              <a:cs typeface="NikoshBAN" pitchFamily="2" charset="0"/>
            </a:rPr>
            <a:t>রেডিও</a:t>
          </a:r>
          <a:endParaRPr lang="en-US" b="1" dirty="0"/>
        </a:p>
      </dgm:t>
    </dgm:pt>
    <dgm:pt modelId="{4C272EA6-BEB6-478D-982D-248118714285}" type="parTrans" cxnId="{D88290AA-5DD2-4F9C-BA59-3633BA6C3D9A}">
      <dgm:prSet/>
      <dgm:spPr/>
      <dgm:t>
        <a:bodyPr/>
        <a:lstStyle/>
        <a:p>
          <a:endParaRPr lang="en-US"/>
        </a:p>
      </dgm:t>
    </dgm:pt>
    <dgm:pt modelId="{FA7054BF-A5B3-4330-8B47-1441524F4D64}" type="sibTrans" cxnId="{D88290AA-5DD2-4F9C-BA59-3633BA6C3D9A}">
      <dgm:prSet/>
      <dgm:spPr/>
      <dgm:t>
        <a:bodyPr/>
        <a:lstStyle/>
        <a:p>
          <a:endParaRPr lang="en-US"/>
        </a:p>
      </dgm:t>
    </dgm:pt>
    <dgm:pt modelId="{812D4757-DCD3-4BCA-BBF4-02A961F6E21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1" dirty="0" err="1">
              <a:latin typeface="NikoshBAN" pitchFamily="2" charset="0"/>
              <a:cs typeface="NikoshBAN" pitchFamily="2" charset="0"/>
            </a:rPr>
            <a:t>সংবাদ</a:t>
          </a:r>
          <a:r>
            <a:rPr lang="en-US" b="1" dirty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latin typeface="NikoshBAN" pitchFamily="2" charset="0"/>
              <a:cs typeface="NikoshBAN" pitchFamily="2" charset="0"/>
            </a:rPr>
            <a:t>ছাড়া</a:t>
          </a:r>
          <a:r>
            <a:rPr lang="en-US" b="1" dirty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latin typeface="NikoshBAN" pitchFamily="2" charset="0"/>
              <a:cs typeface="NikoshBAN" pitchFamily="2" charset="0"/>
            </a:rPr>
            <a:t>শিক্ষা</a:t>
          </a:r>
          <a:r>
            <a:rPr lang="en-US" b="1" dirty="0">
              <a:latin typeface="NikoshBAN" pitchFamily="2" charset="0"/>
              <a:cs typeface="NikoshBAN" pitchFamily="2" charset="0"/>
            </a:rPr>
            <a:t> ও </a:t>
          </a:r>
          <a:r>
            <a:rPr lang="en-US" b="1" dirty="0" err="1">
              <a:latin typeface="NikoshBAN" pitchFamily="2" charset="0"/>
              <a:cs typeface="NikoshBAN" pitchFamily="2" charset="0"/>
            </a:rPr>
            <a:t>বিনোদনমূলক</a:t>
          </a:r>
          <a:r>
            <a:rPr lang="en-US" b="1" dirty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latin typeface="NikoshBAN" pitchFamily="2" charset="0"/>
              <a:cs typeface="NikoshBAN" pitchFamily="2" charset="0"/>
            </a:rPr>
            <a:t>নানা</a:t>
          </a:r>
          <a:r>
            <a:rPr lang="en-US" b="1" dirty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latin typeface="NikoshBAN" pitchFamily="2" charset="0"/>
              <a:cs typeface="NikoshBAN" pitchFamily="2" charset="0"/>
            </a:rPr>
            <a:t>অনুষ্ঠানও</a:t>
          </a:r>
          <a:r>
            <a:rPr lang="en-US" b="1" dirty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latin typeface="NikoshBAN" pitchFamily="2" charset="0"/>
              <a:cs typeface="NikoshBAN" pitchFamily="2" charset="0"/>
            </a:rPr>
            <a:t>প্রচার</a:t>
          </a:r>
          <a:r>
            <a:rPr lang="en-US" b="1" dirty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latin typeface="NikoshBAN" pitchFamily="2" charset="0"/>
              <a:cs typeface="NikoshBAN" pitchFamily="2" charset="0"/>
            </a:rPr>
            <a:t>করে</a:t>
          </a:r>
          <a:r>
            <a:rPr lang="en-US" b="1" dirty="0">
              <a:latin typeface="NikoshBAN" pitchFamily="2" charset="0"/>
              <a:cs typeface="NikoshBAN" pitchFamily="2" charset="0"/>
            </a:rPr>
            <a:t>। </a:t>
          </a:r>
          <a:endParaRPr lang="en-US" b="1" dirty="0"/>
        </a:p>
      </dgm:t>
    </dgm:pt>
    <dgm:pt modelId="{6EEDF937-BA3B-4FBD-968F-B4C8706DC9BA}" type="parTrans" cxnId="{74D332B7-9EB5-4DF3-A57C-AA8B8F3A0D92}">
      <dgm:prSet/>
      <dgm:spPr/>
      <dgm:t>
        <a:bodyPr/>
        <a:lstStyle/>
        <a:p>
          <a:endParaRPr lang="en-US"/>
        </a:p>
      </dgm:t>
    </dgm:pt>
    <dgm:pt modelId="{0460D9B7-0180-4318-963C-4C2578EAC38A}" type="sibTrans" cxnId="{74D332B7-9EB5-4DF3-A57C-AA8B8F3A0D92}">
      <dgm:prSet/>
      <dgm:spPr/>
      <dgm:t>
        <a:bodyPr/>
        <a:lstStyle/>
        <a:p>
          <a:endParaRPr lang="en-US"/>
        </a:p>
      </dgm:t>
    </dgm:pt>
    <dgm:pt modelId="{487658DB-65EF-4904-A964-79BBEFFD79F4}" type="pres">
      <dgm:prSet presAssocID="{88DEE0A5-9DE6-48E6-912E-AFAFC2CB8B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A716CB-6E82-42DA-9961-09AB372B8A38}" type="pres">
      <dgm:prSet presAssocID="{E8ACF27E-7751-4B03-89B0-CEB41B1532F5}" presName="composite" presStyleCnt="0"/>
      <dgm:spPr/>
    </dgm:pt>
    <dgm:pt modelId="{C74BB15C-3432-4C96-9743-7B55479BA7F8}" type="pres">
      <dgm:prSet presAssocID="{E8ACF27E-7751-4B03-89B0-CEB41B1532F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B21D0-2EBF-45E7-ADB6-D69318A78330}" type="pres">
      <dgm:prSet presAssocID="{E8ACF27E-7751-4B03-89B0-CEB41B1532F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73058-5C8D-4177-B2EC-AE8AA9BC45BB}" type="pres">
      <dgm:prSet presAssocID="{DAA4A46A-F5C8-4B92-A675-ABED3EB7A575}" presName="sp" presStyleCnt="0"/>
      <dgm:spPr/>
    </dgm:pt>
    <dgm:pt modelId="{7D088B87-E929-48BE-9203-7CB1CA49E39D}" type="pres">
      <dgm:prSet presAssocID="{99C5E346-5EE2-4407-879E-D9860134DA4F}" presName="composite" presStyleCnt="0"/>
      <dgm:spPr/>
    </dgm:pt>
    <dgm:pt modelId="{54D9F7CB-CC47-440A-A403-106A2A22A0E8}" type="pres">
      <dgm:prSet presAssocID="{99C5E346-5EE2-4407-879E-D9860134DA4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B60FE-AB7C-4883-826A-BBD745710D6E}" type="pres">
      <dgm:prSet presAssocID="{99C5E346-5EE2-4407-879E-D9860134DA4F}" presName="descendantText" presStyleLbl="alignAcc1" presStyleIdx="1" presStyleCnt="4" custLinFactNeighborY="-13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4632B-847A-4EF2-AD41-D9C54133559E}" type="pres">
      <dgm:prSet presAssocID="{C5B42B7F-A9A6-4CE6-913A-7385EC12A178}" presName="sp" presStyleCnt="0"/>
      <dgm:spPr/>
    </dgm:pt>
    <dgm:pt modelId="{0FD86C86-A249-4596-B908-01BFCF4125C7}" type="pres">
      <dgm:prSet presAssocID="{495D819A-0BF1-4247-8E9B-FE3DAC079DEE}" presName="composite" presStyleCnt="0"/>
      <dgm:spPr/>
    </dgm:pt>
    <dgm:pt modelId="{B15681FA-F82A-4C1A-BC38-F804AD446ED3}" type="pres">
      <dgm:prSet presAssocID="{495D819A-0BF1-4247-8E9B-FE3DAC079DE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D0203-6002-4C66-9957-A80CE00707F1}" type="pres">
      <dgm:prSet presAssocID="{495D819A-0BF1-4247-8E9B-FE3DAC079DEE}" presName="descendantText" presStyleLbl="alignAcc1" presStyleIdx="2" presStyleCnt="4" custLinFactNeighborX="0" custLinFactNeighborY="-1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12EE1-690B-49EC-B199-37A55AAB02F8}" type="pres">
      <dgm:prSet presAssocID="{78C4D739-D76E-4461-BFA1-E55976F917BF}" presName="sp" presStyleCnt="0"/>
      <dgm:spPr/>
    </dgm:pt>
    <dgm:pt modelId="{0F00334D-9290-4DCF-883C-3DAD1050BA90}" type="pres">
      <dgm:prSet presAssocID="{AB24785A-1E26-4CFD-A71E-E65A85070247}" presName="composite" presStyleCnt="0"/>
      <dgm:spPr/>
    </dgm:pt>
    <dgm:pt modelId="{C6084A6E-637E-4AAB-9FA7-3A0B1FE01AD6}" type="pres">
      <dgm:prSet presAssocID="{AB24785A-1E26-4CFD-A71E-E65A8507024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62F1F-AAD1-4A14-8933-B2322B0EF3F7}" type="pres">
      <dgm:prSet presAssocID="{AB24785A-1E26-4CFD-A71E-E65A8507024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9EE57B-A20D-4186-9B33-2FB181E792BC}" type="presOf" srcId="{AA94DAE6-63BB-4FC8-8FCD-FA571E834748}" destId="{03DB21D0-2EBF-45E7-ADB6-D69318A78330}" srcOrd="0" destOrd="0" presId="urn:microsoft.com/office/officeart/2005/8/layout/chevron2"/>
    <dgm:cxn modelId="{4EEF67B9-6AB3-49FE-ACFA-F2FA99AAED53}" srcId="{88DEE0A5-9DE6-48E6-912E-AFAFC2CB8B2B}" destId="{E8ACF27E-7751-4B03-89B0-CEB41B1532F5}" srcOrd="0" destOrd="0" parTransId="{4D597F01-1AA6-420B-8DB9-22FE1E888383}" sibTransId="{DAA4A46A-F5C8-4B92-A675-ABED3EB7A575}"/>
    <dgm:cxn modelId="{630D1AE0-A9FD-40E0-B6E6-43A6B5EFC97B}" type="presOf" srcId="{88DEE0A5-9DE6-48E6-912E-AFAFC2CB8B2B}" destId="{487658DB-65EF-4904-A964-79BBEFFD79F4}" srcOrd="0" destOrd="0" presId="urn:microsoft.com/office/officeart/2005/8/layout/chevron2"/>
    <dgm:cxn modelId="{B19FE166-A413-4683-9DDC-08783FDABBAF}" type="presOf" srcId="{C66383EE-21D7-4E12-A7E3-F45380ADB32B}" destId="{0E8B60FE-AB7C-4883-826A-BBD745710D6E}" srcOrd="0" destOrd="0" presId="urn:microsoft.com/office/officeart/2005/8/layout/chevron2"/>
    <dgm:cxn modelId="{6BDC52F6-8B0D-4F49-8D26-CDDFF2E87367}" srcId="{99C5E346-5EE2-4407-879E-D9860134DA4F}" destId="{C66383EE-21D7-4E12-A7E3-F45380ADB32B}" srcOrd="0" destOrd="0" parTransId="{B6BB8B77-CCEB-4E2D-BE3A-2D657DEAEC36}" sibTransId="{65CAD737-80EE-47D5-80E1-9EF0B0EB0A36}"/>
    <dgm:cxn modelId="{FB14DE66-2FBC-45A1-A159-0F3D6325C530}" srcId="{E8ACF27E-7751-4B03-89B0-CEB41B1532F5}" destId="{AA94DAE6-63BB-4FC8-8FCD-FA571E834748}" srcOrd="0" destOrd="0" parTransId="{C05D38EF-6C94-4540-A1AF-726CD484B2F2}" sibTransId="{EE91E1C3-55AE-474E-B13C-7A7F5E6C398F}"/>
    <dgm:cxn modelId="{561C1043-B8ED-4776-AE92-6F1770FCE048}" srcId="{88DEE0A5-9DE6-48E6-912E-AFAFC2CB8B2B}" destId="{99C5E346-5EE2-4407-879E-D9860134DA4F}" srcOrd="1" destOrd="0" parTransId="{82968241-571A-4DC0-A8C8-BDE8179C2E4E}" sibTransId="{C5B42B7F-A9A6-4CE6-913A-7385EC12A178}"/>
    <dgm:cxn modelId="{E840C87B-2CF3-41A5-A7F2-541F7A297986}" type="presOf" srcId="{AB24785A-1E26-4CFD-A71E-E65A85070247}" destId="{C6084A6E-637E-4AAB-9FA7-3A0B1FE01AD6}" srcOrd="0" destOrd="0" presId="urn:microsoft.com/office/officeart/2005/8/layout/chevron2"/>
    <dgm:cxn modelId="{8AB964F5-1E5C-42E7-89E4-8266DB778700}" type="presOf" srcId="{E8ACF27E-7751-4B03-89B0-CEB41B1532F5}" destId="{C74BB15C-3432-4C96-9743-7B55479BA7F8}" srcOrd="0" destOrd="0" presId="urn:microsoft.com/office/officeart/2005/8/layout/chevron2"/>
    <dgm:cxn modelId="{3906C4EE-28FF-4FCE-960C-DB5DF3E0B2FF}" type="presOf" srcId="{495D819A-0BF1-4247-8E9B-FE3DAC079DEE}" destId="{B15681FA-F82A-4C1A-BC38-F804AD446ED3}" srcOrd="0" destOrd="0" presId="urn:microsoft.com/office/officeart/2005/8/layout/chevron2"/>
    <dgm:cxn modelId="{73DED6CC-84DF-43CA-8AFD-E79E0D841D0D}" type="presOf" srcId="{812D4757-DCD3-4BCA-BBF4-02A961F6E212}" destId="{6BB62F1F-AAD1-4A14-8933-B2322B0EF3F7}" srcOrd="0" destOrd="0" presId="urn:microsoft.com/office/officeart/2005/8/layout/chevron2"/>
    <dgm:cxn modelId="{1E27AC71-294A-491E-A6DC-725C70DA2114}" srcId="{88DEE0A5-9DE6-48E6-912E-AFAFC2CB8B2B}" destId="{495D819A-0BF1-4247-8E9B-FE3DAC079DEE}" srcOrd="2" destOrd="0" parTransId="{424AF694-F1C4-4B05-B303-9176176454AC}" sibTransId="{78C4D739-D76E-4461-BFA1-E55976F917BF}"/>
    <dgm:cxn modelId="{74D332B7-9EB5-4DF3-A57C-AA8B8F3A0D92}" srcId="{AB24785A-1E26-4CFD-A71E-E65A85070247}" destId="{812D4757-DCD3-4BCA-BBF4-02A961F6E212}" srcOrd="0" destOrd="0" parTransId="{6EEDF937-BA3B-4FBD-968F-B4C8706DC9BA}" sibTransId="{0460D9B7-0180-4318-963C-4C2578EAC38A}"/>
    <dgm:cxn modelId="{764A035F-88BC-459F-984D-13B714718A84}" type="presOf" srcId="{D3C5955F-D72C-4BDF-B515-11D3A9CA53FB}" destId="{5ABD0203-6002-4C66-9957-A80CE00707F1}" srcOrd="0" destOrd="0" presId="urn:microsoft.com/office/officeart/2005/8/layout/chevron2"/>
    <dgm:cxn modelId="{D88290AA-5DD2-4F9C-BA59-3633BA6C3D9A}" srcId="{88DEE0A5-9DE6-48E6-912E-AFAFC2CB8B2B}" destId="{AB24785A-1E26-4CFD-A71E-E65A85070247}" srcOrd="3" destOrd="0" parTransId="{4C272EA6-BEB6-478D-982D-248118714285}" sibTransId="{FA7054BF-A5B3-4330-8B47-1441524F4D64}"/>
    <dgm:cxn modelId="{E1D7D32A-A98A-4B87-88FE-0AC57082E900}" srcId="{495D819A-0BF1-4247-8E9B-FE3DAC079DEE}" destId="{D3C5955F-D72C-4BDF-B515-11D3A9CA53FB}" srcOrd="0" destOrd="0" parTransId="{AA804E89-33D4-4478-B900-1F22CFB4977F}" sibTransId="{A6BF2B0F-EB8A-4BC1-90CC-EB0170E7846A}"/>
    <dgm:cxn modelId="{243FD722-5855-433F-B04C-669348CC9289}" type="presOf" srcId="{99C5E346-5EE2-4407-879E-D9860134DA4F}" destId="{54D9F7CB-CC47-440A-A403-106A2A22A0E8}" srcOrd="0" destOrd="0" presId="urn:microsoft.com/office/officeart/2005/8/layout/chevron2"/>
    <dgm:cxn modelId="{66EB3383-D042-4404-8A14-1498F050BFC8}" type="presParOf" srcId="{487658DB-65EF-4904-A964-79BBEFFD79F4}" destId="{DFA716CB-6E82-42DA-9961-09AB372B8A38}" srcOrd="0" destOrd="0" presId="urn:microsoft.com/office/officeart/2005/8/layout/chevron2"/>
    <dgm:cxn modelId="{9170C666-6AA3-4A9C-B423-3C0DA28018EB}" type="presParOf" srcId="{DFA716CB-6E82-42DA-9961-09AB372B8A38}" destId="{C74BB15C-3432-4C96-9743-7B55479BA7F8}" srcOrd="0" destOrd="0" presId="urn:microsoft.com/office/officeart/2005/8/layout/chevron2"/>
    <dgm:cxn modelId="{77883373-FEC0-40EA-BAF9-3DDF52F0D3FC}" type="presParOf" srcId="{DFA716CB-6E82-42DA-9961-09AB372B8A38}" destId="{03DB21D0-2EBF-45E7-ADB6-D69318A78330}" srcOrd="1" destOrd="0" presId="urn:microsoft.com/office/officeart/2005/8/layout/chevron2"/>
    <dgm:cxn modelId="{2967670F-EA5A-4384-A1E9-2C1A340BFBB1}" type="presParOf" srcId="{487658DB-65EF-4904-A964-79BBEFFD79F4}" destId="{44473058-5C8D-4177-B2EC-AE8AA9BC45BB}" srcOrd="1" destOrd="0" presId="urn:microsoft.com/office/officeart/2005/8/layout/chevron2"/>
    <dgm:cxn modelId="{3DE58CAB-AF26-4EC1-AEA6-FEEBB2B71CB8}" type="presParOf" srcId="{487658DB-65EF-4904-A964-79BBEFFD79F4}" destId="{7D088B87-E929-48BE-9203-7CB1CA49E39D}" srcOrd="2" destOrd="0" presId="urn:microsoft.com/office/officeart/2005/8/layout/chevron2"/>
    <dgm:cxn modelId="{7F28CD83-84FC-4BF4-96FD-024300F172D7}" type="presParOf" srcId="{7D088B87-E929-48BE-9203-7CB1CA49E39D}" destId="{54D9F7CB-CC47-440A-A403-106A2A22A0E8}" srcOrd="0" destOrd="0" presId="urn:microsoft.com/office/officeart/2005/8/layout/chevron2"/>
    <dgm:cxn modelId="{EA7E74CB-B9C3-4021-AD3C-248F53A96BBE}" type="presParOf" srcId="{7D088B87-E929-48BE-9203-7CB1CA49E39D}" destId="{0E8B60FE-AB7C-4883-826A-BBD745710D6E}" srcOrd="1" destOrd="0" presId="urn:microsoft.com/office/officeart/2005/8/layout/chevron2"/>
    <dgm:cxn modelId="{2DA7EECD-F1B4-42F2-9BDB-66986EF2DABD}" type="presParOf" srcId="{487658DB-65EF-4904-A964-79BBEFFD79F4}" destId="{0304632B-847A-4EF2-AD41-D9C54133559E}" srcOrd="3" destOrd="0" presId="urn:microsoft.com/office/officeart/2005/8/layout/chevron2"/>
    <dgm:cxn modelId="{4C413339-E410-4106-982E-42F6ACC6590B}" type="presParOf" srcId="{487658DB-65EF-4904-A964-79BBEFFD79F4}" destId="{0FD86C86-A249-4596-B908-01BFCF4125C7}" srcOrd="4" destOrd="0" presId="urn:microsoft.com/office/officeart/2005/8/layout/chevron2"/>
    <dgm:cxn modelId="{63B7D0AE-8A66-49F7-A085-F9E147C8D4D7}" type="presParOf" srcId="{0FD86C86-A249-4596-B908-01BFCF4125C7}" destId="{B15681FA-F82A-4C1A-BC38-F804AD446ED3}" srcOrd="0" destOrd="0" presId="urn:microsoft.com/office/officeart/2005/8/layout/chevron2"/>
    <dgm:cxn modelId="{CC818AA6-4840-4FDC-BA1A-7F046D960750}" type="presParOf" srcId="{0FD86C86-A249-4596-B908-01BFCF4125C7}" destId="{5ABD0203-6002-4C66-9957-A80CE00707F1}" srcOrd="1" destOrd="0" presId="urn:microsoft.com/office/officeart/2005/8/layout/chevron2"/>
    <dgm:cxn modelId="{3AA9DFDB-E8C5-41DB-A373-E26B44D2650A}" type="presParOf" srcId="{487658DB-65EF-4904-A964-79BBEFFD79F4}" destId="{6C812EE1-690B-49EC-B199-37A55AAB02F8}" srcOrd="5" destOrd="0" presId="urn:microsoft.com/office/officeart/2005/8/layout/chevron2"/>
    <dgm:cxn modelId="{36156A33-54B5-488E-90B9-D80B56B00672}" type="presParOf" srcId="{487658DB-65EF-4904-A964-79BBEFFD79F4}" destId="{0F00334D-9290-4DCF-883C-3DAD1050BA90}" srcOrd="6" destOrd="0" presId="urn:microsoft.com/office/officeart/2005/8/layout/chevron2"/>
    <dgm:cxn modelId="{F68FDC8F-265C-4548-B196-5953F0821209}" type="presParOf" srcId="{0F00334D-9290-4DCF-883C-3DAD1050BA90}" destId="{C6084A6E-637E-4AAB-9FA7-3A0B1FE01AD6}" srcOrd="0" destOrd="0" presId="urn:microsoft.com/office/officeart/2005/8/layout/chevron2"/>
    <dgm:cxn modelId="{AB1B6CB0-F476-46C0-AB60-08A8C0AF727E}" type="presParOf" srcId="{0F00334D-9290-4DCF-883C-3DAD1050BA90}" destId="{6BB62F1F-AAD1-4A14-8933-B2322B0EF3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BB15C-3432-4C96-9743-7B55479BA7F8}">
      <dsp:nvSpPr>
        <dsp:cNvPr id="0" name=""/>
        <dsp:cNvSpPr/>
      </dsp:nvSpPr>
      <dsp:spPr>
        <a:xfrm rot="5400000">
          <a:off x="-206297" y="213203"/>
          <a:ext cx="1375315" cy="962721"/>
        </a:xfrm>
        <a:prstGeom prst="chevron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latin typeface="NikoshBAN" pitchFamily="2" charset="0"/>
              <a:cs typeface="NikoshBAN" pitchFamily="2" charset="0"/>
            </a:rPr>
            <a:t>সংবাদপত্র</a:t>
          </a:r>
          <a:endParaRPr lang="en-US" sz="2300" b="1" kern="1200" dirty="0"/>
        </a:p>
      </dsp:txBody>
      <dsp:txXfrm rot="-5400000">
        <a:off x="1" y="488267"/>
        <a:ext cx="962721" cy="412594"/>
      </dsp:txXfrm>
    </dsp:sp>
    <dsp:sp modelId="{03DB21D0-2EBF-45E7-ADB6-D69318A78330}">
      <dsp:nvSpPr>
        <dsp:cNvPr id="0" name=""/>
        <dsp:cNvSpPr/>
      </dsp:nvSpPr>
      <dsp:spPr>
        <a:xfrm rot="5400000">
          <a:off x="4606382" y="-3636755"/>
          <a:ext cx="893955" cy="8181278"/>
        </a:xfrm>
        <a:prstGeom prst="round2SameRect">
          <a:avLst/>
        </a:prstGeom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সামাজিকীকরনে</a:t>
          </a:r>
          <a:r>
            <a:rPr lang="en-US" sz="2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সংবাদপত্রের</a:t>
          </a:r>
          <a:r>
            <a:rPr lang="en-US" sz="2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ভূমিকা</a:t>
          </a:r>
          <a:r>
            <a:rPr lang="en-US" sz="2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গুরুত্বপূন</a:t>
          </a:r>
          <a:r>
            <a:rPr lang="en-US" sz="2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‍</a:t>
          </a:r>
          <a:r>
            <a:rPr lang="en-US" sz="2000" b="1" kern="1200" dirty="0">
              <a:solidFill>
                <a:srgbClr val="7030A0"/>
              </a:solidFill>
              <a:latin typeface="SutonnyMJ"/>
              <a:cs typeface="SutonnyMJ"/>
            </a:rPr>
            <a:t>©</a:t>
          </a:r>
          <a:r>
            <a:rPr lang="en-US" sz="2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‍‌‌ </a:t>
          </a:r>
          <a:r>
            <a:rPr lang="en-US" sz="2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sz="2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উন্নয়নশীল</a:t>
          </a:r>
          <a:r>
            <a:rPr lang="en-US" sz="2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দেশে</a:t>
          </a:r>
          <a:r>
            <a:rPr lang="en-US" sz="2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এটি</a:t>
          </a:r>
          <a:r>
            <a:rPr lang="en-US" sz="2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জনশিক্ষার</a:t>
          </a:r>
          <a:r>
            <a:rPr lang="en-US" sz="2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প্রধান</a:t>
          </a:r>
          <a:r>
            <a:rPr lang="en-US" sz="2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মাধ্যম</a:t>
          </a:r>
          <a:r>
            <a:rPr lang="en-US" sz="2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। </a:t>
          </a:r>
          <a:r>
            <a:rPr lang="en-US" sz="2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এর</a:t>
          </a:r>
          <a:r>
            <a:rPr lang="en-US" sz="2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2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পারস্পরিক</a:t>
          </a:r>
          <a:r>
            <a:rPr lang="en-US" sz="2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সহনশীলতা,সহমমি</a:t>
          </a:r>
          <a:r>
            <a:rPr lang="en-US" sz="2000" b="1" kern="1200" dirty="0">
              <a:solidFill>
                <a:srgbClr val="7030A0"/>
              </a:solidFill>
              <a:latin typeface="SutonnyMJ"/>
              <a:cs typeface="SutonnyMJ"/>
            </a:rPr>
            <a:t>©©</a:t>
          </a:r>
          <a:r>
            <a:rPr lang="en-US" sz="2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তা</a:t>
          </a:r>
          <a:r>
            <a:rPr lang="en-US" sz="2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বিশ্বজনীনতার</a:t>
          </a:r>
          <a:r>
            <a:rPr lang="en-US" sz="2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রোধ</a:t>
          </a:r>
          <a:r>
            <a:rPr lang="en-US" sz="2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সৃষ্টি</a:t>
          </a:r>
          <a:r>
            <a:rPr lang="en-US" sz="2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000" b="1" kern="1200" dirty="0">
            <a:solidFill>
              <a:srgbClr val="7030A0"/>
            </a:solidFill>
          </a:endParaRPr>
        </a:p>
      </dsp:txBody>
      <dsp:txXfrm rot="-5400000">
        <a:off x="962721" y="50545"/>
        <a:ext cx="8137639" cy="806677"/>
      </dsp:txXfrm>
    </dsp:sp>
    <dsp:sp modelId="{54D9F7CB-CC47-440A-A403-106A2A22A0E8}">
      <dsp:nvSpPr>
        <dsp:cNvPr id="0" name=""/>
        <dsp:cNvSpPr/>
      </dsp:nvSpPr>
      <dsp:spPr>
        <a:xfrm rot="5400000">
          <a:off x="-206297" y="1443494"/>
          <a:ext cx="1375315" cy="962721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latin typeface="NikoshBAN" pitchFamily="2" charset="0"/>
              <a:cs typeface="NikoshBAN" pitchFamily="2" charset="0"/>
            </a:rPr>
            <a:t>চলচ্চিত্র</a:t>
          </a:r>
          <a:r>
            <a:rPr lang="en-US" sz="2300" b="1" kern="1200" dirty="0">
              <a:latin typeface="NikoshBAN" pitchFamily="2" charset="0"/>
              <a:cs typeface="NikoshBAN" pitchFamily="2" charset="0"/>
            </a:rPr>
            <a:t> </a:t>
          </a:r>
          <a:endParaRPr lang="en-US" sz="2300" b="1" kern="1200" dirty="0"/>
        </a:p>
      </dsp:txBody>
      <dsp:txXfrm rot="-5400000">
        <a:off x="1" y="1718558"/>
        <a:ext cx="962721" cy="412594"/>
      </dsp:txXfrm>
    </dsp:sp>
    <dsp:sp modelId="{0E8B60FE-AB7C-4883-826A-BBD745710D6E}">
      <dsp:nvSpPr>
        <dsp:cNvPr id="0" name=""/>
        <dsp:cNvSpPr/>
      </dsp:nvSpPr>
      <dsp:spPr>
        <a:xfrm rot="5400000">
          <a:off x="4606382" y="-2406464"/>
          <a:ext cx="893955" cy="8181278"/>
        </a:xfrm>
        <a:prstGeom prst="round2SameRect">
          <a:avLst/>
        </a:prstGeom>
        <a:gradFill flip="none" rotWithShape="1">
          <a:gsLst>
            <a:gs pos="10000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সুস্থ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,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রুচিশীল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ও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শিক্ষামূলক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চলচ্চিত্র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মানুষকে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আনন্দ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দেওয়ার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পাশাপাশি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তাদের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মধ্যে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মূল্যবোধ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,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মানবিকতা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ও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সমমমিতার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বোধ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জাগিয়ে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তোলার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সামাজিকীকরনেও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গূরুত্বপূন</a:t>
          </a:r>
          <a:r>
            <a:rPr lang="en-US" sz="2000" b="1" kern="1200" dirty="0">
              <a:latin typeface="SutonnyMJ"/>
              <a:cs typeface="SutonnyMJ"/>
            </a:rPr>
            <a:t>©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ভূমিকা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পালন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করে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। </a:t>
          </a:r>
          <a:endParaRPr lang="en-US" sz="1700" b="1" kern="1200" dirty="0"/>
        </a:p>
      </dsp:txBody>
      <dsp:txXfrm rot="-5400000">
        <a:off x="962721" y="1280836"/>
        <a:ext cx="8137639" cy="806677"/>
      </dsp:txXfrm>
    </dsp:sp>
    <dsp:sp modelId="{B15681FA-F82A-4C1A-BC38-F804AD446ED3}">
      <dsp:nvSpPr>
        <dsp:cNvPr id="0" name=""/>
        <dsp:cNvSpPr/>
      </dsp:nvSpPr>
      <dsp:spPr>
        <a:xfrm rot="5400000">
          <a:off x="-206297" y="2673784"/>
          <a:ext cx="1375315" cy="962721"/>
        </a:xfrm>
        <a:prstGeom prst="chevr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latin typeface="NikoshBAN" pitchFamily="2" charset="0"/>
              <a:cs typeface="NikoshBAN" pitchFamily="2" charset="0"/>
            </a:rPr>
            <a:t>টেলিভিশন</a:t>
          </a:r>
          <a:endParaRPr lang="en-US" sz="2300" b="1" kern="1200" dirty="0"/>
        </a:p>
      </dsp:txBody>
      <dsp:txXfrm rot="-5400000">
        <a:off x="1" y="2948848"/>
        <a:ext cx="962721" cy="412594"/>
      </dsp:txXfrm>
    </dsp:sp>
    <dsp:sp modelId="{5ABD0203-6002-4C66-9957-A80CE00707F1}">
      <dsp:nvSpPr>
        <dsp:cNvPr id="0" name=""/>
        <dsp:cNvSpPr/>
      </dsp:nvSpPr>
      <dsp:spPr>
        <a:xfrm rot="5400000">
          <a:off x="4606382" y="-1188323"/>
          <a:ext cx="893955" cy="8181278"/>
        </a:xfrm>
        <a:prstGeom prst="round2SameRect">
          <a:avLst/>
        </a:prstGeom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আজকের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বিশ্বে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টেলিভিশনের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ভূমিকা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সবচেয়ে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বেশি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শক্তিশালী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ও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জনপ্রিয়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গণমাধ্যম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।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শিক্ষামূলক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অনেক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কিছু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টেলিভিশনের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আমরা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পায়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।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পৃথিবীর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দেশের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অনুষ্ঠান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একসাথে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সরাসরি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দেখতে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পেয়ে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থাকি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।</a:t>
          </a:r>
          <a:endParaRPr lang="en-US" sz="2000" b="1" kern="1200" dirty="0"/>
        </a:p>
      </dsp:txBody>
      <dsp:txXfrm rot="-5400000">
        <a:off x="962721" y="2498977"/>
        <a:ext cx="8137639" cy="806677"/>
      </dsp:txXfrm>
    </dsp:sp>
    <dsp:sp modelId="{C6084A6E-637E-4AAB-9FA7-3A0B1FE01AD6}">
      <dsp:nvSpPr>
        <dsp:cNvPr id="0" name=""/>
        <dsp:cNvSpPr/>
      </dsp:nvSpPr>
      <dsp:spPr>
        <a:xfrm rot="5400000">
          <a:off x="-206297" y="3904074"/>
          <a:ext cx="1375315" cy="962721"/>
        </a:xfrm>
        <a:prstGeom prst="chevr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latin typeface="NikoshBAN" pitchFamily="2" charset="0"/>
              <a:cs typeface="NikoshBAN" pitchFamily="2" charset="0"/>
            </a:rPr>
            <a:t>রেডিও</a:t>
          </a:r>
          <a:endParaRPr lang="en-US" sz="2300" b="1" kern="1200" dirty="0"/>
        </a:p>
      </dsp:txBody>
      <dsp:txXfrm rot="-5400000">
        <a:off x="1" y="4179138"/>
        <a:ext cx="962721" cy="412594"/>
      </dsp:txXfrm>
    </dsp:sp>
    <dsp:sp modelId="{6BB62F1F-AAD1-4A14-8933-B2322B0EF3F7}">
      <dsp:nvSpPr>
        <dsp:cNvPr id="0" name=""/>
        <dsp:cNvSpPr/>
      </dsp:nvSpPr>
      <dsp:spPr>
        <a:xfrm rot="5400000">
          <a:off x="4606382" y="54115"/>
          <a:ext cx="893955" cy="8181278"/>
        </a:xfrm>
        <a:prstGeom prst="round2Same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 err="1">
              <a:latin typeface="NikoshBAN" pitchFamily="2" charset="0"/>
              <a:cs typeface="NikoshBAN" pitchFamily="2" charset="0"/>
            </a:rPr>
            <a:t>সংবাদ</a:t>
          </a:r>
          <a:r>
            <a:rPr lang="en-US" sz="31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100" b="1" kern="1200" dirty="0" err="1">
              <a:latin typeface="NikoshBAN" pitchFamily="2" charset="0"/>
              <a:cs typeface="NikoshBAN" pitchFamily="2" charset="0"/>
            </a:rPr>
            <a:t>ছাড়া</a:t>
          </a:r>
          <a:r>
            <a:rPr lang="en-US" sz="31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100" b="1" kern="1200" dirty="0" err="1">
              <a:latin typeface="NikoshBAN" pitchFamily="2" charset="0"/>
              <a:cs typeface="NikoshBAN" pitchFamily="2" charset="0"/>
            </a:rPr>
            <a:t>শিক্ষা</a:t>
          </a:r>
          <a:r>
            <a:rPr lang="en-US" sz="3100" b="1" kern="1200" dirty="0">
              <a:latin typeface="NikoshBAN" pitchFamily="2" charset="0"/>
              <a:cs typeface="NikoshBAN" pitchFamily="2" charset="0"/>
            </a:rPr>
            <a:t> ও </a:t>
          </a:r>
          <a:r>
            <a:rPr lang="en-US" sz="3100" b="1" kern="1200" dirty="0" err="1">
              <a:latin typeface="NikoshBAN" pitchFamily="2" charset="0"/>
              <a:cs typeface="NikoshBAN" pitchFamily="2" charset="0"/>
            </a:rPr>
            <a:t>বিনোদনমূলক</a:t>
          </a:r>
          <a:r>
            <a:rPr lang="en-US" sz="31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100" b="1" kern="1200" dirty="0" err="1">
              <a:latin typeface="NikoshBAN" pitchFamily="2" charset="0"/>
              <a:cs typeface="NikoshBAN" pitchFamily="2" charset="0"/>
            </a:rPr>
            <a:t>নানা</a:t>
          </a:r>
          <a:r>
            <a:rPr lang="en-US" sz="31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100" b="1" kern="1200" dirty="0" err="1">
              <a:latin typeface="NikoshBAN" pitchFamily="2" charset="0"/>
              <a:cs typeface="NikoshBAN" pitchFamily="2" charset="0"/>
            </a:rPr>
            <a:t>অনুষ্ঠানও</a:t>
          </a:r>
          <a:r>
            <a:rPr lang="en-US" sz="31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100" b="1" kern="1200" dirty="0" err="1">
              <a:latin typeface="NikoshBAN" pitchFamily="2" charset="0"/>
              <a:cs typeface="NikoshBAN" pitchFamily="2" charset="0"/>
            </a:rPr>
            <a:t>প্রচার</a:t>
          </a:r>
          <a:r>
            <a:rPr lang="en-US" sz="31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100" b="1" kern="1200" dirty="0" err="1">
              <a:latin typeface="NikoshBAN" pitchFamily="2" charset="0"/>
              <a:cs typeface="NikoshBAN" pitchFamily="2" charset="0"/>
            </a:rPr>
            <a:t>করে</a:t>
          </a:r>
          <a:r>
            <a:rPr lang="en-US" sz="3100" b="1" kern="1200" dirty="0">
              <a:latin typeface="NikoshBAN" pitchFamily="2" charset="0"/>
              <a:cs typeface="NikoshBAN" pitchFamily="2" charset="0"/>
            </a:rPr>
            <a:t>। </a:t>
          </a:r>
          <a:endParaRPr lang="en-US" sz="3100" b="1" kern="1200" dirty="0"/>
        </a:p>
      </dsp:txBody>
      <dsp:txXfrm rot="-5400000">
        <a:off x="962721" y="3741416"/>
        <a:ext cx="8137639" cy="806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907DD86-2CEF-4618-A463-91A8BDF663CE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9124285-0200-4F2F-A0B2-FB30B37F4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DD86-2CEF-4618-A463-91A8BDF663CE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4285-0200-4F2F-A0B2-FB30B37F4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DD86-2CEF-4618-A463-91A8BDF663CE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4285-0200-4F2F-A0B2-FB30B37F4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907DD86-2CEF-4618-A463-91A8BDF663CE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4285-0200-4F2F-A0B2-FB30B37F4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907DD86-2CEF-4618-A463-91A8BDF663CE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9124285-0200-4F2F-A0B2-FB30B37F44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907DD86-2CEF-4618-A463-91A8BDF663CE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9124285-0200-4F2F-A0B2-FB30B37F4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907DD86-2CEF-4618-A463-91A8BDF663CE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9124285-0200-4F2F-A0B2-FB30B37F4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DD86-2CEF-4618-A463-91A8BDF663CE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4285-0200-4F2F-A0B2-FB30B37F4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907DD86-2CEF-4618-A463-91A8BDF663CE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9124285-0200-4F2F-A0B2-FB30B37F4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907DD86-2CEF-4618-A463-91A8BDF663CE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9124285-0200-4F2F-A0B2-FB30B37F4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907DD86-2CEF-4618-A463-91A8BDF663CE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9124285-0200-4F2F-A0B2-FB30B37F4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907DD86-2CEF-4618-A463-91A8BDF663CE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9124285-0200-4F2F-A0B2-FB30B37F4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04800"/>
            <a:ext cx="5839215" cy="3581400"/>
          </a:xfrm>
          <a:prstGeom prst="round2DiagRect">
            <a:avLst>
              <a:gd name="adj1" fmla="val 21773"/>
              <a:gd name="adj2" fmla="val 0"/>
            </a:avLst>
          </a:prstGeom>
        </p:spPr>
      </p:pic>
      <p:sp>
        <p:nvSpPr>
          <p:cNvPr id="3" name="32-Point Star 2"/>
          <p:cNvSpPr/>
          <p:nvPr/>
        </p:nvSpPr>
        <p:spPr>
          <a:xfrm>
            <a:off x="1600200" y="4038600"/>
            <a:ext cx="6019800" cy="2438400"/>
          </a:xfrm>
          <a:prstGeom prst="star32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স্বাগতম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 rot="10800000" flipV="1">
            <a:off x="5334000" y="76200"/>
            <a:ext cx="3733800" cy="3429000"/>
          </a:xfrm>
          <a:prstGeom prst="roundRect">
            <a:avLst>
              <a:gd name="adj" fmla="val 0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5029200" cy="3429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" y="3581400"/>
            <a:ext cx="89916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ইন্টারনেট,ফোন,মোবাইল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81989708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  <p:bldP spid="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pic>
        <p:nvPicPr>
          <p:cNvPr id="4" name="Picture 3" descr="1166903_0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3017732" cy="1600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 descr="all+bd+tv+logo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447800"/>
            <a:ext cx="3276600" cy="1600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12" descr="google-t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1447800"/>
            <a:ext cx="2132267" cy="1600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3" descr="Jenenin 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3352800"/>
            <a:ext cx="3276600" cy="21300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Picture 14" descr="l_10002063_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3352800"/>
            <a:ext cx="3200400" cy="2133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" name="Rounded Rectangle 20"/>
          <p:cNvSpPr/>
          <p:nvPr/>
        </p:nvSpPr>
        <p:spPr>
          <a:xfrm>
            <a:off x="76200" y="76200"/>
            <a:ext cx="8991600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5562600"/>
            <a:ext cx="7848600" cy="990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গনমাধ্যমের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ছবি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1524000"/>
            <a:ext cx="9144000" cy="38618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4800" spc="-15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8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সামাজিকীকরনে</a:t>
            </a:r>
            <a:r>
              <a:rPr lang="en-US" sz="48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গণমাধ্যমের</a:t>
            </a:r>
            <a:r>
              <a:rPr lang="en-US" sz="48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spc="-15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48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spc="-15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8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8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spc="-15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spc="-15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1524000" y="0"/>
            <a:ext cx="6096000" cy="10668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 কাজ 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981200" y="142876"/>
            <a:ext cx="5715000" cy="100012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0" y="1397000"/>
          <a:ext cx="9144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4BB15C-3432-4C96-9743-7B55479BA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C74BB15C-3432-4C96-9743-7B55479BA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C74BB15C-3432-4C96-9743-7B55479BA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C74BB15C-3432-4C96-9743-7B55479BA7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DB21D0-2EBF-45E7-ADB6-D69318A78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03DB21D0-2EBF-45E7-ADB6-D69318A78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03DB21D0-2EBF-45E7-ADB6-D69318A78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03DB21D0-2EBF-45E7-ADB6-D69318A783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D9F7CB-CC47-440A-A403-106A2A22A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54D9F7CB-CC47-440A-A403-106A2A22A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54D9F7CB-CC47-440A-A403-106A2A22A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54D9F7CB-CC47-440A-A403-106A2A22A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8B60FE-AB7C-4883-826A-BBD745710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0E8B60FE-AB7C-4883-826A-BBD745710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0E8B60FE-AB7C-4883-826A-BBD745710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0E8B60FE-AB7C-4883-826A-BBD745710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5681FA-F82A-4C1A-BC38-F804AD446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B15681FA-F82A-4C1A-BC38-F804AD446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B15681FA-F82A-4C1A-BC38-F804AD446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B15681FA-F82A-4C1A-BC38-F804AD446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BD0203-6002-4C66-9957-A80CE0070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5ABD0203-6002-4C66-9957-A80CE0070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5ABD0203-6002-4C66-9957-A80CE0070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dgm id="{5ABD0203-6002-4C66-9957-A80CE0070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084A6E-637E-4AAB-9FA7-3A0B1FE01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C6084A6E-637E-4AAB-9FA7-3A0B1FE01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C6084A6E-637E-4AAB-9FA7-3A0B1FE01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">
                                            <p:graphicEl>
                                              <a:dgm id="{C6084A6E-637E-4AAB-9FA7-3A0B1FE01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B62F1F-AAD1-4A14-8933-B2322B0EF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6BB62F1F-AAD1-4A14-8933-B2322B0EF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6BB62F1F-AAD1-4A14-8933-B2322B0EF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">
                                            <p:graphicEl>
                                              <a:dgm id="{6BB62F1F-AAD1-4A14-8933-B2322B0EF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2362200"/>
            <a:ext cx="8839200" cy="44012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7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7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7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7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ব্যাখ্যা</a:t>
            </a:r>
            <a:r>
              <a:rPr lang="en-US" sz="7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7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7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7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7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7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6200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দলীয়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552329" cy="1295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সামাজিকীকরন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ধীরগতি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438400"/>
            <a:ext cx="8763000" cy="1371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পরিবশনের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মাধ্যমকে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জনমাধ্যম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গণমাধ্যম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114800"/>
            <a:ext cx="9144000" cy="2743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b="1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28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প্রমানিত</a:t>
            </a:r>
            <a:r>
              <a:rPr lang="en-US" sz="28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8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কায</a:t>
            </a:r>
            <a:r>
              <a:rPr lang="en-US" sz="2800" b="1" dirty="0" err="1">
                <a:solidFill>
                  <a:schemeClr val="accent1"/>
                </a:solidFill>
                <a:latin typeface="SutonnyMJ"/>
                <a:cs typeface="SutonnyMJ"/>
              </a:rPr>
              <a:t>©</a:t>
            </a:r>
            <a:r>
              <a:rPr lang="en-US" sz="28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ক্রম</a:t>
            </a:r>
            <a:r>
              <a:rPr lang="en-US" sz="28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8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                                               </a:t>
            </a:r>
            <a:r>
              <a:rPr lang="en-US" sz="2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2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ii) ই-</a:t>
            </a:r>
            <a:r>
              <a:rPr lang="en-US" sz="2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iii) </a:t>
            </a:r>
            <a:r>
              <a:rPr lang="en-US" sz="2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টুইটার</a:t>
            </a:r>
            <a:endParaRPr lang="en-US" sz="20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16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1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ii                 খ.  ii </a:t>
            </a:r>
            <a:r>
              <a:rPr lang="en-US" sz="1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11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iii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iii                ঘ. </a:t>
            </a:r>
            <a:r>
              <a:rPr lang="en-US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1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iii</a:t>
            </a:r>
          </a:p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1981200" y="1447800"/>
            <a:ext cx="533400" cy="4572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4419600" y="3200400"/>
            <a:ext cx="457200" cy="4572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miley Face 9"/>
          <p:cNvSpPr/>
          <p:nvPr/>
        </p:nvSpPr>
        <p:spPr>
          <a:xfrm>
            <a:off x="3048000" y="6032500"/>
            <a:ext cx="457200" cy="4572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amboo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2400"/>
            <a:ext cx="3019425" cy="21636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14600"/>
            <a:ext cx="8763000" cy="16764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সোহেল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ফাহিম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দুজন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ফাহিম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চরমোহনপুর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সোহেল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টুইটার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ইতিবাচক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মতবিনিময়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5578" y="76201"/>
            <a:ext cx="1709736" cy="131921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0" y="53785"/>
            <a:ext cx="1594034" cy="135781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Rectangle 8"/>
          <p:cNvSpPr/>
          <p:nvPr/>
        </p:nvSpPr>
        <p:spPr>
          <a:xfrm>
            <a:off x="2667000" y="457200"/>
            <a:ext cx="3124200" cy="12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572000"/>
            <a:ext cx="9144000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ফাহিমের</a:t>
            </a: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মাধ্যমটির</a:t>
            </a: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নেতিবাচক</a:t>
            </a: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সম্পকে</a:t>
            </a: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cs typeface="SutonnyMJ"/>
              </a:rPr>
              <a:t>©</a:t>
            </a: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205141682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9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5800" y="15796"/>
            <a:ext cx="8305800" cy="4403804"/>
            <a:chOff x="685800" y="15796"/>
            <a:chExt cx="8305800" cy="4403804"/>
          </a:xfrm>
        </p:grpSpPr>
        <p:pic>
          <p:nvPicPr>
            <p:cNvPr id="31746" name="Picture 2" descr="C:\Users\USER\Desktop\21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15796"/>
              <a:ext cx="7400925" cy="3581400"/>
            </a:xfrm>
            <a:prstGeom prst="rect">
              <a:avLst/>
            </a:prstGeom>
            <a:noFill/>
          </p:spPr>
        </p:pic>
        <p:pic>
          <p:nvPicPr>
            <p:cNvPr id="3" name="Picture 6" descr="F:\Pic-Graph\PLANT\PLNT316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38423" y="2133600"/>
              <a:ext cx="2653177" cy="2286000"/>
            </a:xfrm>
            <a:prstGeom prst="rect">
              <a:avLst/>
            </a:prstGeom>
            <a:noFill/>
          </p:spPr>
        </p:pic>
      </p:grpSp>
      <p:pic>
        <p:nvPicPr>
          <p:cNvPr id="8" name="Picture 7" descr="Balloon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5048250"/>
            <a:ext cx="1190625" cy="1809750"/>
          </a:xfrm>
          <a:prstGeom prst="rect">
            <a:avLst/>
          </a:prstGeom>
        </p:spPr>
      </p:pic>
      <p:pic>
        <p:nvPicPr>
          <p:cNvPr id="10" name="Picture 9" descr="2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464" y="2514600"/>
            <a:ext cx="433873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914400" y="381000"/>
            <a:ext cx="7315200" cy="1371600"/>
          </a:xfrm>
          <a:prstGeom prst="round2DiagRect">
            <a:avLst>
              <a:gd name="adj1" fmla="val 38206"/>
              <a:gd name="adj2" fmla="val 0"/>
            </a:avLst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w="114300" prst="hardEdg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ea typeface="PMingLiU-ExtB" pitchFamily="18" charset="-120"/>
              </a:rPr>
              <a:t>শিক্ষক</a:t>
            </a:r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ea typeface="PMingLiU-ExtB" pitchFamily="18" charset="-120"/>
              </a:rPr>
              <a:t> </a:t>
            </a:r>
            <a:r>
              <a:rPr lang="en-US" sz="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ea typeface="PMingLiU-ExtB" pitchFamily="18" charset="-120"/>
              </a:rPr>
              <a:t>পরিচিতি</a:t>
            </a:r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ea typeface="PMingLiU-ExtB" pitchFamily="18" charset="-120"/>
              </a:rPr>
              <a:t> </a:t>
            </a:r>
            <a:endParaRPr lang="en-US" sz="6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ea typeface="PMingLiU-ExtB" pitchFamily="18" charset="-12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381000" y="1981200"/>
            <a:ext cx="5105400" cy="4572000"/>
          </a:xfrm>
          <a:prstGeom prst="round2Diag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PMingLiU-ExtB" pitchFamily="18" charset="-120"/>
                <a:cs typeface="Verdana" pitchFamily="34" charset="0"/>
              </a:rPr>
              <a:t>মোঃময়নাল হোসেন 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ea typeface="PMingLiU-ExtB" pitchFamily="18" charset="-120"/>
              <a:cs typeface="Verdana" pitchFamily="34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PMingLiU-ExtB" pitchFamily="18" charset="-120"/>
                <a:cs typeface="Verdana" pitchFamily="34" charset="0"/>
              </a:rPr>
              <a:t>সহকারী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PMingLiU-ExtB" pitchFamily="18" charset="-120"/>
                <a:cs typeface="Verdana" pitchFamily="34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PMingLiU-ExtB" pitchFamily="18" charset="-120"/>
                <a:cs typeface="Verdana" pitchFamily="34" charset="0"/>
              </a:rPr>
              <a:t>প্রধান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PMingLiU-ExtB" pitchFamily="18" charset="-120"/>
                <a:cs typeface="Verdana" pitchFamily="34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PMingLiU-ExtB" pitchFamily="18" charset="-120"/>
                <a:cs typeface="Verdana" pitchFamily="34" charset="0"/>
              </a:rPr>
              <a:t>শিক্ষক 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ea typeface="PMingLiU-ExtB" pitchFamily="18" charset="-120"/>
              <a:cs typeface="Verdana" pitchFamily="34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PMingLiU-ExtB" pitchFamily="18" charset="-120"/>
                <a:cs typeface="Verdana" pitchFamily="34" charset="0"/>
              </a:rPr>
              <a:t>দেওড়া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PMingLiU-ExtB" pitchFamily="18" charset="-120"/>
                <a:cs typeface="Verdana" pitchFamily="34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PMingLiU-ExtB" pitchFamily="18" charset="-120"/>
                <a:cs typeface="Verdana" pitchFamily="34" charset="0"/>
              </a:rPr>
              <a:t>হাই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PMingLiU-ExtB" pitchFamily="18" charset="-120"/>
                <a:cs typeface="Verdana" pitchFamily="34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PMingLiU-ExtB" pitchFamily="18" charset="-120"/>
                <a:cs typeface="Verdana" pitchFamily="34" charset="0"/>
              </a:rPr>
              <a:t>স্কুল 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ea typeface="PMingLiU-ExtB" pitchFamily="18" charset="-120"/>
              <a:cs typeface="Verdana" pitchFamily="34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PMingLiU-ExtB" pitchFamily="18" charset="-120"/>
                <a:cs typeface="Verdana" pitchFamily="34" charset="0"/>
              </a:rPr>
              <a:t>বরুড়া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PMingLiU-ExtB" pitchFamily="18" charset="-120"/>
                <a:cs typeface="Verdana" pitchFamily="34" charset="0"/>
              </a:rPr>
              <a:t>,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PMingLiU-ExtB" pitchFamily="18" charset="-120"/>
                <a:cs typeface="Verdana" pitchFamily="34" charset="0"/>
              </a:rPr>
              <a:t>কুমিল্লা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PMingLiU-ExtB" pitchFamily="18" charset="-120"/>
                <a:cs typeface="Verdana" pitchFamily="34" charset="0"/>
              </a:rPr>
              <a:t>।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PMingLiU-ExtB" pitchFamily="18" charset="-120"/>
                <a:cs typeface="Verdana" pitchFamily="34" charset="0"/>
              </a:rPr>
              <a:t> 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ea typeface="PMingLiU-ExtB" pitchFamily="18" charset="-120"/>
              <a:cs typeface="Verdana" pitchFamily="34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PMingLiU-ExtB" pitchFamily="18" charset="-120"/>
                <a:cs typeface="Verdana" pitchFamily="34" charset="0"/>
              </a:rPr>
              <a:t>শ্রেনীঃ৮ম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PMingLiU-ExtB" pitchFamily="18" charset="-120"/>
                <a:cs typeface="Verdana" pitchFamily="34" charset="0"/>
              </a:rPr>
              <a:t>বিষয়ঃবাংলাদেশ ও বিশ্ব পরিচয় 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ea typeface="PMingLiU-ExtB" pitchFamily="18" charset="-120"/>
              <a:cs typeface="Verdana" pitchFamily="34" charset="0"/>
            </a:endParaRPr>
          </a:p>
        </p:txBody>
      </p:sp>
      <p:pic>
        <p:nvPicPr>
          <p:cNvPr id="4" name="Picture 3" descr="Main picture Moynal t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86000"/>
            <a:ext cx="3048000" cy="3657600"/>
          </a:xfrm>
          <a:prstGeom prst="round2DiagRect">
            <a:avLst>
              <a:gd name="adj1" fmla="val 25107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191000"/>
            <a:ext cx="43434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slide_ic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0"/>
            <a:ext cx="3962400" cy="19812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tv_television_Banglade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524000"/>
            <a:ext cx="4343400" cy="19812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152400" y="381000"/>
            <a:ext cx="8839200" cy="919401"/>
          </a:xfrm>
          <a:prstGeom prst="round2DiagRect">
            <a:avLst>
              <a:gd name="adj1" fmla="val 24089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3581400"/>
            <a:ext cx="4038600" cy="533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ল্যাব</a:t>
            </a:r>
            <a:endParaRPr lang="en-US" sz="36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0" y="6172200"/>
            <a:ext cx="43434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40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0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ক্লাস</a:t>
            </a:r>
            <a:endParaRPr lang="en-US" sz="40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8200" y="3581400"/>
            <a:ext cx="434340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28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টিভি</a:t>
            </a:r>
            <a:endParaRPr lang="en-US" sz="28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build="p" animBg="1"/>
      <p:bldP spid="12" grpId="0" build="p" animBg="1"/>
      <p:bldP spid="1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3657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57200" y="3810000"/>
            <a:ext cx="36576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28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পেপার</a:t>
            </a:r>
            <a:endParaRPr lang="en-US" sz="28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ngladesh-beta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81000"/>
            <a:ext cx="37338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953000" y="3810000"/>
            <a:ext cx="37338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বেতার</a:t>
            </a:r>
            <a:endParaRPr lang="en-US" sz="32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457200" y="4876800"/>
            <a:ext cx="8229600" cy="1447800"/>
          </a:xfrm>
          <a:prstGeom prst="trapezoid">
            <a:avLst>
              <a:gd name="adj" fmla="val 5866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গণমাধ্যমের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কার্যক্রম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Diagonal Corner Rectangle 1"/>
          <p:cNvSpPr/>
          <p:nvPr/>
        </p:nvSpPr>
        <p:spPr>
          <a:xfrm flipH="1">
            <a:off x="609600" y="381000"/>
            <a:ext cx="7924800" cy="1295400"/>
          </a:xfrm>
          <a:prstGeom prst="round2DiagRect">
            <a:avLst>
              <a:gd name="adj1" fmla="val 43679"/>
              <a:gd name="adj2" fmla="val 0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bn-BD" sz="8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আজকের পাঠ   </a:t>
            </a:r>
            <a:endParaRPr lang="en-US" sz="8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133600"/>
            <a:ext cx="7391400" cy="3944957"/>
          </a:xfrm>
          <a:prstGeom prst="roundRect">
            <a:avLst>
              <a:gd name="adj" fmla="val 231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সামাজিকীক</a:t>
            </a:r>
            <a:r>
              <a:rPr lang="bn-BD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রন</a:t>
            </a:r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ও </a:t>
            </a:r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উন্নয়ন</a:t>
            </a:r>
            <a:endParaRPr lang="bn-BD" sz="8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অধ্যায়-৫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p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66800" y="228600"/>
            <a:ext cx="7086600" cy="1371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bn-BD" sz="7200" spc="3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spc="3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1981200"/>
            <a:ext cx="6934200" cy="449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.....................</a:t>
            </a:r>
          </a:p>
          <a:p>
            <a:pPr lvl="0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সামাজিকীকরনে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গণমাধ্যমের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তা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লিখতে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BD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endParaRPr lang="bn-BD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lvl="0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ব্যাখ্যা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00B0F0"/>
              </a:solidFill>
            </a:endParaRPr>
          </a:p>
          <a:p>
            <a:pPr lvl="0"/>
            <a:endParaRPr lang="en-US" sz="28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143000" y="76200"/>
            <a:ext cx="6781800" cy="1143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লক্ষনীয় বিষয় গুলোঃ 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457200" y="1371600"/>
            <a:ext cx="8305800" cy="525780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ক) সমাজ কি?</a:t>
            </a:r>
          </a:p>
          <a:p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খ)সমাজ কিভাবে ঘটিত হয়?</a:t>
            </a:r>
          </a:p>
          <a:p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গ)সমাজে কি কি উপাদান থাকে?</a:t>
            </a:r>
          </a:p>
          <a:p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ঘ)সামাজিকীকরণ কি?</a:t>
            </a:r>
          </a:p>
          <a:p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ঙ)সামাজিকীকরনে কতগুলো উপাদানের নাম বল।</a:t>
            </a:r>
          </a:p>
          <a:p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চ)সামাজিকীকরনে পরিবারের ভুমিকা। </a:t>
            </a:r>
          </a:p>
          <a:p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ছ)সামাজিকীকরনে বিভিন্ন উপাদানের প্রভাব। </a:t>
            </a:r>
          </a:p>
          <a:p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জ) সামাজিকীকরনে তথ্য প্রযুক্তির ভুমিকা। 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200" y="228600"/>
            <a:ext cx="82296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:\a.power point\PICTURE\pic\ICT-educ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962400"/>
            <a:ext cx="3886200" cy="2438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Left Arrow 9"/>
          <p:cNvSpPr/>
          <p:nvPr/>
        </p:nvSpPr>
        <p:spPr>
          <a:xfrm>
            <a:off x="4191000" y="3962400"/>
            <a:ext cx="4572000" cy="2438400"/>
          </a:xfrm>
          <a:prstGeom prst="leftArrow">
            <a:avLst>
              <a:gd name="adj1" fmla="val 50000"/>
              <a:gd name="adj2" fmla="val 541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শ্রেনীকক্ষে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H:\a.power point\PICTURE\pic\ICT.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371600"/>
            <a:ext cx="3962400" cy="1905000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>
          <a:xfrm>
            <a:off x="76200" y="1295400"/>
            <a:ext cx="4800600" cy="19812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ডিজিটাল</a:t>
            </a:r>
            <a:r>
              <a:rPr lang="en-US" sz="3200" b="1" dirty="0"/>
              <a:t> </a:t>
            </a:r>
            <a:r>
              <a:rPr lang="en-US" sz="3200" b="1" dirty="0" err="1"/>
              <a:t>প্রযুক্তিতে</a:t>
            </a:r>
            <a:r>
              <a:rPr lang="en-US" sz="3200" b="1" dirty="0"/>
              <a:t> </a:t>
            </a:r>
            <a:r>
              <a:rPr lang="en-US" sz="3200" b="1" dirty="0" err="1"/>
              <a:t>নারী</a:t>
            </a:r>
            <a:endParaRPr lang="en-US" sz="3200" b="1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0" grpId="0" build="p" animBg="1"/>
      <p:bldP spid="1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83058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t_in_bangladesh_agriculture_imag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355881"/>
            <a:ext cx="8305800" cy="2359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457200" y="2438400"/>
            <a:ext cx="83058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উপদেষ্টা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মন্ত্রী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মহোদয়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কায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SutonnyMJ"/>
                <a:cs typeface="SutonnyMJ"/>
              </a:rPr>
              <a:t>©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ক্রম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দেখছেন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5791200"/>
            <a:ext cx="8229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258</TotalTime>
  <Words>455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58</cp:revision>
  <dcterms:created xsi:type="dcterms:W3CDTF">2014-09-20T17:07:28Z</dcterms:created>
  <dcterms:modified xsi:type="dcterms:W3CDTF">2020-10-06T05:48:31Z</dcterms:modified>
</cp:coreProperties>
</file>