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72" r:id="rId6"/>
    <p:sldId id="262" r:id="rId7"/>
    <p:sldId id="265" r:id="rId8"/>
    <p:sldId id="266" r:id="rId9"/>
    <p:sldId id="271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00FFFF"/>
    <a:srgbClr val="008000"/>
    <a:srgbClr val="660033"/>
    <a:srgbClr val="006600"/>
    <a:srgbClr val="5F41CB"/>
    <a:srgbClr val="8C96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4" autoAdjust="0"/>
    <p:restoredTop sz="93529" autoAdjust="0"/>
  </p:normalViewPr>
  <p:slideViewPr>
    <p:cSldViewPr>
      <p:cViewPr varScale="1">
        <p:scale>
          <a:sx n="70" d="100"/>
          <a:sy n="70" d="100"/>
        </p:scale>
        <p:origin x="144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084C1-D0A9-42E4-8CFD-7A02A9800F84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96199-2884-4ED9-B342-38521DB99F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025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lower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286000"/>
            <a:ext cx="8229600" cy="4343399"/>
          </a:xfrm>
          <a:prstGeom prst="ellipse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1828800" y="228600"/>
            <a:ext cx="617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24400" y="-914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676400" y="609600"/>
            <a:ext cx="6324600" cy="1295400"/>
          </a:xfrm>
          <a:prstGeom prst="round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6600" dirty="0" smtClean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                    </a:t>
            </a:r>
            <a:r>
              <a:rPr lang="bn-BD" sz="6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6003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সকলকে</a:t>
            </a:r>
            <a:r>
              <a:rPr lang="bn-BD" sz="6600" dirty="0" smtClean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6003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ফুলেল শুভেচ্ছা</a:t>
            </a:r>
            <a:endParaRPr lang="bn-BD" sz="6600" dirty="0" smtClean="0">
              <a:solidFill>
                <a:srgbClr val="660033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6600" dirty="0">
              <a:solidFill>
                <a:srgbClr val="660033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121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28600"/>
            <a:ext cx="7467600" cy="1323439"/>
          </a:xfrm>
          <a:prstGeom prst="rect">
            <a:avLst/>
          </a:prstGeom>
          <a:solidFill>
            <a:schemeClr val="accent2"/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34483" y="274987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09600" y="3124200"/>
            <a:ext cx="3886200" cy="3505200"/>
          </a:xfrm>
          <a:prstGeom prst="roundRect">
            <a:avLst/>
          </a:prstGeom>
          <a:solidFill>
            <a:srgbClr val="92D050"/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দ্বিতীয়, চতুর্থ, ষষ্ঠ, অষ্টম, দশম,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ক্রমবাচক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সংখ্যাগুলোর সংক্ষিপ্তরূপ লেখ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800600" y="3124200"/>
            <a:ext cx="3962400" cy="3429000"/>
          </a:xfrm>
          <a:prstGeom prst="roundRect">
            <a:avLst/>
          </a:prstGeom>
          <a:solidFill>
            <a:srgbClr val="92D050"/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প্রথম,তৃতীয়,পঞ্চম</a:t>
            </a:r>
            <a:r>
              <a:rPr lang="en-US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সপ্তম</a:t>
            </a:r>
            <a:endParaRPr lang="en-US" sz="3600" dirty="0" smtClean="0">
              <a:solidFill>
                <a:srgbClr val="0000FF"/>
              </a:solidFill>
            </a:endParaRPr>
          </a:p>
          <a:p>
            <a:pPr algn="ctr"/>
            <a:r>
              <a:rPr lang="en-US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bn-BD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নবম ক্রমবাচক</a:t>
            </a:r>
          </a:p>
          <a:p>
            <a:pPr algn="ctr"/>
            <a:r>
              <a:rPr lang="bn-BD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সংখ্যাগুলোর</a:t>
            </a:r>
            <a:r>
              <a:rPr lang="en-US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সংক্ষিপ্ত</a:t>
            </a:r>
          </a:p>
          <a:p>
            <a:pPr algn="ctr"/>
            <a:r>
              <a:rPr lang="bn-BD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রূপ লেখ।</a:t>
            </a:r>
          </a:p>
        </p:txBody>
      </p:sp>
      <p:sp>
        <p:nvSpPr>
          <p:cNvPr id="10" name="Oval 9"/>
          <p:cNvSpPr/>
          <p:nvPr/>
        </p:nvSpPr>
        <p:spPr>
          <a:xfrm>
            <a:off x="5638800" y="2057400"/>
            <a:ext cx="2209800" cy="762000"/>
          </a:xfrm>
          <a:prstGeom prst="ellipse">
            <a:avLst/>
          </a:prstGeom>
          <a:solidFill>
            <a:srgbClr val="FF006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দল নং- </a:t>
            </a:r>
            <a:r>
              <a:rPr lang="bn-BD" sz="4000" b="1" dirty="0" smtClean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4000" b="1" dirty="0" smtClean="0">
              <a:solidFill>
                <a:srgbClr val="660033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1295400" y="2057400"/>
            <a:ext cx="2133600" cy="762000"/>
          </a:xfrm>
          <a:prstGeom prst="ellipse">
            <a:avLst/>
          </a:prstGeom>
          <a:solidFill>
            <a:srgbClr val="FF006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দল নং-১</a:t>
            </a:r>
            <a:endParaRPr lang="en-US" sz="3600" dirty="0">
              <a:solidFill>
                <a:srgbClr val="660033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13710" y="1523713"/>
            <a:ext cx="285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b="1" dirty="0" smtClean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  <p:bldP spid="6" grpId="0" animBg="1"/>
      <p:bldP spid="10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1800" y="381000"/>
            <a:ext cx="2667000" cy="76944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762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514600"/>
            <a:ext cx="2057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Flowchart: Alternate Process 13"/>
          <p:cNvSpPr/>
          <p:nvPr/>
        </p:nvSpPr>
        <p:spPr>
          <a:xfrm>
            <a:off x="1447800" y="1524000"/>
            <a:ext cx="1600200" cy="762000"/>
          </a:xfrm>
          <a:prstGeom prst="flowChartAlternateProcess">
            <a:avLst/>
          </a:prstGeom>
          <a:solidFill>
            <a:srgbClr val="0000FF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নবম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Flowchart: Alternate Process 15"/>
          <p:cNvSpPr/>
          <p:nvPr/>
        </p:nvSpPr>
        <p:spPr>
          <a:xfrm>
            <a:off x="1447800" y="4648200"/>
            <a:ext cx="1524000" cy="838200"/>
          </a:xfrm>
          <a:prstGeom prst="flowChartAlternateProcess">
            <a:avLst/>
          </a:prstGeom>
          <a:solidFill>
            <a:srgbClr val="0000FF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সপ্তম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en-US" dirty="0"/>
          </a:p>
        </p:txBody>
      </p:sp>
      <p:sp>
        <p:nvSpPr>
          <p:cNvPr id="17" name="Flowchart: Alternate Process 16"/>
          <p:cNvSpPr/>
          <p:nvPr/>
        </p:nvSpPr>
        <p:spPr>
          <a:xfrm>
            <a:off x="1447800" y="5715000"/>
            <a:ext cx="1524000" cy="838200"/>
          </a:xfrm>
          <a:prstGeom prst="flowChartAlternateProcess">
            <a:avLst/>
          </a:prstGeom>
          <a:solidFill>
            <a:srgbClr val="0000FF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তৃতীয়</a:t>
            </a:r>
            <a:endParaRPr lang="en-US" sz="5400" dirty="0"/>
          </a:p>
        </p:txBody>
      </p:sp>
      <p:sp>
        <p:nvSpPr>
          <p:cNvPr id="18" name="Flowchart: Alternate Process 17"/>
          <p:cNvSpPr/>
          <p:nvPr/>
        </p:nvSpPr>
        <p:spPr>
          <a:xfrm>
            <a:off x="1449978" y="3587931"/>
            <a:ext cx="1524000" cy="838200"/>
          </a:xfrm>
          <a:prstGeom prst="flowChartAlternateProcess">
            <a:avLst/>
          </a:prstGeom>
          <a:solidFill>
            <a:srgbClr val="0000FF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দ্বিতীয়</a:t>
            </a:r>
            <a:endParaRPr lang="en-US" sz="5400" dirty="0"/>
          </a:p>
        </p:txBody>
      </p:sp>
      <p:sp>
        <p:nvSpPr>
          <p:cNvPr id="19" name="Flowchart: Alternate Process 18"/>
          <p:cNvSpPr/>
          <p:nvPr/>
        </p:nvSpPr>
        <p:spPr>
          <a:xfrm>
            <a:off x="1447800" y="2514600"/>
            <a:ext cx="1524000" cy="838200"/>
          </a:xfrm>
          <a:prstGeom prst="flowChartAlternateProcess">
            <a:avLst/>
          </a:prstGeom>
          <a:solidFill>
            <a:srgbClr val="0000FF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প্রথম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Flowchart: Alternate Process 22"/>
          <p:cNvSpPr/>
          <p:nvPr/>
        </p:nvSpPr>
        <p:spPr>
          <a:xfrm>
            <a:off x="5257800" y="1524000"/>
            <a:ext cx="1524000" cy="838200"/>
          </a:xfrm>
          <a:prstGeom prst="flowChartAlternateProcess">
            <a:avLst/>
          </a:prstGeom>
          <a:solidFill>
            <a:srgbClr val="0000FF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৩য়</a:t>
            </a:r>
            <a:endParaRPr lang="en-US" sz="5400" dirty="0"/>
          </a:p>
        </p:txBody>
      </p:sp>
      <p:sp>
        <p:nvSpPr>
          <p:cNvPr id="24" name="Flowchart: Alternate Process 23"/>
          <p:cNvSpPr/>
          <p:nvPr/>
        </p:nvSpPr>
        <p:spPr>
          <a:xfrm>
            <a:off x="5257800" y="2590800"/>
            <a:ext cx="1524000" cy="838200"/>
          </a:xfrm>
          <a:prstGeom prst="flowChartAlternateProcess">
            <a:avLst/>
          </a:prstGeom>
          <a:solidFill>
            <a:srgbClr val="0000FF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৭ম</a:t>
            </a:r>
          </a:p>
          <a:p>
            <a:pPr algn="ctr"/>
            <a:endParaRPr lang="en-US" dirty="0"/>
          </a:p>
        </p:txBody>
      </p:sp>
      <p:sp>
        <p:nvSpPr>
          <p:cNvPr id="25" name="Flowchart: Alternate Process 24"/>
          <p:cNvSpPr/>
          <p:nvPr/>
        </p:nvSpPr>
        <p:spPr>
          <a:xfrm>
            <a:off x="5257800" y="3657600"/>
            <a:ext cx="1524000" cy="838200"/>
          </a:xfrm>
          <a:prstGeom prst="flowChartAlternateProcess">
            <a:avLst/>
          </a:prstGeom>
          <a:solidFill>
            <a:srgbClr val="0000FF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১ম</a:t>
            </a:r>
            <a:endParaRPr lang="en-US" sz="5400" dirty="0"/>
          </a:p>
        </p:txBody>
      </p:sp>
      <p:sp>
        <p:nvSpPr>
          <p:cNvPr id="26" name="Flowchart: Alternate Process 25"/>
          <p:cNvSpPr/>
          <p:nvPr/>
        </p:nvSpPr>
        <p:spPr>
          <a:xfrm>
            <a:off x="5257800" y="4724400"/>
            <a:ext cx="1524000" cy="838200"/>
          </a:xfrm>
          <a:prstGeom prst="flowChartAlternateProcess">
            <a:avLst/>
          </a:prstGeom>
          <a:solidFill>
            <a:srgbClr val="0000FF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৯ম </a:t>
            </a:r>
            <a:endParaRPr lang="en-US" sz="5400" dirty="0"/>
          </a:p>
        </p:txBody>
      </p:sp>
      <p:sp>
        <p:nvSpPr>
          <p:cNvPr id="27" name="Flowchart: Alternate Process 26"/>
          <p:cNvSpPr/>
          <p:nvPr/>
        </p:nvSpPr>
        <p:spPr>
          <a:xfrm>
            <a:off x="5257800" y="5791200"/>
            <a:ext cx="1524000" cy="838200"/>
          </a:xfrm>
          <a:prstGeom prst="flowChartAlternateProcess">
            <a:avLst/>
          </a:prstGeom>
          <a:solidFill>
            <a:srgbClr val="0000FF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২য়</a:t>
            </a:r>
            <a:endParaRPr lang="en-US" sz="5400" dirty="0"/>
          </a:p>
        </p:txBody>
      </p:sp>
      <p:cxnSp>
        <p:nvCxnSpPr>
          <p:cNvPr id="20" name="Straight Connector 19"/>
          <p:cNvCxnSpPr>
            <a:stCxn id="19" idx="3"/>
          </p:cNvCxnSpPr>
          <p:nvPr/>
        </p:nvCxnSpPr>
        <p:spPr>
          <a:xfrm>
            <a:off x="2971800" y="2933700"/>
            <a:ext cx="2362200" cy="2324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4" idx="3"/>
            <a:endCxn id="26" idx="1"/>
          </p:cNvCxnSpPr>
          <p:nvPr/>
        </p:nvCxnSpPr>
        <p:spPr>
          <a:xfrm>
            <a:off x="3048000" y="1905000"/>
            <a:ext cx="2209800" cy="3238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8" idx="3"/>
            <a:endCxn id="27" idx="1"/>
          </p:cNvCxnSpPr>
          <p:nvPr/>
        </p:nvCxnSpPr>
        <p:spPr>
          <a:xfrm>
            <a:off x="2973978" y="4007031"/>
            <a:ext cx="2283822" cy="22032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2895600" y="3124200"/>
            <a:ext cx="251460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7" idx="3"/>
            <a:endCxn id="23" idx="1"/>
          </p:cNvCxnSpPr>
          <p:nvPr/>
        </p:nvCxnSpPr>
        <p:spPr>
          <a:xfrm flipV="1">
            <a:off x="2971800" y="1943100"/>
            <a:ext cx="2286000" cy="419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66800" y="1981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752600"/>
            <a:ext cx="1828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 </a:t>
            </a:r>
            <a:endParaRPr lang="en-US" sz="8000" dirty="0"/>
          </a:p>
        </p:txBody>
      </p:sp>
      <p:sp>
        <p:nvSpPr>
          <p:cNvPr id="9" name="TextBox 8"/>
          <p:cNvSpPr txBox="1"/>
          <p:nvPr/>
        </p:nvSpPr>
        <p:spPr>
          <a:xfrm>
            <a:off x="6657703" y="1828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Horizontal Scroll 9"/>
          <p:cNvSpPr/>
          <p:nvPr/>
        </p:nvSpPr>
        <p:spPr>
          <a:xfrm>
            <a:off x="1143000" y="762000"/>
            <a:ext cx="7391400" cy="6096000"/>
          </a:xfrm>
          <a:prstGeom prst="horizontalScroll">
            <a:avLst/>
          </a:prstGeom>
          <a:solidFill>
            <a:srgbClr val="66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166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iris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6496" y="2438400"/>
            <a:ext cx="1335504" cy="2819400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tical Scroll 3"/>
          <p:cNvSpPr/>
          <p:nvPr/>
        </p:nvSpPr>
        <p:spPr>
          <a:xfrm>
            <a:off x="533400" y="2590800"/>
            <a:ext cx="8305800" cy="3657600"/>
          </a:xfrm>
          <a:prstGeom prst="verticalScroll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3429000"/>
            <a:ext cx="5410200" cy="270843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774700" dist="228600" dir="2700000" sx="129000" sy="129000" algn="ctr">
              <a:schemeClr val="bg1">
                <a:alpha val="30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bg1"/>
                </a:solidFill>
                <a:effectLst>
                  <a:outerShdw blurRad="50800" dist="50800" dir="5400000" sx="101000" sy="101000" algn="ctr" rotWithShape="0">
                    <a:schemeClr val="tx2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মোঃ </a:t>
            </a:r>
            <a:r>
              <a:rPr lang="en-US" sz="4400" dirty="0" err="1" smtClean="0">
                <a:solidFill>
                  <a:schemeClr val="bg1"/>
                </a:solidFill>
                <a:effectLst>
                  <a:outerShdw blurRad="50800" dist="50800" dir="5400000" sx="101000" sy="101000" algn="ctr" rotWithShape="0">
                    <a:schemeClr val="tx2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জাহাঙ্গীর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50800" dist="50800" dir="5400000" sx="101000" sy="101000" algn="ctr" rotWithShape="0">
                    <a:schemeClr val="tx2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effectLst>
                  <a:outerShdw blurRad="50800" dist="50800" dir="5400000" sx="101000" sy="101000" algn="ctr" rotWithShape="0">
                    <a:schemeClr val="tx2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হাছান</a:t>
            </a:r>
            <a:endParaRPr lang="bn-BD" sz="4400" dirty="0" smtClean="0">
              <a:solidFill>
                <a:schemeClr val="bg1"/>
              </a:solidFill>
              <a:effectLst>
                <a:outerShdw blurRad="50800" dist="50800" dir="5400000" sx="101000" sy="101000" algn="ctr" rotWithShape="0">
                  <a:schemeClr val="tx2">
                    <a:lumMod val="60000"/>
                    <a:lumOff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solidFill>
                  <a:schemeClr val="bg1"/>
                </a:solidFill>
                <a:effectLst>
                  <a:outerShdw blurRad="50800" dist="50800" dir="5400000" sx="101000" sy="101000" algn="ctr" rotWithShape="0">
                    <a:schemeClr val="tx2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r>
              <a:rPr lang="en-US" sz="3600" dirty="0" err="1" smtClean="0">
                <a:solidFill>
                  <a:schemeClr val="bg1"/>
                </a:solidFill>
                <a:effectLst>
                  <a:outerShdw blurRad="50800" dist="50800" dir="5400000" sx="101000" sy="101000" algn="ctr" rotWithShape="0">
                    <a:schemeClr val="tx2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পিপুইয়া</a:t>
            </a:r>
            <a:r>
              <a:rPr lang="bn-BD" sz="3600" dirty="0" smtClean="0">
                <a:solidFill>
                  <a:schemeClr val="bg1"/>
                </a:solidFill>
                <a:effectLst>
                  <a:outerShdw blurRad="50800" dist="50800" dir="5400000" sx="101000" sy="101000" algn="ctr" rotWithShape="0">
                    <a:schemeClr val="tx2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bg1"/>
                </a:solidFill>
                <a:effectLst>
                  <a:outerShdw blurRad="50800" dist="50800" dir="5400000" sx="101000" sy="101000" algn="ctr" rotWithShape="0">
                    <a:schemeClr val="tx2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সরকারি প্রাথমিক </a:t>
            </a:r>
            <a:r>
              <a:rPr lang="bn-BD" sz="3600" dirty="0" smtClean="0">
                <a:solidFill>
                  <a:schemeClr val="bg1"/>
                </a:solidFill>
                <a:effectLst>
                  <a:outerShdw blurRad="50800" dist="50800" dir="5400000" sx="101000" sy="101000" algn="ctr" rotWithShape="0">
                    <a:schemeClr val="tx2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600" dirty="0" smtClean="0">
              <a:solidFill>
                <a:schemeClr val="bg1"/>
              </a:solidFill>
              <a:effectLst>
                <a:outerShdw blurRad="50800" dist="50800" dir="5400000" sx="101000" sy="101000" algn="ctr" rotWithShape="0">
                  <a:schemeClr val="tx2">
                    <a:lumMod val="60000"/>
                    <a:lumOff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solidFill>
                  <a:schemeClr val="bg1"/>
                </a:solidFill>
                <a:effectLst>
                  <a:outerShdw blurRad="50800" dist="50800" dir="5400000" sx="101000" sy="101000" algn="ctr" rotWithShape="0">
                    <a:schemeClr val="tx2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চান্দিনা,কুমিল্লা</a:t>
            </a:r>
            <a:r>
              <a:rPr lang="en-US" sz="3600" smtClean="0">
                <a:solidFill>
                  <a:schemeClr val="bg1"/>
                </a:solidFill>
                <a:effectLst>
                  <a:outerShdw blurRad="50800" dist="50800" dir="5400000" sx="101000" sy="101000" algn="ctr" rotWithShape="0">
                    <a:schemeClr val="tx2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bn-BD" sz="2800" dirty="0" smtClean="0">
              <a:solidFill>
                <a:schemeClr val="bg1"/>
              </a:solidFill>
              <a:effectLst>
                <a:outerShdw blurRad="50800" dist="50800" dir="5400000" sx="101000" sy="101000" algn="ctr" rotWithShape="0">
                  <a:schemeClr val="tx2">
                    <a:lumMod val="60000"/>
                    <a:lumOff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solidFill>
                <a:schemeClr val="bg1"/>
              </a:solidFill>
              <a:effectLst>
                <a:outerShdw blurRad="50800" dist="50800" dir="5400000" sx="101000" sy="101000" algn="ctr" rotWithShape="0">
                  <a:schemeClr val="tx2">
                    <a:lumMod val="60000"/>
                    <a:lumOff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8400" y="838200"/>
            <a:ext cx="4114800" cy="1015663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27306" y="1765985"/>
            <a:ext cx="2984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b="1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09800" y="914400"/>
            <a:ext cx="4571999" cy="1169126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70C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 পরিচিতি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2743200"/>
            <a:ext cx="6858000" cy="34163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accent6">
                <a:lumMod val="5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54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54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বিষয়-প্রাথমিক গনিত</a:t>
            </a:r>
          </a:p>
          <a:p>
            <a:r>
              <a:rPr lang="bn-BD" sz="54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</a:t>
            </a:r>
            <a:r>
              <a:rPr lang="en-US" sz="5400" b="1" dirty="0" err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</a:t>
            </a:r>
            <a:r>
              <a:rPr lang="bn-BD" sz="54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নি-তৃতীয়  </a:t>
            </a:r>
            <a:endParaRPr lang="en-US" sz="5400" b="1" dirty="0" smtClean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54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54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অধ্যায়-৬</a:t>
            </a:r>
          </a:p>
          <a:p>
            <a:r>
              <a:rPr lang="en-US" sz="54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54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সময়-৪০ মিনিট</a:t>
            </a:r>
            <a:endParaRPr lang="en-US" sz="5400" b="1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1295400" y="2133600"/>
            <a:ext cx="6858000" cy="3657600"/>
          </a:xfrm>
          <a:prstGeom prst="flowChartAlternateProcess">
            <a:avLst/>
          </a:prstGeom>
          <a:solidFill>
            <a:schemeClr val="accent6">
              <a:lumMod val="50000"/>
            </a:schemeClr>
          </a:solidFill>
          <a:ln w="76200">
            <a:solidFill>
              <a:schemeClr val="accent6">
                <a:lumMod val="60000"/>
                <a:lumOff val="4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9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ক্রমবাচক সংখা</a:t>
            </a:r>
            <a:r>
              <a:rPr lang="bn-BD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          </a:t>
            </a:r>
            <a:r>
              <a:rPr lang="bn-BD" sz="9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পৃষ্ঠা-২২</a:t>
            </a:r>
            <a:endParaRPr lang="en-US" sz="9600" b="1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276600" y="228600"/>
            <a:ext cx="2743200" cy="106897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rgbClr val="C0504D">
                    <a:lumMod val="75000"/>
                  </a:srgbClr>
                </a:solidFill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9600" b="1" dirty="0" smtClean="0">
                <a:solidFill>
                  <a:srgbClr val="C0504D">
                    <a:lumMod val="75000"/>
                  </a:srgbClr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3600" b="1" dirty="0" smtClean="0"/>
          </a:p>
          <a:p>
            <a:pPr algn="ctr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86000" y="228600"/>
            <a:ext cx="4267200" cy="1447800"/>
          </a:xfrm>
          <a:prstGeom prst="ellipse">
            <a:avLst/>
          </a:prstGeom>
          <a:solidFill>
            <a:srgbClr val="5F41CB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ea typeface="MS Mincho" pitchFamily="49" charset="-128"/>
                <a:cs typeface="NikoshBAN" pitchFamily="2" charset="0"/>
              </a:rPr>
              <a:t>শিখনফল</a:t>
            </a:r>
            <a:endParaRPr lang="bn-BD" sz="7200" dirty="0" smtClean="0">
              <a:solidFill>
                <a:schemeClr val="bg1"/>
              </a:solidFill>
              <a:latin typeface="NikoshBAN" pitchFamily="2" charset="0"/>
              <a:ea typeface="MS Mincho" pitchFamily="49" charset="-128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85800" y="2133600"/>
            <a:ext cx="7772400" cy="3886200"/>
          </a:xfrm>
          <a:prstGeom prst="roundRect">
            <a:avLst>
              <a:gd name="adj" fmla="val 19356"/>
            </a:avLst>
          </a:prstGeom>
          <a:solidFill>
            <a:schemeClr val="accent6">
              <a:lumMod val="75000"/>
            </a:schemeClr>
          </a:solidFill>
          <a:ln w="57150">
            <a:solidFill>
              <a:srgbClr val="00B0F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</a:t>
            </a:r>
          </a:p>
          <a:p>
            <a:pPr algn="ctr"/>
            <a:r>
              <a:rPr lang="bn-BD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ক্রমবাচক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সংখা সম্পর্কে ধারণা লাভ করবে।</a:t>
            </a:r>
          </a:p>
          <a:p>
            <a:pPr algn="ctr"/>
            <a:endParaRPr lang="bn-BD" sz="4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প্রথম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দশম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পর্যন্ত ক্রমবাচক সংখ্যা বলতে ও লিখতে  পারবে।</a:t>
            </a:r>
            <a:endParaRPr lang="en-US" sz="4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4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triped Right Arrow 3"/>
          <p:cNvSpPr/>
          <p:nvPr/>
        </p:nvSpPr>
        <p:spPr>
          <a:xfrm>
            <a:off x="1066800" y="2590800"/>
            <a:ext cx="762000" cy="533400"/>
          </a:xfrm>
          <a:prstGeom prst="stripedRightArrow">
            <a:avLst>
              <a:gd name="adj1" fmla="val 50000"/>
              <a:gd name="adj2" fmla="val 47551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triped Right Arrow 4"/>
          <p:cNvSpPr/>
          <p:nvPr/>
        </p:nvSpPr>
        <p:spPr>
          <a:xfrm>
            <a:off x="990600" y="4572000"/>
            <a:ext cx="762000" cy="533400"/>
          </a:xfrm>
          <a:prstGeom prst="stripedRightArrow">
            <a:avLst>
              <a:gd name="adj1" fmla="val 50000"/>
              <a:gd name="adj2" fmla="val 47551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pp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3962400"/>
            <a:ext cx="1112512" cy="1210827"/>
          </a:xfrm>
          <a:prstGeom prst="rect">
            <a:avLst/>
          </a:prstGeom>
        </p:spPr>
      </p:pic>
      <p:pic>
        <p:nvPicPr>
          <p:cNvPr id="11" name="Picture 10" descr="app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3962400"/>
            <a:ext cx="1112512" cy="1210827"/>
          </a:xfrm>
          <a:prstGeom prst="rect">
            <a:avLst/>
          </a:prstGeom>
        </p:spPr>
      </p:pic>
      <p:pic>
        <p:nvPicPr>
          <p:cNvPr id="12" name="Picture 11" descr="app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886200"/>
            <a:ext cx="1112512" cy="1210827"/>
          </a:xfrm>
          <a:prstGeom prst="rect">
            <a:avLst/>
          </a:prstGeom>
        </p:spPr>
      </p:pic>
      <p:pic>
        <p:nvPicPr>
          <p:cNvPr id="13" name="Picture 12" descr="app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1981200"/>
            <a:ext cx="1112512" cy="1210827"/>
          </a:xfrm>
          <a:prstGeom prst="rect">
            <a:avLst/>
          </a:prstGeom>
        </p:spPr>
      </p:pic>
      <p:pic>
        <p:nvPicPr>
          <p:cNvPr id="14" name="Picture 13" descr="app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981200"/>
            <a:ext cx="1050327" cy="1143146"/>
          </a:xfrm>
          <a:prstGeom prst="rect">
            <a:avLst/>
          </a:prstGeom>
        </p:spPr>
      </p:pic>
      <p:pic>
        <p:nvPicPr>
          <p:cNvPr id="15" name="Picture 14" descr="app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962400"/>
            <a:ext cx="1112512" cy="1210827"/>
          </a:xfrm>
          <a:prstGeom prst="rect">
            <a:avLst/>
          </a:prstGeom>
        </p:spPr>
      </p:pic>
      <p:pic>
        <p:nvPicPr>
          <p:cNvPr id="16" name="Picture 15" descr="app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6200" y="3733800"/>
            <a:ext cx="1112512" cy="1210827"/>
          </a:xfrm>
          <a:prstGeom prst="rect">
            <a:avLst/>
          </a:prstGeom>
        </p:spPr>
      </p:pic>
      <p:pic>
        <p:nvPicPr>
          <p:cNvPr id="17" name="Picture 16" descr="app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1905000"/>
            <a:ext cx="1112512" cy="1210827"/>
          </a:xfrm>
          <a:prstGeom prst="rect">
            <a:avLst/>
          </a:prstGeom>
        </p:spPr>
      </p:pic>
      <p:pic>
        <p:nvPicPr>
          <p:cNvPr id="18" name="Picture 17" descr="app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828800"/>
            <a:ext cx="1112512" cy="1210827"/>
          </a:xfrm>
          <a:prstGeom prst="rect">
            <a:avLst/>
          </a:prstGeom>
        </p:spPr>
      </p:pic>
      <p:pic>
        <p:nvPicPr>
          <p:cNvPr id="19" name="Picture 18" descr="app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6200" y="1752600"/>
            <a:ext cx="1112512" cy="1210827"/>
          </a:xfrm>
          <a:prstGeom prst="rect">
            <a:avLst/>
          </a:prstGeom>
        </p:spPr>
      </p:pic>
      <p:sp>
        <p:nvSpPr>
          <p:cNvPr id="21" name="Oval 20"/>
          <p:cNvSpPr/>
          <p:nvPr/>
        </p:nvSpPr>
        <p:spPr>
          <a:xfrm>
            <a:off x="1219200" y="3200400"/>
            <a:ext cx="987620" cy="338407"/>
          </a:xfrm>
          <a:prstGeom prst="ellipse">
            <a:avLst/>
          </a:prstGeom>
          <a:solidFill>
            <a:srgbClr val="00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পঞ্চম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143000" y="5257800"/>
            <a:ext cx="987620" cy="338407"/>
          </a:xfrm>
          <a:prstGeom prst="ellipse">
            <a:avLst/>
          </a:prstGeom>
          <a:solidFill>
            <a:srgbClr val="00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ষষ্ঠ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2819400" y="5334000"/>
            <a:ext cx="987620" cy="341812"/>
          </a:xfrm>
          <a:prstGeom prst="ellipse">
            <a:avLst/>
          </a:prstGeom>
          <a:solidFill>
            <a:srgbClr val="00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সপ্তম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4419600" y="5334000"/>
            <a:ext cx="987620" cy="338407"/>
          </a:xfrm>
          <a:prstGeom prst="ellipse">
            <a:avLst/>
          </a:prstGeom>
          <a:solidFill>
            <a:srgbClr val="00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অষ্টম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6324600" y="5105400"/>
            <a:ext cx="987620" cy="338407"/>
          </a:xfrm>
          <a:prstGeom prst="ellipse">
            <a:avLst/>
          </a:prstGeom>
          <a:solidFill>
            <a:srgbClr val="00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নবম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7924800" y="5029200"/>
            <a:ext cx="987620" cy="457200"/>
          </a:xfrm>
          <a:prstGeom prst="ellipse">
            <a:avLst/>
          </a:prstGeom>
          <a:solidFill>
            <a:srgbClr val="00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দশম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2895600" y="3276600"/>
            <a:ext cx="987620" cy="338407"/>
          </a:xfrm>
          <a:prstGeom prst="ellipse">
            <a:avLst/>
          </a:prstGeom>
          <a:solidFill>
            <a:srgbClr val="00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চতুর্থ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Oval 27"/>
          <p:cNvSpPr/>
          <p:nvPr/>
        </p:nvSpPr>
        <p:spPr>
          <a:xfrm rot="21370990">
            <a:off x="4581253" y="3232927"/>
            <a:ext cx="987620" cy="310942"/>
          </a:xfrm>
          <a:prstGeom prst="ellipse">
            <a:avLst/>
          </a:prstGeom>
          <a:solidFill>
            <a:srgbClr val="00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তৃতীয়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248400" y="3124200"/>
            <a:ext cx="987620" cy="338407"/>
          </a:xfrm>
          <a:prstGeom prst="ellipse">
            <a:avLst/>
          </a:prstGeom>
          <a:solidFill>
            <a:srgbClr val="00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দ্বিতী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7848600" y="3048000"/>
            <a:ext cx="987620" cy="338407"/>
          </a:xfrm>
          <a:prstGeom prst="ellipse">
            <a:avLst/>
          </a:prstGeom>
          <a:solidFill>
            <a:srgbClr val="0000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প্রথম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40430" y="152400"/>
            <a:ext cx="333177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নিচের ছবিটি দেখ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05851" y="5289035"/>
            <a:ext cx="5485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bn-BD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অষ্টম</a:t>
            </a:r>
            <a:endParaRPr lang="en-US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3505200" y="5867400"/>
            <a:ext cx="2438400" cy="762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ক্রমবাচক সংখা  </a:t>
            </a:r>
          </a:p>
          <a:p>
            <a:pPr algn="ctr"/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733800" y="62484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9" name="Up-Down Arrow 38"/>
          <p:cNvSpPr/>
          <p:nvPr/>
        </p:nvSpPr>
        <p:spPr>
          <a:xfrm>
            <a:off x="4114800" y="1066800"/>
            <a:ext cx="457200" cy="1066800"/>
          </a:xfrm>
          <a:prstGeom prst="upDown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248400"/>
            <a:ext cx="1066800" cy="609600"/>
          </a:xfrm>
          <a:prstGeom prst="rect">
            <a:avLst/>
          </a:prstGeom>
        </p:spPr>
      </p:pic>
      <p:pic>
        <p:nvPicPr>
          <p:cNvPr id="14" name="Picture 13" descr="c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5791200"/>
            <a:ext cx="1143000" cy="609600"/>
          </a:xfrm>
          <a:prstGeom prst="rect">
            <a:avLst/>
          </a:prstGeom>
        </p:spPr>
      </p:pic>
      <p:pic>
        <p:nvPicPr>
          <p:cNvPr id="15" name="Picture 14" descr="c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5334000"/>
            <a:ext cx="990600" cy="533400"/>
          </a:xfrm>
          <a:prstGeom prst="rect">
            <a:avLst/>
          </a:prstGeom>
        </p:spPr>
      </p:pic>
      <p:pic>
        <p:nvPicPr>
          <p:cNvPr id="16" name="Picture 15" descr="c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4800600"/>
            <a:ext cx="990600" cy="533400"/>
          </a:xfrm>
          <a:prstGeom prst="rect">
            <a:avLst/>
          </a:prstGeom>
        </p:spPr>
      </p:pic>
      <p:pic>
        <p:nvPicPr>
          <p:cNvPr id="17" name="Picture 16" descr="c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4267200"/>
            <a:ext cx="1066800" cy="533400"/>
          </a:xfrm>
          <a:prstGeom prst="rect">
            <a:avLst/>
          </a:prstGeom>
        </p:spPr>
      </p:pic>
      <p:pic>
        <p:nvPicPr>
          <p:cNvPr id="18" name="Picture 17" descr="c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3810000"/>
            <a:ext cx="1143000" cy="533400"/>
          </a:xfrm>
          <a:prstGeom prst="rect">
            <a:avLst/>
          </a:prstGeom>
        </p:spPr>
      </p:pic>
      <p:pic>
        <p:nvPicPr>
          <p:cNvPr id="19" name="Picture 18" descr="c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3352800"/>
            <a:ext cx="1143000" cy="609600"/>
          </a:xfrm>
          <a:prstGeom prst="rect">
            <a:avLst/>
          </a:prstGeom>
        </p:spPr>
      </p:pic>
      <p:pic>
        <p:nvPicPr>
          <p:cNvPr id="20" name="Picture 19" descr="c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819400"/>
            <a:ext cx="1066800" cy="533400"/>
          </a:xfrm>
          <a:prstGeom prst="rect">
            <a:avLst/>
          </a:prstGeom>
        </p:spPr>
      </p:pic>
      <p:pic>
        <p:nvPicPr>
          <p:cNvPr id="21" name="Picture 20" descr="c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0" y="2286000"/>
            <a:ext cx="1066800" cy="533400"/>
          </a:xfrm>
          <a:prstGeom prst="rect">
            <a:avLst/>
          </a:prstGeom>
        </p:spPr>
      </p:pic>
      <p:sp>
        <p:nvSpPr>
          <p:cNvPr id="24" name="Rounded Rectangle 23"/>
          <p:cNvSpPr/>
          <p:nvPr/>
        </p:nvSpPr>
        <p:spPr>
          <a:xfrm>
            <a:off x="1219200" y="4800600"/>
            <a:ext cx="848710" cy="474345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04800" y="5181600"/>
            <a:ext cx="838200" cy="37582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905000" y="4267200"/>
            <a:ext cx="83820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তৃতীয়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2667000" y="3733800"/>
            <a:ext cx="838200" cy="457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চতুর্থ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581400" y="3200400"/>
            <a:ext cx="838200" cy="4572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পঞ্চম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495800" y="2743200"/>
            <a:ext cx="838200" cy="4572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ষষ্ঠ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5334000" y="2209800"/>
            <a:ext cx="838200" cy="457200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সপ্তম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6324600" y="1752600"/>
            <a:ext cx="838200" cy="4572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অষ্টম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7162800" y="1066800"/>
            <a:ext cx="838200" cy="533400"/>
          </a:xfrm>
          <a:prstGeom prst="round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নবম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8001000" y="457200"/>
            <a:ext cx="838200" cy="4572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দশম</a:t>
            </a:r>
            <a:endParaRPr lang="en-US" sz="2800" dirty="0">
              <a:solidFill>
                <a:srgbClr val="C00000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rot="5400000">
            <a:off x="8001397" y="1371203"/>
            <a:ext cx="914400" cy="794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>
            <a:off x="7125494" y="1942306"/>
            <a:ext cx="838200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>
            <a:off x="6363097" y="2552303"/>
            <a:ext cx="685800" cy="794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>
            <a:off x="5563394" y="3123406"/>
            <a:ext cx="609600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>
            <a:off x="4725194" y="3580606"/>
            <a:ext cx="609600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5400000">
            <a:off x="3810794" y="3961606"/>
            <a:ext cx="609600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>
            <a:off x="2972594" y="4495006"/>
            <a:ext cx="609600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5400000">
            <a:off x="2172494" y="5066506"/>
            <a:ext cx="533400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>
            <a:off x="1448594" y="5561806"/>
            <a:ext cx="457200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>
            <a:off x="419100" y="5905500"/>
            <a:ext cx="686594" cy="794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381000" y="304800"/>
            <a:ext cx="5257800" cy="7620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তোমরা ছবিতে কি দেখছ?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505200" y="6019800"/>
            <a:ext cx="2895600" cy="6858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ক্রমবাচক সংখ্যা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" name="Picture 39" descr="c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8600" y="1676400"/>
            <a:ext cx="1066800" cy="533400"/>
          </a:xfrm>
          <a:prstGeom prst="rect">
            <a:avLst/>
          </a:prstGeom>
        </p:spPr>
      </p:pic>
      <p:sp>
        <p:nvSpPr>
          <p:cNvPr id="52" name="Rounded Rectangle 51"/>
          <p:cNvSpPr/>
          <p:nvPr/>
        </p:nvSpPr>
        <p:spPr>
          <a:xfrm>
            <a:off x="1295400" y="4800600"/>
            <a:ext cx="848710" cy="474345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381000" y="5181600"/>
            <a:ext cx="838200" cy="37582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1981200" y="4267200"/>
            <a:ext cx="83820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তৃতীয়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2743200" y="3733800"/>
            <a:ext cx="838200" cy="457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চতুর্থ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770" decel="100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770" decel="100000"/>
                                        <p:tgtEl>
                                          <p:spTgt spid="5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0" dur="77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2" dur="77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4" presetID="5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77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7" dur="770" decel="100000"/>
                                        <p:tgtEl>
                                          <p:spTgt spid="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9" dur="77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1" dur="77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3" presetID="5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770" decel="100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6" dur="770" decel="100000"/>
                                        <p:tgtEl>
                                          <p:spTgt spid="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8" dur="77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0" dur="77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2" presetID="5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770" decel="100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5" dur="770" decel="100000"/>
                                        <p:tgtEl>
                                          <p:spTgt spid="5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7" dur="77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9" dur="77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1" presetID="5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77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4" dur="770" decel="100000"/>
                                        <p:tgtEl>
                                          <p:spTgt spid="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6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8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0" presetID="5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77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3" dur="770" decel="100000"/>
                                        <p:tgtEl>
                                          <p:spTgt spid="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5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7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9" presetID="5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77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2" dur="770" decel="100000"/>
                                        <p:tgtEl>
                                          <p:spTgt spid="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4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6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8" presetID="5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77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1" dur="770" decel="100000"/>
                                        <p:tgtEl>
                                          <p:spTgt spid="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3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5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7" presetID="5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77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0" dur="770" decel="100000"/>
                                        <p:tgtEl>
                                          <p:spTgt spid="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2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4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6" presetID="5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77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9" dur="770" decel="100000"/>
                                        <p:tgtEl>
                                          <p:spTgt spid="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1" dur="77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3" dur="77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5" presetID="5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770" decel="10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8" dur="770" decel="100000"/>
                                        <p:tgtEl>
                                          <p:spTgt spid="4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0" dur="77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2" dur="77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4" presetID="5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77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7" dur="770" decel="100000"/>
                                        <p:tgtEl>
                                          <p:spTgt spid="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9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1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3" presetID="5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77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6" dur="770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8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0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2" presetID="5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5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7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9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1" presetID="5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4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6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8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0" presetID="5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77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3" dur="770" decel="100000"/>
                                        <p:tgtEl>
                                          <p:spTgt spid="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5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7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9" presetID="5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2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4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6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8" presetID="5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1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3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5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7" presetID="5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0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2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4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6" presetID="5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8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9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1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3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7" grpId="0" animBg="1"/>
      <p:bldP spid="52" grpId="0" animBg="1"/>
      <p:bldP spid="52" grpId="1" animBg="1"/>
      <p:bldP spid="54" grpId="0" animBg="1"/>
      <p:bldP spid="54" grpId="1" animBg="1"/>
      <p:bldP spid="56" grpId="0" animBg="1"/>
      <p:bldP spid="56" grpId="1" animBg="1"/>
      <p:bldP spid="57" grpId="0" animBg="1"/>
      <p:bldP spid="5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ree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1295400"/>
            <a:ext cx="609601" cy="2656355"/>
          </a:xfrm>
          <a:prstGeom prst="rect">
            <a:avLst/>
          </a:prstGeom>
        </p:spPr>
      </p:pic>
      <p:pic>
        <p:nvPicPr>
          <p:cNvPr id="7" name="Picture 6" descr="tree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04800"/>
            <a:ext cx="609601" cy="2528457"/>
          </a:xfrm>
          <a:prstGeom prst="rect">
            <a:avLst/>
          </a:prstGeom>
        </p:spPr>
      </p:pic>
      <p:pic>
        <p:nvPicPr>
          <p:cNvPr id="8" name="Picture 7" descr="tree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838200"/>
            <a:ext cx="609601" cy="2470838"/>
          </a:xfrm>
          <a:prstGeom prst="rect">
            <a:avLst/>
          </a:prstGeom>
        </p:spPr>
      </p:pic>
      <p:pic>
        <p:nvPicPr>
          <p:cNvPr id="9" name="Picture 8" descr="tree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199" y="533400"/>
            <a:ext cx="709749" cy="2574636"/>
          </a:xfrm>
          <a:prstGeom prst="rect">
            <a:avLst/>
          </a:prstGeom>
        </p:spPr>
      </p:pic>
      <p:pic>
        <p:nvPicPr>
          <p:cNvPr id="10" name="Picture 9" descr="tree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2514600"/>
            <a:ext cx="609601" cy="2971803"/>
          </a:xfrm>
          <a:prstGeom prst="rect">
            <a:avLst/>
          </a:prstGeom>
        </p:spPr>
      </p:pic>
      <p:pic>
        <p:nvPicPr>
          <p:cNvPr id="11" name="Picture 10" descr="tree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2057400"/>
            <a:ext cx="609601" cy="2480857"/>
          </a:xfrm>
          <a:prstGeom prst="rect">
            <a:avLst/>
          </a:prstGeom>
        </p:spPr>
      </p:pic>
      <p:pic>
        <p:nvPicPr>
          <p:cNvPr id="12" name="Picture 11" descr="tree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7416" y="3428999"/>
            <a:ext cx="685801" cy="2631079"/>
          </a:xfrm>
          <a:prstGeom prst="rect">
            <a:avLst/>
          </a:prstGeom>
        </p:spPr>
      </p:pic>
      <p:pic>
        <p:nvPicPr>
          <p:cNvPr id="16" name="Picture 15" descr="tree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1600200"/>
            <a:ext cx="609601" cy="2971803"/>
          </a:xfrm>
          <a:prstGeom prst="rect">
            <a:avLst/>
          </a:prstGeom>
        </p:spPr>
      </p:pic>
      <p:pic>
        <p:nvPicPr>
          <p:cNvPr id="17" name="Picture 16" descr="tree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3048000"/>
            <a:ext cx="685801" cy="2667003"/>
          </a:xfrm>
          <a:prstGeom prst="rect">
            <a:avLst/>
          </a:prstGeom>
        </p:spPr>
      </p:pic>
      <p:pic>
        <p:nvPicPr>
          <p:cNvPr id="18" name="Picture 17" descr="tree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5617" y="4116977"/>
            <a:ext cx="542517" cy="2126674"/>
          </a:xfrm>
          <a:prstGeom prst="rect">
            <a:avLst/>
          </a:prstGeom>
        </p:spPr>
      </p:pic>
      <p:sp>
        <p:nvSpPr>
          <p:cNvPr id="20" name="Rounded Rectangle 19"/>
          <p:cNvSpPr/>
          <p:nvPr/>
        </p:nvSpPr>
        <p:spPr>
          <a:xfrm>
            <a:off x="6723017" y="5336177"/>
            <a:ext cx="838203" cy="4572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৩য় 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894217" y="4574177"/>
            <a:ext cx="920933" cy="48582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৫ম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378926" y="3814354"/>
            <a:ext cx="773902" cy="47316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৭ম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905000" y="2895600"/>
            <a:ext cx="762003" cy="52853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৯ম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 rot="10800000" flipV="1">
            <a:off x="7561217" y="5717177"/>
            <a:ext cx="838202" cy="5334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২য় 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808617" y="4955177"/>
            <a:ext cx="873521" cy="485829"/>
          </a:xfrm>
          <a:prstGeom prst="roundRect">
            <a:avLst>
              <a:gd name="adj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৪র্থ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132217" y="4116977"/>
            <a:ext cx="773903" cy="56125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৬ষ্ঠ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608217" y="3431177"/>
            <a:ext cx="773903" cy="48582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8</a:t>
            </a:r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1143000" y="2514600"/>
            <a:ext cx="990599" cy="48582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১০ম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548174" y="3453539"/>
            <a:ext cx="45144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8399417" y="6098177"/>
            <a:ext cx="709411" cy="47316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১ম</a:t>
            </a:r>
            <a:endParaRPr lang="en-US" sz="4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4114800" y="304800"/>
            <a:ext cx="4836895" cy="990600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এই ছবিটিও দেখ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3352800" y="5867400"/>
            <a:ext cx="2579679" cy="616627"/>
          </a:xfrm>
          <a:prstGeom prst="roundRect">
            <a:avLst>
              <a:gd name="adj" fmla="val 50000"/>
            </a:avLst>
          </a:prstGeom>
          <a:solidFill>
            <a:srgbClr val="FF0066"/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ক্রমবাচক </a:t>
            </a:r>
            <a:r>
              <a:rPr lang="bn-BD" sz="2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সংখ্যা </a:t>
            </a:r>
            <a:endParaRPr lang="en-US" sz="28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1" grpId="0" animBg="1"/>
      <p:bldP spid="33" grpId="0" animBg="1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85800" y="2819400"/>
            <a:ext cx="3657600" cy="3429000"/>
          </a:xfrm>
          <a:prstGeom prst="roundRect">
            <a:avLst/>
          </a:prstGeom>
          <a:solidFill>
            <a:srgbClr val="66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55500" dist="101600" dir="5400000" sy="-100000" algn="bl" rotWithShape="0"/>
            <a:softEdge rad="3175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প্রথম----------১ম</a:t>
            </a:r>
          </a:p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দ্বিতীয়---------২য়</a:t>
            </a:r>
          </a:p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তৃতীয়---------৩য়</a:t>
            </a:r>
          </a:p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চতুর্থ----------৪র্থ</a:t>
            </a:r>
          </a:p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পঞ্চম---------৫ম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811485" y="2712720"/>
            <a:ext cx="3505200" cy="3352800"/>
          </a:xfrm>
          <a:prstGeom prst="roundRect">
            <a:avLst/>
          </a:prstGeom>
          <a:solidFill>
            <a:srgbClr val="66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ষষ্ঠ------------৬ষ্ঠ                         সপ্তম----------৭ম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অষ্টম----------৮ম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নবম----------৯ম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দশম---------১০ম</a:t>
            </a: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676400" y="685800"/>
            <a:ext cx="6172200" cy="1143000"/>
          </a:xfrm>
          <a:prstGeom prst="roundRect">
            <a:avLst/>
          </a:prstGeom>
          <a:solidFill>
            <a:srgbClr val="FF0066"/>
          </a:solidFill>
          <a:ln w="571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এবার দেখ সংক্ষিপ্তরূপ</a:t>
            </a:r>
            <a:endParaRPr lang="en-US" sz="4400" dirty="0">
              <a:solidFill>
                <a:srgbClr val="660033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1111</TotalTime>
  <Words>206</Words>
  <Application>Microsoft Office PowerPoint</Application>
  <PresentationFormat>On-screen Show (4:3)</PresentationFormat>
  <Paragraphs>100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MS Mincho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MAHAMUDUL HASAN</dc:creator>
  <cp:lastModifiedBy>Windows User</cp:lastModifiedBy>
  <cp:revision>157</cp:revision>
  <dcterms:created xsi:type="dcterms:W3CDTF">2006-08-16T00:00:00Z</dcterms:created>
  <dcterms:modified xsi:type="dcterms:W3CDTF">2020-10-17T07:18:55Z</dcterms:modified>
</cp:coreProperties>
</file>