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93" r:id="rId3"/>
    <p:sldId id="283" r:id="rId4"/>
    <p:sldId id="268" r:id="rId5"/>
    <p:sldId id="257" r:id="rId6"/>
    <p:sldId id="298" r:id="rId7"/>
    <p:sldId id="259" r:id="rId8"/>
    <p:sldId id="269" r:id="rId9"/>
    <p:sldId id="260" r:id="rId10"/>
    <p:sldId id="264" r:id="rId11"/>
    <p:sldId id="295" r:id="rId12"/>
    <p:sldId id="265" r:id="rId13"/>
    <p:sldId id="296" r:id="rId14"/>
    <p:sldId id="297" r:id="rId15"/>
    <p:sldId id="299"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5" d="100"/>
          <a:sy n="45" d="100"/>
        </p:scale>
        <p:origin x="8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91B5D-AF13-6F4D-BF32-0153A0E9C612}" type="datetimeFigureOut">
              <a:rPr lang="en-US"/>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802B9-7223-AE4B-9440-480CE437E7BB}" type="slidenum">
              <a:rPr lang="en-US"/>
              <a:t>‹#›</a:t>
            </a:fld>
            <a:endParaRPr lang="en-US"/>
          </a:p>
        </p:txBody>
      </p:sp>
    </p:spTree>
    <p:extLst>
      <p:ext uri="{BB962C8B-B14F-4D97-AF65-F5344CB8AC3E}">
        <p14:creationId xmlns:p14="http://schemas.microsoft.com/office/powerpoint/2010/main" val="24138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শিক্ষক পরিচিতি :</a:t>
            </a:r>
          </a:p>
          <a:p>
            <a:r>
              <a:rPr lang="en-US" b="1"/>
              <a:t>ফারহানা তাসমিন</a:t>
            </a:r>
          </a:p>
          <a:p>
            <a:r>
              <a:rPr lang="en-US" b="1"/>
              <a:t>প্রভাষক ( মনোবিজ্ঞান)</a:t>
            </a:r>
          </a:p>
          <a:p>
            <a:r>
              <a:rPr lang="en-US" b="1"/>
              <a:t>আব্দুল আউয়াল বিশ্ববিদ্যালয় কলেজ,আবদার,তেলিহাটী,শ্রীপুর, গাজীপুর। </a:t>
            </a:r>
          </a:p>
        </p:txBody>
      </p:sp>
      <p:sp>
        <p:nvSpPr>
          <p:cNvPr id="4" name="Slide Number Placeholder 3"/>
          <p:cNvSpPr>
            <a:spLocks noGrp="1"/>
          </p:cNvSpPr>
          <p:nvPr>
            <p:ph type="sldNum" sz="quarter" idx="10"/>
          </p:nvPr>
        </p:nvSpPr>
        <p:spPr/>
        <p:txBody>
          <a:bodyPr/>
          <a:lstStyle/>
          <a:p>
            <a:fld id="{37B7250B-16C4-E342-B6EB-B0A93D58CC48}" type="slidenum">
              <a:rPr lang="en-US"/>
              <a:t>2</a:t>
            </a:fld>
            <a:endParaRPr lang="en-US"/>
          </a:p>
        </p:txBody>
      </p:sp>
    </p:spTree>
    <p:extLst>
      <p:ext uri="{BB962C8B-B14F-4D97-AF65-F5344CB8AC3E}">
        <p14:creationId xmlns:p14="http://schemas.microsoft.com/office/powerpoint/2010/main" val="421085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503B-0D1A-4D70-92CA-5F6AF0CD4D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619237-C359-413A-B678-C8B502B8F8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D61B20-E0FC-4FD2-86A3-9A6D350628B9}"/>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5" name="Footer Placeholder 4">
            <a:extLst>
              <a:ext uri="{FF2B5EF4-FFF2-40B4-BE49-F238E27FC236}">
                <a16:creationId xmlns:a16="http://schemas.microsoft.com/office/drawing/2014/main" id="{B259FD89-20DA-4C7E-A6E7-9AB56C531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4200F-4AA9-4004-BFF4-0F30A5B3BE04}"/>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12742227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8DD5-D679-4457-B1D0-0C8A3E2F3F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17613-04F5-47B0-AB20-E98B79C131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05D73-7645-4166-A313-6F679E0A5DF6}"/>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5" name="Footer Placeholder 4">
            <a:extLst>
              <a:ext uri="{FF2B5EF4-FFF2-40B4-BE49-F238E27FC236}">
                <a16:creationId xmlns:a16="http://schemas.microsoft.com/office/drawing/2014/main" id="{1034E5DB-6D8F-4840-89DA-DBD3FDBCB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FCD6D-BBCB-4A79-993F-9D0529100081}"/>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17012013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87CEB-E5C6-4F52-A956-F3A6FA6C4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DD1C0C-B842-4170-BEDE-811EBB51CE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03245-D567-4213-954E-64C0F8677B58}"/>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5" name="Footer Placeholder 4">
            <a:extLst>
              <a:ext uri="{FF2B5EF4-FFF2-40B4-BE49-F238E27FC236}">
                <a16:creationId xmlns:a16="http://schemas.microsoft.com/office/drawing/2014/main" id="{58F3A4B1-A121-47B3-BB6F-D6D3AF38C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C17D9-F15D-4001-9922-4E530C4D80F5}"/>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33267319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087416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C434-4180-400F-ADF4-BDE2E2917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81D65-CFD5-471B-8374-5C4A2D4B4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B917-38FE-4333-BAF6-221778810BEF}"/>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5" name="Footer Placeholder 4">
            <a:extLst>
              <a:ext uri="{FF2B5EF4-FFF2-40B4-BE49-F238E27FC236}">
                <a16:creationId xmlns:a16="http://schemas.microsoft.com/office/drawing/2014/main" id="{3730F934-6DEA-4273-99CD-427E05F91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3C9A5-1926-4963-895D-C7824EA30C5D}"/>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10950242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3B71-8657-40A4-BB1B-63B2C0854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4BA2A6-6EDC-4A91-9B2F-BDD06FA5C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B6088-2626-46EF-B13E-3B664829850D}"/>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5" name="Footer Placeholder 4">
            <a:extLst>
              <a:ext uri="{FF2B5EF4-FFF2-40B4-BE49-F238E27FC236}">
                <a16:creationId xmlns:a16="http://schemas.microsoft.com/office/drawing/2014/main" id="{B222C871-8C13-4C7C-BBCF-B697B65C7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D80EB-569B-4AB1-A8A6-3F7FD38BFF77}"/>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3285460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D346-BB6C-4294-A3FD-D98B36DC6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6F4F9-D319-4068-B868-A80DCB9250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41A0C7-D2D1-4311-A4D5-78AD4EC95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CFD536-68F5-4D5D-9A54-447B2DBFE7DC}"/>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6" name="Footer Placeholder 5">
            <a:extLst>
              <a:ext uri="{FF2B5EF4-FFF2-40B4-BE49-F238E27FC236}">
                <a16:creationId xmlns:a16="http://schemas.microsoft.com/office/drawing/2014/main" id="{2155224D-39C4-4305-9219-8783F791C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0EE48-DF2F-4DC2-8503-A4242C007BA1}"/>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3369616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E537-74F0-4E12-AC5A-25DE46FA3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C2E81-B871-45EB-AE5A-CA1EB3303C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B3843-D594-48DA-B4EB-EF65218AF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A94AD5-5434-4B45-B24C-4190A648F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157651-443D-4118-AB20-756D6C865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F255AB-8FB1-4F81-9D2D-E748ECA1EA6A}"/>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8" name="Footer Placeholder 7">
            <a:extLst>
              <a:ext uri="{FF2B5EF4-FFF2-40B4-BE49-F238E27FC236}">
                <a16:creationId xmlns:a16="http://schemas.microsoft.com/office/drawing/2014/main" id="{73224C8F-66E1-4DB0-B9E8-FD7142DA38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89775D-6490-425C-9A35-CCC14B200141}"/>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40949181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8124-D523-40D6-A6DE-E6D6B5D854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E6FBD1-E70A-4361-AFD5-F9D40B558BD3}"/>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4" name="Footer Placeholder 3">
            <a:extLst>
              <a:ext uri="{FF2B5EF4-FFF2-40B4-BE49-F238E27FC236}">
                <a16:creationId xmlns:a16="http://schemas.microsoft.com/office/drawing/2014/main" id="{7C758EEF-EBD9-4F02-9478-E1B118F7EC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9BFA5E-DC2D-4848-8591-544F6161B472}"/>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906282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95D1E-175E-43BF-A7D1-249DD915AD2C}"/>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3" name="Footer Placeholder 2">
            <a:extLst>
              <a:ext uri="{FF2B5EF4-FFF2-40B4-BE49-F238E27FC236}">
                <a16:creationId xmlns:a16="http://schemas.microsoft.com/office/drawing/2014/main" id="{4E822F58-E11B-4BF1-A874-266FA7B6B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A218EC-BF9A-4AC5-B0C5-C957C85B8767}"/>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8828440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8ABD-DB59-46C7-9C6D-19BD441FF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03BE7B-FA48-4941-97BB-47DA5628A1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630C1-E82A-445E-9F50-2C3E7EEDB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753B6-F208-459A-A949-24F9C8B2E8A3}"/>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6" name="Footer Placeholder 5">
            <a:extLst>
              <a:ext uri="{FF2B5EF4-FFF2-40B4-BE49-F238E27FC236}">
                <a16:creationId xmlns:a16="http://schemas.microsoft.com/office/drawing/2014/main" id="{CC230A85-3EC1-46DF-BFB5-0D3821381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6E375-33C1-4C53-B02B-F39FBCA11426}"/>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1983149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DECB-E3CE-452B-8C65-72BC7D3C9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7F0A5-7A01-4560-9A6B-72CD953FD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5BCB68-405F-4799-8198-7779B4961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77C12-E8A3-491C-BDA9-3C6B03FA6689}"/>
              </a:ext>
            </a:extLst>
          </p:cNvPr>
          <p:cNvSpPr>
            <a:spLocks noGrp="1"/>
          </p:cNvSpPr>
          <p:nvPr>
            <p:ph type="dt" sz="half" idx="10"/>
          </p:nvPr>
        </p:nvSpPr>
        <p:spPr/>
        <p:txBody>
          <a:bodyPr/>
          <a:lstStyle/>
          <a:p>
            <a:fld id="{D835C813-53AA-4680-886F-904ADB1EF656}" type="datetimeFigureOut">
              <a:rPr lang="en-US" smtClean="0"/>
              <a:t>10/17/2020</a:t>
            </a:fld>
            <a:endParaRPr lang="en-US"/>
          </a:p>
        </p:txBody>
      </p:sp>
      <p:sp>
        <p:nvSpPr>
          <p:cNvPr id="6" name="Footer Placeholder 5">
            <a:extLst>
              <a:ext uri="{FF2B5EF4-FFF2-40B4-BE49-F238E27FC236}">
                <a16:creationId xmlns:a16="http://schemas.microsoft.com/office/drawing/2014/main" id="{4875A269-DBDF-483D-82F5-8DEC75FE3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D22D9-6FD5-4F04-9F93-E673819460F2}"/>
              </a:ext>
            </a:extLst>
          </p:cNvPr>
          <p:cNvSpPr>
            <a:spLocks noGrp="1"/>
          </p:cNvSpPr>
          <p:nvPr>
            <p:ph type="sldNum" sz="quarter" idx="12"/>
          </p:nvPr>
        </p:nvSpPr>
        <p:spPr/>
        <p:txBody>
          <a:bodyPr/>
          <a:lstStyle/>
          <a:p>
            <a:fld id="{CAE32EB0-71CF-4617-826D-1F247220FD10}" type="slidenum">
              <a:rPr lang="en-US" smtClean="0"/>
              <a:t>‹#›</a:t>
            </a:fld>
            <a:endParaRPr lang="en-US"/>
          </a:p>
        </p:txBody>
      </p:sp>
    </p:spTree>
    <p:extLst>
      <p:ext uri="{BB962C8B-B14F-4D97-AF65-F5344CB8AC3E}">
        <p14:creationId xmlns:p14="http://schemas.microsoft.com/office/powerpoint/2010/main" val="2328971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5EAF9-1BC8-4751-9C0D-8094040BD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1E01D-DF57-4931-BEFD-290CDEE2F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21C65-3D8C-4C8B-B3D6-B51622EC0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5C813-53AA-4680-886F-904ADB1EF656}" type="datetimeFigureOut">
              <a:rPr lang="en-US" smtClean="0"/>
              <a:t>10/17/2020</a:t>
            </a:fld>
            <a:endParaRPr lang="en-US"/>
          </a:p>
        </p:txBody>
      </p:sp>
      <p:sp>
        <p:nvSpPr>
          <p:cNvPr id="5" name="Footer Placeholder 4">
            <a:extLst>
              <a:ext uri="{FF2B5EF4-FFF2-40B4-BE49-F238E27FC236}">
                <a16:creationId xmlns:a16="http://schemas.microsoft.com/office/drawing/2014/main" id="{10CC3C39-13D6-4024-9C37-384D940C5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EFD5C0-3C17-4F1A-992A-5739F2BDF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32EB0-71CF-4617-826D-1F247220FD10}" type="slidenum">
              <a:rPr lang="en-US" smtClean="0"/>
              <a:t>‹#›</a:t>
            </a:fld>
            <a:endParaRPr lang="en-US"/>
          </a:p>
        </p:txBody>
      </p:sp>
    </p:spTree>
    <p:extLst>
      <p:ext uri="{BB962C8B-B14F-4D97-AF65-F5344CB8AC3E}">
        <p14:creationId xmlns:p14="http://schemas.microsoft.com/office/powerpoint/2010/main" val="182826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8" Type="http://schemas.openxmlformats.org/officeDocument/2006/relationships/image" Target="../media/image32.jpeg" /><Relationship Id="rId3" Type="http://schemas.openxmlformats.org/officeDocument/2006/relationships/image" Target="../media/image16.jpg" /><Relationship Id="rId7" Type="http://schemas.openxmlformats.org/officeDocument/2006/relationships/image" Target="../media/image31.jpeg" /><Relationship Id="rId2" Type="http://schemas.openxmlformats.org/officeDocument/2006/relationships/image" Target="../media/image27.gif" /><Relationship Id="rId1" Type="http://schemas.openxmlformats.org/officeDocument/2006/relationships/slideLayout" Target="../slideLayouts/slideLayout7.xml" /><Relationship Id="rId6" Type="http://schemas.openxmlformats.org/officeDocument/2006/relationships/image" Target="../media/image30.jpeg" /><Relationship Id="rId5" Type="http://schemas.openxmlformats.org/officeDocument/2006/relationships/image" Target="../media/image29.jpeg" /><Relationship Id="rId4" Type="http://schemas.openxmlformats.org/officeDocument/2006/relationships/image" Target="../media/image28.jpeg" /></Relationships>
</file>

<file path=ppt/slides/_rels/slide11.xml.rels><?xml version="1.0" encoding="UTF-8" standalone="yes"?>
<Relationships xmlns="http://schemas.openxmlformats.org/package/2006/relationships"><Relationship Id="rId2" Type="http://schemas.openxmlformats.org/officeDocument/2006/relationships/image" Target="../media/image18.gif"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33.gif"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7.gif"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4.gi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12.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image" Target="../media/image4.gif" /></Relationships>
</file>

<file path=ppt/slides/_rels/slide3.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8" Type="http://schemas.openxmlformats.org/officeDocument/2006/relationships/image" Target="../media/image15.jpeg" /><Relationship Id="rId3" Type="http://schemas.openxmlformats.org/officeDocument/2006/relationships/image" Target="../media/image10.jpeg" /><Relationship Id="rId7" Type="http://schemas.openxmlformats.org/officeDocument/2006/relationships/image" Target="../media/image14.jpeg" /><Relationship Id="rId2" Type="http://schemas.openxmlformats.org/officeDocument/2006/relationships/image" Target="../media/image9.jpeg" /><Relationship Id="rId1" Type="http://schemas.openxmlformats.org/officeDocument/2006/relationships/slideLayout" Target="../slideLayouts/slideLayout7.xml" /><Relationship Id="rId6" Type="http://schemas.openxmlformats.org/officeDocument/2006/relationships/image" Target="../media/image13.jpeg" /><Relationship Id="rId5" Type="http://schemas.openxmlformats.org/officeDocument/2006/relationships/image" Target="../media/image12.jpeg" /><Relationship Id="rId4" Type="http://schemas.openxmlformats.org/officeDocument/2006/relationships/image" Target="../media/image11.jpeg" /></Relationships>
</file>

<file path=ppt/slides/_rels/slide5.xml.rels><?xml version="1.0" encoding="UTF-8" standalone="yes"?>
<Relationships xmlns="http://schemas.openxmlformats.org/package/2006/relationships"><Relationship Id="rId3" Type="http://schemas.openxmlformats.org/officeDocument/2006/relationships/image" Target="../media/image17.gif" /><Relationship Id="rId2" Type="http://schemas.openxmlformats.org/officeDocument/2006/relationships/image" Target="../media/image16.jpg" /><Relationship Id="rId1" Type="http://schemas.openxmlformats.org/officeDocument/2006/relationships/slideLayout" Target="../slideLayouts/slideLayout7.xml" /><Relationship Id="rId4" Type="http://schemas.openxmlformats.org/officeDocument/2006/relationships/image" Target="../media/image18.gif"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g" /><Relationship Id="rId1" Type="http://schemas.openxmlformats.org/officeDocument/2006/relationships/slideLayout" Target="../slideLayouts/slideLayout7.xml" /><Relationship Id="rId5" Type="http://schemas.openxmlformats.org/officeDocument/2006/relationships/image" Target="../media/image22.jpeg" /><Relationship Id="rId4" Type="http://schemas.openxmlformats.org/officeDocument/2006/relationships/image" Target="../media/image21.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23.gif" /><Relationship Id="rId7" Type="http://schemas.openxmlformats.org/officeDocument/2006/relationships/image" Target="../media/image18.gif" /><Relationship Id="rId2" Type="http://schemas.openxmlformats.org/officeDocument/2006/relationships/image" Target="../media/image9.jpeg" /><Relationship Id="rId1" Type="http://schemas.openxmlformats.org/officeDocument/2006/relationships/slideLayout" Target="../slideLayouts/slideLayout7.xml" /><Relationship Id="rId6" Type="http://schemas.openxmlformats.org/officeDocument/2006/relationships/image" Target="../media/image26.jpg" /><Relationship Id="rId5" Type="http://schemas.openxmlformats.org/officeDocument/2006/relationships/image" Target="../media/image25.gif" /><Relationship Id="rId4" Type="http://schemas.openxmlformats.org/officeDocument/2006/relationships/image" Target="../media/image24.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054" name="Picture 6" descr="Cardeno C. is in the house!! | Welcome pictures, Welcome images, Welcome gif">
            <a:extLst>
              <a:ext uri="{FF2B5EF4-FFF2-40B4-BE49-F238E27FC236}">
                <a16:creationId xmlns:a16="http://schemas.microsoft.com/office/drawing/2014/main" id="{12B18E18-C4D1-4BF8-BCB5-AA78720B04E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9843" y="1364226"/>
            <a:ext cx="10522227" cy="5169096"/>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C5504D75-ADFF-E34F-8521-BE6CBB852CB1}"/>
              </a:ext>
            </a:extLst>
          </p:cNvPr>
          <p:cNvSpPr/>
          <p:nvPr/>
        </p:nvSpPr>
        <p:spPr>
          <a:xfrm>
            <a:off x="3845123" y="0"/>
            <a:ext cx="6531174" cy="180379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accent2">
                    <a:lumMod val="40000"/>
                    <a:lumOff val="60000"/>
                  </a:schemeClr>
                </a:solidFill>
              </a:rPr>
              <a:t>স্বাগতম</a:t>
            </a:r>
          </a:p>
        </p:txBody>
      </p:sp>
    </p:spTree>
    <p:extLst>
      <p:ext uri="{BB962C8B-B14F-4D97-AF65-F5344CB8AC3E}">
        <p14:creationId xmlns:p14="http://schemas.microsoft.com/office/powerpoint/2010/main" val="1001657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AA7AA-FECA-4020-BCF4-3CB0E56EB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233" y="2536032"/>
            <a:ext cx="7572375" cy="4196952"/>
          </a:xfrm>
          <a:prstGeom prst="rect">
            <a:avLst/>
          </a:prstGeom>
        </p:spPr>
      </p:pic>
      <p:sp>
        <p:nvSpPr>
          <p:cNvPr id="2" name="Cloud 1">
            <a:extLst>
              <a:ext uri="{FF2B5EF4-FFF2-40B4-BE49-F238E27FC236}">
                <a16:creationId xmlns:a16="http://schemas.microsoft.com/office/drawing/2014/main" id="{3A4050DE-F84C-864C-9850-AF8D523B4960}"/>
              </a:ext>
            </a:extLst>
          </p:cNvPr>
          <p:cNvSpPr/>
          <p:nvPr/>
        </p:nvSpPr>
        <p:spPr>
          <a:xfrm>
            <a:off x="2428875" y="0"/>
            <a:ext cx="9763125" cy="25360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নিয়ন্ত্রিত পর্যবেক্ষণঃ যে পদ্ধতিতে পর্যবেক্ষক   পূর্বপ্রস্তুতি সহকারে স্বাভাবিক পরিবেশে সংঘটিত  কোনো ঘটনা বা আচরণ প্রত্যক্ষ করেন তাকে নিয়ন্ত্রিত পর্যবেক্ষণ বলা হয়।      </a:t>
            </a:r>
          </a:p>
        </p:txBody>
      </p:sp>
      <p:pic>
        <p:nvPicPr>
          <p:cNvPr id="5" name="Picture 4">
            <a:extLst>
              <a:ext uri="{FF2B5EF4-FFF2-40B4-BE49-F238E27FC236}">
                <a16:creationId xmlns:a16="http://schemas.microsoft.com/office/drawing/2014/main" id="{E3B717CA-DD4A-5142-A136-1BD680F4A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2458"/>
            <a:ext cx="4161232" cy="4370526"/>
          </a:xfrm>
          <a:prstGeom prst="rect">
            <a:avLst/>
          </a:prstGeom>
        </p:spPr>
      </p:pic>
      <p:pic>
        <p:nvPicPr>
          <p:cNvPr id="6" name="Picture 6">
            <a:extLst>
              <a:ext uri="{FF2B5EF4-FFF2-40B4-BE49-F238E27FC236}">
                <a16:creationId xmlns:a16="http://schemas.microsoft.com/office/drawing/2014/main" id="{50CF683F-080C-1E4A-9564-E7582FE03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90" y="2235061"/>
            <a:ext cx="12037219" cy="4625320"/>
          </a:xfrm>
          <a:prstGeom prst="rect">
            <a:avLst/>
          </a:prstGeom>
        </p:spPr>
      </p:pic>
      <p:pic>
        <p:nvPicPr>
          <p:cNvPr id="7" name="Picture 7">
            <a:extLst>
              <a:ext uri="{FF2B5EF4-FFF2-40B4-BE49-F238E27FC236}">
                <a16:creationId xmlns:a16="http://schemas.microsoft.com/office/drawing/2014/main" id="{856D0C1A-A1E0-9E47-AE24-427E74F8BD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9" y="2235061"/>
            <a:ext cx="11781235" cy="4497923"/>
          </a:xfrm>
          <a:prstGeom prst="rect">
            <a:avLst/>
          </a:prstGeom>
        </p:spPr>
      </p:pic>
      <p:pic>
        <p:nvPicPr>
          <p:cNvPr id="8" name="Picture 8">
            <a:extLst>
              <a:ext uri="{FF2B5EF4-FFF2-40B4-BE49-F238E27FC236}">
                <a16:creationId xmlns:a16="http://schemas.microsoft.com/office/drawing/2014/main" id="{8643F7AF-7E7D-5A40-B9E6-13ACDBC6E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87" y="2235060"/>
            <a:ext cx="11858625" cy="4622939"/>
          </a:xfrm>
          <a:prstGeom prst="rect">
            <a:avLst/>
          </a:prstGeom>
        </p:spPr>
      </p:pic>
      <p:pic>
        <p:nvPicPr>
          <p:cNvPr id="9" name="Picture 9">
            <a:extLst>
              <a:ext uri="{FF2B5EF4-FFF2-40B4-BE49-F238E27FC236}">
                <a16:creationId xmlns:a16="http://schemas.microsoft.com/office/drawing/2014/main" id="{65B432BD-438B-3240-B770-2435825FA2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86" y="2232678"/>
            <a:ext cx="11936012" cy="4622939"/>
          </a:xfrm>
          <a:prstGeom prst="rect">
            <a:avLst/>
          </a:prstGeom>
        </p:spPr>
      </p:pic>
      <p:pic>
        <p:nvPicPr>
          <p:cNvPr id="10" name="Picture 10">
            <a:extLst>
              <a:ext uri="{FF2B5EF4-FFF2-40B4-BE49-F238E27FC236}">
                <a16:creationId xmlns:a16="http://schemas.microsoft.com/office/drawing/2014/main" id="{B148301E-F8DA-7748-84CE-6BC6FC5669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85" y="2310534"/>
            <a:ext cx="11858625" cy="4370526"/>
          </a:xfrm>
          <a:prstGeom prst="rect">
            <a:avLst/>
          </a:prstGeom>
        </p:spPr>
      </p:pic>
    </p:spTree>
    <p:extLst>
      <p:ext uri="{BB962C8B-B14F-4D97-AF65-F5344CB8AC3E}">
        <p14:creationId xmlns:p14="http://schemas.microsoft.com/office/powerpoint/2010/main" val="21774783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DF53729B-BAE4-9E44-8BC5-F67FB532B99E}"/>
              </a:ext>
            </a:extLst>
          </p:cNvPr>
          <p:cNvSpPr/>
          <p:nvPr/>
        </p:nvSpPr>
        <p:spPr>
          <a:xfrm>
            <a:off x="3870412" y="-169664"/>
            <a:ext cx="7999243" cy="3429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a:solidFill>
                  <a:srgbClr val="C00000"/>
                </a:solidFill>
              </a:rPr>
              <a:t>পর্যবেক্ষণ পদ্ধতির সুবিধাসমূহঃ</a:t>
            </a:r>
            <a:r>
              <a:rPr lang="en-US" sz="2000" b="1">
                <a:solidFill>
                  <a:schemeClr val="tx1"/>
                </a:solidFill>
              </a:rPr>
              <a:t>১/ এই পদ্ধতির সাহায্যে প্রায় সবরকম আচরণ সম্পর্কে তথ্য সংগ্রহ করা সম্ভব। </a:t>
            </a:r>
          </a:p>
          <a:p>
            <a:pPr algn="ctr"/>
            <a:r>
              <a:rPr lang="en-US" sz="2000" b="1">
                <a:solidFill>
                  <a:schemeClr val="tx1"/>
                </a:solidFill>
              </a:rPr>
              <a:t>২/ নির্ধারিত ঘটনা বা আচরণকে স্বাভাবিক পরিবেশে পর্যবেক্ষণ  করা যায়।  </a:t>
            </a:r>
          </a:p>
          <a:p>
            <a:pPr algn="ctr"/>
            <a:r>
              <a:rPr lang="en-US" sz="2000" b="1">
                <a:solidFill>
                  <a:schemeClr val="tx1"/>
                </a:solidFill>
              </a:rPr>
              <a:t>৩/শিশু অস্বভাবী ব্যক্তি ও ইতর প্রাণীর আচরণ অনুসন্ধানের ক্ষেত্রে এই পদ্ধতি সুবিধাজনক।</a:t>
            </a:r>
          </a:p>
          <a:p>
            <a:pPr algn="ctr"/>
            <a:r>
              <a:rPr lang="en-US" sz="2000" b="1">
                <a:solidFill>
                  <a:schemeClr val="tx1"/>
                </a:solidFill>
              </a:rPr>
              <a:t>৪/ এই পদ্ধতিতে প্রাপ্ত তথ্য রাশিকে পরিসংখ্যানের ভাষায় প্রকাশ করা যায়।                </a:t>
            </a:r>
          </a:p>
        </p:txBody>
      </p:sp>
      <p:pic>
        <p:nvPicPr>
          <p:cNvPr id="4" name="Picture 3">
            <a:extLst>
              <a:ext uri="{FF2B5EF4-FFF2-40B4-BE49-F238E27FC236}">
                <a16:creationId xmlns:a16="http://schemas.microsoft.com/office/drawing/2014/main" id="{FA8D78C7-0CDE-3847-A257-1044EB9F0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39516"/>
            <a:ext cx="4321969" cy="5018484"/>
          </a:xfrm>
          <a:prstGeom prst="rect">
            <a:avLst/>
          </a:prstGeom>
        </p:spPr>
      </p:pic>
      <p:sp>
        <p:nvSpPr>
          <p:cNvPr id="6" name="Cloud 5">
            <a:extLst>
              <a:ext uri="{FF2B5EF4-FFF2-40B4-BE49-F238E27FC236}">
                <a16:creationId xmlns:a16="http://schemas.microsoft.com/office/drawing/2014/main" id="{EA12593F-D46B-F94C-9A99-DD4D8B65A271}"/>
              </a:ext>
            </a:extLst>
          </p:cNvPr>
          <p:cNvSpPr/>
          <p:nvPr/>
        </p:nvSpPr>
        <p:spPr>
          <a:xfrm>
            <a:off x="1785937" y="3429000"/>
            <a:ext cx="11072533" cy="29735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a:solidFill>
                  <a:srgbClr val="C00000"/>
                </a:solidFill>
              </a:rPr>
              <a:t>পর্যবেক্ষণ পদ্ধতির অসুবিধাসমূহঃ</a:t>
            </a:r>
            <a:r>
              <a:rPr lang="en-US" sz="2400" b="1" u="sng">
                <a:solidFill>
                  <a:schemeClr val="tx1"/>
                </a:solidFill>
              </a:rPr>
              <a:t> </a:t>
            </a:r>
            <a:r>
              <a:rPr lang="en-US" sz="2400" b="1">
                <a:solidFill>
                  <a:schemeClr val="tx1"/>
                </a:solidFill>
              </a:rPr>
              <a:t>১/পর্যবেক্ষককে কোনো ঘটনার জন্য অপেক্ষা করতে হয়।  ইচ্ছে করলে কোনো ঘটনা নিজে ঘটিয়ে নেওয়া যায় না। </a:t>
            </a:r>
          </a:p>
          <a:p>
            <a:pPr algn="ctr"/>
            <a:r>
              <a:rPr lang="en-US" sz="2400" b="1">
                <a:solidFill>
                  <a:schemeClr val="tx1"/>
                </a:solidFill>
              </a:rPr>
              <a:t>  ২/  এই পদ্ধতিতে প্রাপ্ত ফলাফল অনেক  সময় ব্যক্তিনিষ্ঠ হয়ে থাকে। কারণ পর্যবেক্ষকের ব্যক্তিগত সংস্কার ও পক্ষপাতিত্ব তার পর্যবেক্ষণের ওপর প্রভাব বিস্তার করে থাকে। </a:t>
            </a:r>
          </a:p>
          <a:p>
            <a:pPr algn="ctr"/>
            <a:r>
              <a:rPr lang="en-US" sz="2400" b="1">
                <a:solidFill>
                  <a:schemeClr val="tx1"/>
                </a:solidFill>
              </a:rPr>
              <a:t>৩/ খুব সাবধানতা অবলম্বন না করলে আসল তথ্যের সাথে অবাস্তব তথ্য জড়িয়ে পড়তে পারে। </a:t>
            </a:r>
          </a:p>
          <a:p>
            <a:pPr algn="ctr"/>
            <a:r>
              <a:rPr lang="en-US" sz="2400" b="1">
                <a:solidFill>
                  <a:schemeClr val="tx1"/>
                </a:solidFill>
              </a:rPr>
              <a:t>৪/ কপট ব্যক্তির আচরণ পর্যবেক্ষণে অসুবিধা হয়।                 </a:t>
            </a:r>
          </a:p>
        </p:txBody>
      </p:sp>
    </p:spTree>
    <p:extLst>
      <p:ext uri="{BB962C8B-B14F-4D97-AF65-F5344CB8AC3E}">
        <p14:creationId xmlns:p14="http://schemas.microsoft.com/office/powerpoint/2010/main" val="42215866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C7678-5F99-44AF-94FE-879F76831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171" y="2553890"/>
            <a:ext cx="7387827" cy="4304109"/>
          </a:xfrm>
          <a:prstGeom prst="rect">
            <a:avLst/>
          </a:prstGeom>
        </p:spPr>
      </p:pic>
      <p:sp>
        <p:nvSpPr>
          <p:cNvPr id="2" name="Cloud 1">
            <a:extLst>
              <a:ext uri="{FF2B5EF4-FFF2-40B4-BE49-F238E27FC236}">
                <a16:creationId xmlns:a16="http://schemas.microsoft.com/office/drawing/2014/main" id="{C7607529-3E75-AA49-BCAC-62281F7CF946}"/>
              </a:ext>
            </a:extLst>
          </p:cNvPr>
          <p:cNvSpPr/>
          <p:nvPr/>
        </p:nvSpPr>
        <p:spPr>
          <a:xfrm>
            <a:off x="3362918" y="228600"/>
            <a:ext cx="8829081" cy="23252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চিকিৎসা পদ্ধতি(Clinical Method) :চিকিৎসামূলক পদ্ধতি হলো এমন এক মনোবৈজ্ঞানিক কৌশল যা কেন্দ্রীভূত থাকে ব্যক্তি আচরণের গবেষণায় , এটি সাধারণত আচরণগত সমস্যা বোঝার ক্ষেত্রে ব্যবহৃত হয়।মানসিক সমস্যাগ্রস্ত ব্যক্তিদের শনাক্ত করার লক্ষ্যে এই পদ্ধতি প্রয়োগ করা হয়।           </a:t>
            </a:r>
          </a:p>
        </p:txBody>
      </p:sp>
      <p:pic>
        <p:nvPicPr>
          <p:cNvPr id="4" name="Picture 4">
            <a:extLst>
              <a:ext uri="{FF2B5EF4-FFF2-40B4-BE49-F238E27FC236}">
                <a16:creationId xmlns:a16="http://schemas.microsoft.com/office/drawing/2014/main" id="{A7476453-25C3-CF46-9C0E-3F5DE03B7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3890"/>
            <a:ext cx="4804172" cy="4304110"/>
          </a:xfrm>
          <a:prstGeom prst="rect">
            <a:avLst/>
          </a:prstGeom>
        </p:spPr>
      </p:pic>
    </p:spTree>
    <p:extLst>
      <p:ext uri="{BB962C8B-B14F-4D97-AF65-F5344CB8AC3E}">
        <p14:creationId xmlns:p14="http://schemas.microsoft.com/office/powerpoint/2010/main" val="29343124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788FF-4EE5-3D4C-8A36-7BE46B73D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2" y="2062757"/>
            <a:ext cx="3995146" cy="4670228"/>
          </a:xfrm>
          <a:prstGeom prst="rect">
            <a:avLst/>
          </a:prstGeom>
        </p:spPr>
      </p:pic>
      <p:sp>
        <p:nvSpPr>
          <p:cNvPr id="4" name="Cloud 3">
            <a:extLst>
              <a:ext uri="{FF2B5EF4-FFF2-40B4-BE49-F238E27FC236}">
                <a16:creationId xmlns:a16="http://schemas.microsoft.com/office/drawing/2014/main" id="{06499D8F-F28A-F04B-89D4-EE668AF0A5C0}"/>
              </a:ext>
            </a:extLst>
          </p:cNvPr>
          <p:cNvSpPr/>
          <p:nvPr/>
        </p:nvSpPr>
        <p:spPr>
          <a:xfrm>
            <a:off x="3101579" y="553640"/>
            <a:ext cx="9090421" cy="27503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a:solidFill>
                  <a:srgbClr val="C00000"/>
                </a:solidFill>
              </a:rPr>
              <a:t>চিকিৎসামূলক পদ্ধতির সুবিধাঃ  </a:t>
            </a:r>
          </a:p>
          <a:p>
            <a:pPr algn="ctr"/>
            <a:r>
              <a:rPr lang="en-US" sz="2400" b="1">
                <a:solidFill>
                  <a:schemeClr val="tx1"/>
                </a:solidFill>
              </a:rPr>
              <a:t>১/ এই পদ্ধতির সাহায্যে মানসিক রোগের কারণ এবং এর গতি-প্রকৃতি সম্পর্কে জানা যায়। </a:t>
            </a:r>
          </a:p>
          <a:p>
            <a:pPr algn="ctr"/>
            <a:r>
              <a:rPr lang="en-US" sz="2400" b="1">
                <a:solidFill>
                  <a:schemeClr val="tx1"/>
                </a:solidFill>
              </a:rPr>
              <a:t>২/ সমস্যাগ্রস্ত ব্যক্তির নিকট থেকে এবং তার আত্মীয় স্বজন ও বন্ধু বান্ধব থেকেও তথ্য সংগ্রহ করা যায়। </a:t>
            </a:r>
          </a:p>
          <a:p>
            <a:pPr algn="ctr"/>
            <a:r>
              <a:rPr lang="en-US" sz="2400" b="1">
                <a:solidFill>
                  <a:schemeClr val="tx1"/>
                </a:solidFill>
              </a:rPr>
              <a:t>৩/দীর্ঘদিন যাবৎ রোগীর আচরণ অনুধ্যান করেন বলে চিকিৎসক যথার্থ বা সঠিক সিদ্ধান্ত গ্রহণ করতে সক্ষম হন।               </a:t>
            </a:r>
          </a:p>
        </p:txBody>
      </p:sp>
      <p:sp>
        <p:nvSpPr>
          <p:cNvPr id="6" name="Cloud 5">
            <a:extLst>
              <a:ext uri="{FF2B5EF4-FFF2-40B4-BE49-F238E27FC236}">
                <a16:creationId xmlns:a16="http://schemas.microsoft.com/office/drawing/2014/main" id="{C0AD2A60-C393-4A43-88BF-51548DF08571}"/>
              </a:ext>
            </a:extLst>
          </p:cNvPr>
          <p:cNvSpPr/>
          <p:nvPr/>
        </p:nvSpPr>
        <p:spPr>
          <a:xfrm>
            <a:off x="3156943" y="3723680"/>
            <a:ext cx="8058745" cy="32593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a:solidFill>
                  <a:srgbClr val="C00000"/>
                </a:solidFill>
              </a:rPr>
              <a:t>চিকিৎসামূলক পদ্ধতির অসুবিধাসমূহ :</a:t>
            </a:r>
            <a:endParaRPr lang="en-US" sz="2800" b="1" u="sng">
              <a:solidFill>
                <a:schemeClr val="tx1"/>
              </a:solidFill>
            </a:endParaRPr>
          </a:p>
          <a:p>
            <a:pPr algn="ctr"/>
            <a:r>
              <a:rPr lang="en-US" sz="2000" b="1" u="sng">
                <a:solidFill>
                  <a:schemeClr val="tx1"/>
                </a:solidFill>
              </a:rPr>
              <a:t>১</a:t>
            </a:r>
            <a:r>
              <a:rPr lang="en-US" sz="2000" b="1">
                <a:solidFill>
                  <a:schemeClr val="tx1"/>
                </a:solidFill>
              </a:rPr>
              <a:t>/ এটা বিজ্ঞানসম্মত পদ্ধতি নয়। </a:t>
            </a:r>
          </a:p>
          <a:p>
            <a:pPr algn="ctr"/>
            <a:r>
              <a:rPr lang="en-US" sz="2000" b="1">
                <a:solidFill>
                  <a:schemeClr val="tx1"/>
                </a:solidFill>
              </a:rPr>
              <a:t>২/তথ্য সংগ্রহের সুনির্দিষ্ট পদ্ধতি নেই। </a:t>
            </a:r>
          </a:p>
          <a:p>
            <a:pPr algn="ctr"/>
            <a:r>
              <a:rPr lang="en-US" sz="2000" b="1">
                <a:solidFill>
                  <a:schemeClr val="tx1"/>
                </a:solidFill>
              </a:rPr>
              <a:t>৩/ কোনো পরীক্ষণমূলক প্রকল্প গঠন করা যায় না। </a:t>
            </a:r>
          </a:p>
          <a:p>
            <a:pPr algn="ctr"/>
            <a:r>
              <a:rPr lang="en-US" sz="2000" b="1">
                <a:solidFill>
                  <a:schemeClr val="tx1"/>
                </a:solidFill>
              </a:rPr>
              <a:t>৪/ রোগী প্রদত্ত তথ্য যথার্থভাবে যাচাই করা সম্ভব হয় না।</a:t>
            </a:r>
          </a:p>
          <a:p>
            <a:pPr algn="ctr"/>
            <a:r>
              <a:rPr lang="en-US" sz="2000" b="1">
                <a:solidFill>
                  <a:schemeClr val="tx1"/>
                </a:solidFill>
              </a:rPr>
              <a:t>৫/ ঘটনা অনুধ্যানের  জন্য দীর্ঘ সময়ের প্রয়োজন হয়।      </a:t>
            </a:r>
            <a:endParaRPr lang="en-US" sz="2000" b="1">
              <a:solidFill>
                <a:srgbClr val="C00000"/>
              </a:solidFill>
            </a:endParaRPr>
          </a:p>
        </p:txBody>
      </p:sp>
    </p:spTree>
    <p:extLst>
      <p:ext uri="{BB962C8B-B14F-4D97-AF65-F5344CB8AC3E}">
        <p14:creationId xmlns:p14="http://schemas.microsoft.com/office/powerpoint/2010/main" val="14100285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E67A3-8A02-BB4C-A239-883FB7218EC7}"/>
              </a:ext>
            </a:extLst>
          </p:cNvPr>
          <p:cNvSpPr/>
          <p:nvPr/>
        </p:nvSpPr>
        <p:spPr>
          <a:xfrm>
            <a:off x="5238154" y="210741"/>
            <a:ext cx="5388174" cy="21288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মূল্যায়ন </a:t>
            </a:r>
          </a:p>
        </p:txBody>
      </p:sp>
      <p:sp>
        <p:nvSpPr>
          <p:cNvPr id="3" name="Rectangle: Rounded Corners 2">
            <a:extLst>
              <a:ext uri="{FF2B5EF4-FFF2-40B4-BE49-F238E27FC236}">
                <a16:creationId xmlns:a16="http://schemas.microsoft.com/office/drawing/2014/main" id="{982EDCEE-2D7C-1E4C-A3D1-42EA0A9221ED}"/>
              </a:ext>
            </a:extLst>
          </p:cNvPr>
          <p:cNvSpPr/>
          <p:nvPr/>
        </p:nvSpPr>
        <p:spPr>
          <a:xfrm>
            <a:off x="1112637" y="1846659"/>
            <a:ext cx="6173988" cy="48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#প্রশ্নঃ</a:t>
            </a:r>
          </a:p>
          <a:p>
            <a:pPr algn="ctr"/>
            <a:r>
              <a:rPr lang="en-US" sz="2400" b="1">
                <a:solidFill>
                  <a:schemeClr val="tx1"/>
                </a:solidFill>
              </a:rPr>
              <a:t>১/ কোন পদ্ধতিতে স্বাভাবিক পরিবেশ থেকে আচরণ সম্পর্কিত তথ্য সংগ্রহ করা হয়? </a:t>
            </a:r>
          </a:p>
          <a:p>
            <a:pPr algn="ctr"/>
            <a:r>
              <a:rPr lang="en-US" sz="2400" b="1">
                <a:solidFill>
                  <a:schemeClr val="tx1"/>
                </a:solidFill>
              </a:rPr>
              <a:t>২/ কোন পদ্ধতিতে নিয়ন্ত্রিত পরিবেশে আচরণ সংগ্রহ করা হয়? </a:t>
            </a:r>
          </a:p>
          <a:p>
            <a:pPr algn="ctr"/>
            <a:r>
              <a:rPr lang="en-US" sz="2400" b="1">
                <a:solidFill>
                  <a:schemeClr val="tx1"/>
                </a:solidFill>
              </a:rPr>
              <a:t>৩/   মানসিক সমস্যাগ্রস্ত ব্যক্তিদের শনাক্তকরণের  জন্য কোন পদ্ধতি ব্যবহৃত হয়? </a:t>
            </a:r>
          </a:p>
          <a:p>
            <a:pPr algn="ctr"/>
            <a:r>
              <a:rPr lang="en-US" sz="2400" b="1">
                <a:solidFill>
                  <a:schemeClr val="tx1"/>
                </a:solidFill>
              </a:rPr>
              <a:t>৪/ কোনটি বৈজ্ঞানিক পদ্ধতি?</a:t>
            </a:r>
          </a:p>
          <a:p>
            <a:pPr algn="ctr"/>
            <a:r>
              <a:rPr lang="en-US" sz="2400" b="1">
                <a:solidFill>
                  <a:schemeClr val="tx1"/>
                </a:solidFill>
              </a:rPr>
              <a:t>৫/ নিয়ন্ত্রিত পরিবেশে আচরণ সম্পর্কে তথ্য সংগ্রহের কৌশল কী?</a:t>
            </a:r>
          </a:p>
          <a:p>
            <a:pPr algn="ctr"/>
            <a:r>
              <a:rPr lang="en-US" sz="2400" b="1">
                <a:solidFill>
                  <a:schemeClr val="tx1"/>
                </a:solidFill>
              </a:rPr>
              <a:t>৬/ বাহ্যিক চল নিয়ন্ত্রণ করা হয় কোন পদ্ধতিতে ?          </a:t>
            </a:r>
          </a:p>
        </p:txBody>
      </p:sp>
      <p:sp>
        <p:nvSpPr>
          <p:cNvPr id="4" name="Rectangle: Rounded Corners 3">
            <a:extLst>
              <a:ext uri="{FF2B5EF4-FFF2-40B4-BE49-F238E27FC236}">
                <a16:creationId xmlns:a16="http://schemas.microsoft.com/office/drawing/2014/main" id="{86761730-FF11-B847-8DF4-B429C5E913C2}"/>
              </a:ext>
            </a:extLst>
          </p:cNvPr>
          <p:cNvSpPr/>
          <p:nvPr/>
        </p:nvSpPr>
        <p:spPr>
          <a:xfrm>
            <a:off x="7550944" y="2050255"/>
            <a:ext cx="4021931" cy="4597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#উত্তরঃ</a:t>
            </a:r>
          </a:p>
          <a:p>
            <a:pPr algn="ctr"/>
            <a:r>
              <a:rPr lang="en-US" sz="3200" b="1">
                <a:solidFill>
                  <a:schemeClr val="tx1"/>
                </a:solidFill>
              </a:rPr>
              <a:t>১/ নিয়মতান্ত্রিক পর্যবেক্ষণ</a:t>
            </a:r>
          </a:p>
          <a:p>
            <a:pPr algn="ctr"/>
            <a:r>
              <a:rPr lang="en-US" sz="3200" b="1">
                <a:solidFill>
                  <a:schemeClr val="tx1"/>
                </a:solidFill>
              </a:rPr>
              <a:t>২/  পরীক্ষণ পদ্ধতি</a:t>
            </a:r>
          </a:p>
          <a:p>
            <a:pPr algn="ctr"/>
            <a:r>
              <a:rPr lang="en-US" sz="3200" b="1">
                <a:solidFill>
                  <a:schemeClr val="tx1"/>
                </a:solidFill>
              </a:rPr>
              <a:t>৩/ চিকিৎসা পদ্ধতি</a:t>
            </a:r>
          </a:p>
          <a:p>
            <a:pPr algn="ctr"/>
            <a:r>
              <a:rPr lang="en-US" sz="3200" b="1">
                <a:solidFill>
                  <a:schemeClr val="tx1"/>
                </a:solidFill>
              </a:rPr>
              <a:t>৪/  পরীক্ষণ পদ্ধতি</a:t>
            </a:r>
          </a:p>
          <a:p>
            <a:pPr algn="ctr"/>
            <a:r>
              <a:rPr lang="en-US" sz="3200" b="1">
                <a:solidFill>
                  <a:schemeClr val="tx1"/>
                </a:solidFill>
              </a:rPr>
              <a:t>৫/ পরীক্ষণ পদ্ধতি</a:t>
            </a:r>
          </a:p>
          <a:p>
            <a:pPr algn="ctr"/>
            <a:r>
              <a:rPr lang="en-US" sz="3200" b="1">
                <a:solidFill>
                  <a:schemeClr val="tx1"/>
                </a:solidFill>
              </a:rPr>
              <a:t>৬/ পরীক্ষণ পদ্ধতি </a:t>
            </a:r>
          </a:p>
        </p:txBody>
      </p:sp>
    </p:spTree>
    <p:extLst>
      <p:ext uri="{BB962C8B-B14F-4D97-AF65-F5344CB8AC3E}">
        <p14:creationId xmlns:p14="http://schemas.microsoft.com/office/powerpoint/2010/main" val="38086232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5A39AC84-C4A4-CC4D-A9A5-2B273E57D516}"/>
              </a:ext>
            </a:extLst>
          </p:cNvPr>
          <p:cNvSpPr/>
          <p:nvPr/>
        </p:nvSpPr>
        <p:spPr>
          <a:xfrm>
            <a:off x="5506044" y="282177"/>
            <a:ext cx="6685955" cy="19859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rPr>
              <a:t>বাড়ির কাজ</a:t>
            </a:r>
          </a:p>
        </p:txBody>
      </p:sp>
      <p:sp>
        <p:nvSpPr>
          <p:cNvPr id="3" name="TextBox 2">
            <a:extLst>
              <a:ext uri="{FF2B5EF4-FFF2-40B4-BE49-F238E27FC236}">
                <a16:creationId xmlns:a16="http://schemas.microsoft.com/office/drawing/2014/main" id="{D5D487F8-C28C-6447-A852-8F5EA7FE6764}"/>
              </a:ext>
            </a:extLst>
          </p:cNvPr>
          <p:cNvSpPr txBox="1"/>
          <p:nvPr/>
        </p:nvSpPr>
        <p:spPr>
          <a:xfrm>
            <a:off x="928688" y="1907380"/>
            <a:ext cx="10912077" cy="4801314"/>
          </a:xfrm>
          <a:prstGeom prst="rect">
            <a:avLst/>
          </a:prstGeom>
          <a:noFill/>
        </p:spPr>
        <p:txBody>
          <a:bodyPr wrap="square" rtlCol="0">
            <a:spAutoFit/>
          </a:bodyPr>
          <a:lstStyle/>
          <a:p>
            <a:pPr algn="l"/>
            <a:r>
              <a:rPr lang="en-US" b="1"/>
              <a:t>১/দৃশ্য-১: সরকারি প্রাথমিক স্কুলের শিক্ষিকা আতিয়া স্বাভাবিক পরিবেশ বজায় রেখে একটি শিশুর আচরণ অবলোকন করছেন।তার স্বাভাবিক আচরণ যাতে বিঘ্নিত না হয় সেদিকেও সতর্ক দৃষ্টি রাখছেন। </a:t>
            </a:r>
          </a:p>
          <a:p>
            <a:pPr algn="l"/>
            <a:r>
              <a:rPr lang="en-US" b="1"/>
              <a:t>দৃশ্য-২: সীমা একটি শিশুর আচরণ পর্যবেক্ষণের জন্য তাকে গবেষণাগারে নিয়ে আসেন এবং কিছু শর্ত প্রয়োজন অনুসারে বাড়িয়ে কমিয়ে তার আচরণ পর্যবেক্ষণ  করেন।সবশেষে প্রাপ্ত  উপাত্ত  বিশ্লেষণ ও সরলীকরণের মাধ্যমে সিদ্ধান্ত গ্রহণ করেন।</a:t>
            </a:r>
          </a:p>
          <a:p>
            <a:pPr algn="l"/>
            <a:r>
              <a:rPr lang="en-US" b="1"/>
              <a:t>(ক)পরীক্ষণ পদ্ধতি কী? </a:t>
            </a:r>
          </a:p>
          <a:p>
            <a:pPr algn="l"/>
            <a:r>
              <a:rPr lang="en-US" b="1"/>
              <a:t>(খ)চিকিৎসা পদ্ধতি কাদের জন্য?  ব্যাখ্যা কর। </a:t>
            </a:r>
          </a:p>
          <a:p>
            <a:pPr algn="l"/>
            <a:r>
              <a:rPr lang="en-US" b="1"/>
              <a:t>(গ)আতিয়ার ব্যবহৃত গবেষণা পদ্ধতির নাম লিখ।</a:t>
            </a:r>
          </a:p>
          <a:p>
            <a:pPr algn="l"/>
            <a:r>
              <a:rPr lang="en-US" b="1"/>
              <a:t>(ঘ) দৃশ্য-১ ও দৃশ্য-২ এ ব্যবহৃত পদ্ধতি দুটি উল্লেখ কর এবং তুলনামূলক বিশ্লেষণ কর।  </a:t>
            </a:r>
          </a:p>
          <a:p>
            <a:pPr algn="l"/>
            <a:r>
              <a:rPr lang="en-US" b="1"/>
              <a:t>২/রনি ও রিন্টু আলোচনায় বসেছে।রনি বললেন, “সামাদকে ইদানিং কেমন যেন উদাস উদাস মনে হয়।ডাকলে সাড়া দেয় না।কেমন যেন উপযোজনমূলক আচরণের সমস্যা।”রিন্টু কিন্তু অন্যরকম    কথা বললেন, “আগে সামাদকে দেখতে হবে, সামাদ স্বাভাবিক পরিবেশে কেমন আচরণ করছে ।তার স্বাভাবিক আচরণ যাতে বিঘ্নিত না হয়। আমরা সামাদের   সাথে এমনভাবে মিশবো ও যেন তা বুঝতে না পারে।”</a:t>
            </a:r>
          </a:p>
          <a:p>
            <a:pPr algn="l"/>
            <a:r>
              <a:rPr lang="en-US" b="1"/>
              <a:t>(ক)নিয়মতান্ত্রিক পর্যবেক্ষণ কী?</a:t>
            </a:r>
          </a:p>
          <a:p>
            <a:pPr algn="l"/>
            <a:r>
              <a:rPr lang="en-US" b="1"/>
              <a:t>(খ)পরীক্ষণ পদ্ধতিকে বৈজ্ঞানিক পদ্ধতি বলা হয় কেন? </a:t>
            </a:r>
          </a:p>
          <a:p>
            <a:pPr algn="l"/>
            <a:r>
              <a:rPr lang="en-US" b="1"/>
              <a:t>(গ)রিন্টু যে পদ্ধতির কথা বলল তা ব্যাখ্যা কর। </a:t>
            </a:r>
          </a:p>
          <a:p>
            <a:pPr algn="l"/>
            <a:r>
              <a:rPr lang="en-US" b="1"/>
              <a:t>(ঘ) রনি সামাদের ব্যাপারে কোন পদ্ধতির কথা বলেছে?  তার সুবিধা অসুবিধাসমুহ ব্যাখ্যা কর।                 </a:t>
            </a:r>
          </a:p>
        </p:txBody>
      </p:sp>
    </p:spTree>
    <p:extLst>
      <p:ext uri="{BB962C8B-B14F-4D97-AF65-F5344CB8AC3E}">
        <p14:creationId xmlns:p14="http://schemas.microsoft.com/office/powerpoint/2010/main" val="32622858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1"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47639-B451-4DA6-88DD-733EEDEB3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72" y="2094311"/>
            <a:ext cx="11769328" cy="4495800"/>
          </a:xfrm>
          <a:prstGeom prst="rect">
            <a:avLst/>
          </a:prstGeom>
        </p:spPr>
      </p:pic>
      <p:sp>
        <p:nvSpPr>
          <p:cNvPr id="4" name="Cloud 3">
            <a:extLst>
              <a:ext uri="{FF2B5EF4-FFF2-40B4-BE49-F238E27FC236}">
                <a16:creationId xmlns:a16="http://schemas.microsoft.com/office/drawing/2014/main" id="{34E020B3-048D-E245-9E1A-50043253A00B}"/>
              </a:ext>
            </a:extLst>
          </p:cNvPr>
          <p:cNvSpPr/>
          <p:nvPr/>
        </p:nvSpPr>
        <p:spPr>
          <a:xfrm>
            <a:off x="4380904" y="-35720"/>
            <a:ext cx="7977784" cy="24824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rPr>
              <a:t>সবাইকে অসংখ্য ধন্যবাদ  </a:t>
            </a:r>
          </a:p>
        </p:txBody>
      </p:sp>
    </p:spTree>
    <p:extLst>
      <p:ext uri="{BB962C8B-B14F-4D97-AF65-F5344CB8AC3E}">
        <p14:creationId xmlns:p14="http://schemas.microsoft.com/office/powerpoint/2010/main" val="18831218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33E9-AB03-4443-9C8F-F60AD29DA76B}"/>
              </a:ext>
            </a:extLst>
          </p:cNvPr>
          <p:cNvSpPr>
            <a:spLocks noGrp="1"/>
          </p:cNvSpPr>
          <p:nvPr>
            <p:ph type="title"/>
          </p:nvPr>
        </p:nvSpPr>
        <p:spPr>
          <a:xfrm>
            <a:off x="4280299" y="858180"/>
            <a:ext cx="10515600" cy="1188641"/>
          </a:xfrm>
        </p:spPr>
        <p:txBody>
          <a:bodyPr/>
          <a:lstStyle/>
          <a:p>
            <a:r>
              <a:rPr lang="en-US"/>
              <a:t>শিক্ষক পরিচিতি :</a:t>
            </a:r>
          </a:p>
        </p:txBody>
      </p:sp>
      <p:sp>
        <p:nvSpPr>
          <p:cNvPr id="3" name="Content Placeholder 2">
            <a:extLst>
              <a:ext uri="{FF2B5EF4-FFF2-40B4-BE49-F238E27FC236}">
                <a16:creationId xmlns:a16="http://schemas.microsoft.com/office/drawing/2014/main" id="{2B079101-34C6-2340-9CC6-5BACC2255038}"/>
              </a:ext>
            </a:extLst>
          </p:cNvPr>
          <p:cNvSpPr>
            <a:spLocks noGrp="1"/>
          </p:cNvSpPr>
          <p:nvPr>
            <p:ph sz="quarter" idx="13"/>
          </p:nvPr>
        </p:nvSpPr>
        <p:spPr>
          <a:xfrm>
            <a:off x="4341878" y="1833946"/>
            <a:ext cx="3827562" cy="1994014"/>
          </a:xfrm>
        </p:spPr>
        <p:txBody>
          <a:bodyPr>
            <a:normAutofit fontScale="85000" lnSpcReduction="20000"/>
          </a:bodyPr>
          <a:lstStyle/>
          <a:p>
            <a:r>
              <a:rPr lang="en-US" b="1"/>
              <a:t>ফারহানা তাসমিন</a:t>
            </a:r>
          </a:p>
          <a:p>
            <a:r>
              <a:rPr lang="en-US" b="1"/>
              <a:t>প্রভাষক ( মনোবিজ্ঞান)</a:t>
            </a:r>
          </a:p>
          <a:p>
            <a:r>
              <a:rPr lang="en-US" b="1"/>
              <a:t>আব্দুল আউয়াল বিশ্ববিদ্যালয় কলেজ,তেলিহাটি,শ্রীপুর, গাজীপুর। </a:t>
            </a:r>
            <a:endParaRPr lang="en-US"/>
          </a:p>
        </p:txBody>
      </p:sp>
      <p:sp>
        <p:nvSpPr>
          <p:cNvPr id="4" name="TextBox 3">
            <a:extLst>
              <a:ext uri="{FF2B5EF4-FFF2-40B4-BE49-F238E27FC236}">
                <a16:creationId xmlns:a16="http://schemas.microsoft.com/office/drawing/2014/main" id="{FEAE71DC-815C-3E4C-B3BC-0B4A1F2E0274}"/>
              </a:ext>
            </a:extLst>
          </p:cNvPr>
          <p:cNvSpPr txBox="1"/>
          <p:nvPr/>
        </p:nvSpPr>
        <p:spPr>
          <a:xfrm>
            <a:off x="0" y="0"/>
            <a:ext cx="12192000" cy="369332"/>
          </a:xfrm>
          <a:prstGeom prst="rect">
            <a:avLst/>
          </a:prstGeom>
          <a:solidFill>
            <a:schemeClr val="accent4">
              <a:lumMod val="20000"/>
              <a:lumOff val="80000"/>
            </a:schemeClr>
          </a:solidFill>
        </p:spPr>
        <p:txBody>
          <a:bodyPr wrap="square" rtlCol="0">
            <a:spAutoFit/>
          </a:bodyPr>
          <a:lstStyle/>
          <a:p>
            <a:pPr algn="l"/>
            <a:r>
              <a:rPr lang="en-US" b="1"/>
              <a:t>শিক্ষক পরিচিতি :</a:t>
            </a:r>
            <a:endParaRPr lang="en-US"/>
          </a:p>
        </p:txBody>
      </p:sp>
      <p:pic>
        <p:nvPicPr>
          <p:cNvPr id="6" name="Picture 7">
            <a:extLst>
              <a:ext uri="{FF2B5EF4-FFF2-40B4-BE49-F238E27FC236}">
                <a16:creationId xmlns:a16="http://schemas.microsoft.com/office/drawing/2014/main" id="{C9A7D713-4812-7543-8D92-EF9C6AF1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287" y="2046459"/>
            <a:ext cx="3005287" cy="2383858"/>
          </a:xfrm>
          <a:prstGeom prst="rect">
            <a:avLst/>
          </a:prstGeom>
        </p:spPr>
      </p:pic>
      <p:sp>
        <p:nvSpPr>
          <p:cNvPr id="5" name="Rectangle 4">
            <a:extLst>
              <a:ext uri="{FF2B5EF4-FFF2-40B4-BE49-F238E27FC236}">
                <a16:creationId xmlns:a16="http://schemas.microsoft.com/office/drawing/2014/main" id="{522B61AC-763C-C543-AFC6-4F0C23AA3010}"/>
              </a:ext>
            </a:extLst>
          </p:cNvPr>
          <p:cNvSpPr/>
          <p:nvPr/>
        </p:nvSpPr>
        <p:spPr>
          <a:xfrm>
            <a:off x="7911702" y="339329"/>
            <a:ext cx="4280297" cy="37982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পাঠ পরিচিতিঃ</a:t>
            </a:r>
          </a:p>
          <a:p>
            <a:pPr algn="ctr"/>
            <a:r>
              <a:rPr lang="en-US" sz="2800" b="1">
                <a:solidFill>
                  <a:schemeClr val="tx1"/>
                </a:solidFill>
              </a:rPr>
              <a:t>উচ্চমাধ্যমিক মনোবিজ্ঞান ২য় পত্র</a:t>
            </a:r>
          </a:p>
          <a:p>
            <a:pPr algn="ctr"/>
            <a:r>
              <a:rPr lang="en-US" sz="2800" b="1">
                <a:solidFill>
                  <a:schemeClr val="tx1"/>
                </a:solidFill>
              </a:rPr>
              <a:t>৭ম অধ্যায়  </a:t>
            </a:r>
          </a:p>
          <a:p>
            <a:pPr algn="ctr"/>
            <a:r>
              <a:rPr lang="en-US" sz="2800" b="1">
                <a:solidFill>
                  <a:schemeClr val="tx1"/>
                </a:solidFill>
              </a:rPr>
              <a:t>মনোবিজ্ঞানে গবেষণার পদ্ধতিসমূহ</a:t>
            </a:r>
          </a:p>
          <a:p>
            <a:pPr algn="ctr"/>
            <a:r>
              <a:rPr lang="en-US" sz="2800" b="1">
                <a:solidFill>
                  <a:schemeClr val="tx1"/>
                </a:solidFill>
              </a:rPr>
              <a:t>(Research Methods in Psychology)     </a:t>
            </a:r>
          </a:p>
          <a:p>
            <a:pPr algn="ctr"/>
            <a:r>
              <a:rPr lang="en-US" sz="2800" b="1">
                <a:solidFill>
                  <a:schemeClr val="tx1"/>
                </a:solidFill>
              </a:rPr>
              <a:t> </a:t>
            </a:r>
          </a:p>
        </p:txBody>
      </p:sp>
      <p:pic>
        <p:nvPicPr>
          <p:cNvPr id="9" name="Picture 8">
            <a:extLst>
              <a:ext uri="{FF2B5EF4-FFF2-40B4-BE49-F238E27FC236}">
                <a16:creationId xmlns:a16="http://schemas.microsoft.com/office/drawing/2014/main" id="{FB765DE0-B6EC-6245-8595-DC256C1E4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7" y="3724312"/>
            <a:ext cx="12191999" cy="3133688"/>
          </a:xfrm>
          <a:prstGeom prst="rect">
            <a:avLst/>
          </a:prstGeom>
        </p:spPr>
      </p:pic>
      <p:sp>
        <p:nvSpPr>
          <p:cNvPr id="12" name="Rectangle 11">
            <a:extLst>
              <a:ext uri="{FF2B5EF4-FFF2-40B4-BE49-F238E27FC236}">
                <a16:creationId xmlns:a16="http://schemas.microsoft.com/office/drawing/2014/main" id="{34096EB3-1AC9-794F-B957-7C684113306E}"/>
              </a:ext>
            </a:extLst>
          </p:cNvPr>
          <p:cNvSpPr/>
          <p:nvPr/>
        </p:nvSpPr>
        <p:spPr>
          <a:xfrm>
            <a:off x="1106091" y="4436327"/>
            <a:ext cx="9979818" cy="1911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47CB095D-722E-894E-B1D6-C6F92F453F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91" y="4006218"/>
            <a:ext cx="9979818" cy="2512453"/>
          </a:xfrm>
          <a:prstGeom prst="rect">
            <a:avLst/>
          </a:prstGeom>
        </p:spPr>
      </p:pic>
      <p:pic>
        <p:nvPicPr>
          <p:cNvPr id="14" name="Picture 14">
            <a:extLst>
              <a:ext uri="{FF2B5EF4-FFF2-40B4-BE49-F238E27FC236}">
                <a16:creationId xmlns:a16="http://schemas.microsoft.com/office/drawing/2014/main" id="{BC3FA922-EF47-5944-9706-EC26488A6F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308" y="4009736"/>
            <a:ext cx="11109723" cy="2642834"/>
          </a:xfrm>
          <a:prstGeom prst="rect">
            <a:avLst/>
          </a:prstGeom>
        </p:spPr>
      </p:pic>
    </p:spTree>
    <p:extLst>
      <p:ext uri="{BB962C8B-B14F-4D97-AF65-F5344CB8AC3E}">
        <p14:creationId xmlns:p14="http://schemas.microsoft.com/office/powerpoint/2010/main" val="23465949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0410CF9-FDC1-BF4A-A63E-E3E0D3793F92}"/>
              </a:ext>
            </a:extLst>
          </p:cNvPr>
          <p:cNvSpPr/>
          <p:nvPr/>
        </p:nvSpPr>
        <p:spPr>
          <a:xfrm>
            <a:off x="535782" y="-108944"/>
            <a:ext cx="11656218" cy="325219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১/ পরীক্ষণ পদ্ধতি (Experimental method) :</a:t>
            </a:r>
            <a:r>
              <a:rPr lang="en-US" sz="2400" b="1">
                <a:solidFill>
                  <a:schemeClr val="tx1"/>
                </a:solidFill>
              </a:rPr>
              <a:t>কোনো বিশেষ উদ্দেশ্য নিয়ে কৃত্রিম পরিবেশ সৃষ্টি করে কোনো আচরণ ও মানসিক প্রক্রিয়াকে পরীক্ষণ করার যে পদ্ধতি তাকে পরীক্ষণ পদ্ধতি বলে।</a:t>
            </a:r>
          </a:p>
          <a:p>
            <a:pPr algn="ctr"/>
            <a:r>
              <a:rPr lang="en-US" sz="2400" b="1">
                <a:solidFill>
                  <a:schemeClr val="tx1"/>
                </a:solidFill>
              </a:rPr>
              <a:t>* গবেষণাগারে নিয়ন্ত্রিত পরিবেশে অনির্ভরশীল ও নির্ভরশীল চলের সম্পর্ক নির্ণয়ে বৈজ্ঞানিক কৌশলই হলো পরীক্ষণ পদ্ধতি। এটি নিয়ন্ত্রিত পরিবেশে আচরণ সম্পর্কে তথ্য সংগ্রহের কৌশল।      </a:t>
            </a:r>
          </a:p>
        </p:txBody>
      </p:sp>
      <p:pic>
        <p:nvPicPr>
          <p:cNvPr id="2" name="Picture 3">
            <a:extLst>
              <a:ext uri="{FF2B5EF4-FFF2-40B4-BE49-F238E27FC236}">
                <a16:creationId xmlns:a16="http://schemas.microsoft.com/office/drawing/2014/main" id="{8292CDC2-B626-5E4A-9FF1-8AEB4738A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40" y="2987808"/>
            <a:ext cx="10091122" cy="3513006"/>
          </a:xfrm>
          <a:prstGeom prst="rect">
            <a:avLst/>
          </a:prstGeom>
        </p:spPr>
      </p:pic>
      <p:pic>
        <p:nvPicPr>
          <p:cNvPr id="4" name="Picture 4">
            <a:extLst>
              <a:ext uri="{FF2B5EF4-FFF2-40B4-BE49-F238E27FC236}">
                <a16:creationId xmlns:a16="http://schemas.microsoft.com/office/drawing/2014/main" id="{96F90202-9F2E-C341-829D-ADBA82478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8" y="2987808"/>
            <a:ext cx="11168062" cy="3990975"/>
          </a:xfrm>
          <a:prstGeom prst="rect">
            <a:avLst/>
          </a:prstGeom>
        </p:spPr>
      </p:pic>
      <p:sp>
        <p:nvSpPr>
          <p:cNvPr id="5" name="TextBox 4">
            <a:extLst>
              <a:ext uri="{FF2B5EF4-FFF2-40B4-BE49-F238E27FC236}">
                <a16:creationId xmlns:a16="http://schemas.microsoft.com/office/drawing/2014/main" id="{1E1E438A-2F18-6740-8F8D-5A165B026646}"/>
              </a:ext>
            </a:extLst>
          </p:cNvPr>
          <p:cNvSpPr txBox="1"/>
          <p:nvPr/>
        </p:nvSpPr>
        <p:spPr>
          <a:xfrm>
            <a:off x="5193506" y="2523530"/>
            <a:ext cx="1828800" cy="369332"/>
          </a:xfrm>
          <a:prstGeom prst="rect">
            <a:avLst/>
          </a:prstGeom>
          <a:noFill/>
        </p:spPr>
        <p:txBody>
          <a:bodyPr wrap="square" rtlCol="0">
            <a:spAutoFit/>
          </a:bodyPr>
          <a:lstStyle/>
          <a:p>
            <a:pPr algn="l"/>
            <a:endParaRPr lang="en-US" b="1"/>
          </a:p>
        </p:txBody>
      </p:sp>
      <p:sp>
        <p:nvSpPr>
          <p:cNvPr id="6" name="TextBox 5">
            <a:extLst>
              <a:ext uri="{FF2B5EF4-FFF2-40B4-BE49-F238E27FC236}">
                <a16:creationId xmlns:a16="http://schemas.microsoft.com/office/drawing/2014/main" id="{358D50CB-ED3F-AC43-A45D-A1E723D29140}"/>
              </a:ext>
            </a:extLst>
          </p:cNvPr>
          <p:cNvSpPr txBox="1"/>
          <p:nvPr/>
        </p:nvSpPr>
        <p:spPr>
          <a:xfrm>
            <a:off x="6107906" y="2875003"/>
            <a:ext cx="2540320" cy="1569660"/>
          </a:xfrm>
          <a:prstGeom prst="rect">
            <a:avLst/>
          </a:prstGeom>
          <a:noFill/>
        </p:spPr>
        <p:txBody>
          <a:bodyPr wrap="square" rtlCol="0">
            <a:spAutoFit/>
          </a:bodyPr>
          <a:lstStyle/>
          <a:p>
            <a:pPr algn="l"/>
            <a:r>
              <a:rPr lang="en-US" sz="4800" b="1"/>
              <a:t>ফিরে দেখা</a:t>
            </a:r>
          </a:p>
        </p:txBody>
      </p:sp>
    </p:spTree>
    <p:extLst>
      <p:ext uri="{BB962C8B-B14F-4D97-AF65-F5344CB8AC3E}">
        <p14:creationId xmlns:p14="http://schemas.microsoft.com/office/powerpoint/2010/main" val="1395728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1"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4" descr="What Every Parents Need To Ask Their Child's Tutor">
            <a:extLst>
              <a:ext uri="{FF2B5EF4-FFF2-40B4-BE49-F238E27FC236}">
                <a16:creationId xmlns:a16="http://schemas.microsoft.com/office/drawing/2014/main" id="{D219F975-4986-DD4A-A53D-4806DA469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486" y="1232452"/>
            <a:ext cx="10539155" cy="54826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udying bart simpson season 3 GIF - Find on GIFER">
            <a:extLst>
              <a:ext uri="{FF2B5EF4-FFF2-40B4-BE49-F238E27FC236}">
                <a16:creationId xmlns:a16="http://schemas.microsoft.com/office/drawing/2014/main" id="{E7F486DE-C9AA-EC41-9E1D-C054C9A10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8" y="1714499"/>
            <a:ext cx="11644312" cy="500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39A3C10D-268E-EA42-996D-895B790AE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59" y="1809750"/>
            <a:ext cx="11775281" cy="4905373"/>
          </a:xfrm>
          <a:prstGeom prst="rect">
            <a:avLst/>
          </a:prstGeom>
        </p:spPr>
      </p:pic>
      <p:pic>
        <p:nvPicPr>
          <p:cNvPr id="9" name="Picture 9">
            <a:extLst>
              <a:ext uri="{FF2B5EF4-FFF2-40B4-BE49-F238E27FC236}">
                <a16:creationId xmlns:a16="http://schemas.microsoft.com/office/drawing/2014/main" id="{B96C8ECA-9D29-5A41-9FB8-733036C60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869" y="1809749"/>
            <a:ext cx="11336803" cy="5000625"/>
          </a:xfrm>
          <a:prstGeom prst="rect">
            <a:avLst/>
          </a:prstGeom>
        </p:spPr>
      </p:pic>
      <p:pic>
        <p:nvPicPr>
          <p:cNvPr id="10" name="Picture 10">
            <a:extLst>
              <a:ext uri="{FF2B5EF4-FFF2-40B4-BE49-F238E27FC236}">
                <a16:creationId xmlns:a16="http://schemas.microsoft.com/office/drawing/2014/main" id="{41E7BC74-135D-6240-A767-A7AB2C38D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358" y="1137203"/>
            <a:ext cx="11644312" cy="5577919"/>
          </a:xfrm>
          <a:prstGeom prst="rect">
            <a:avLst/>
          </a:prstGeom>
        </p:spPr>
      </p:pic>
      <p:pic>
        <p:nvPicPr>
          <p:cNvPr id="2" name="Picture 3">
            <a:extLst>
              <a:ext uri="{FF2B5EF4-FFF2-40B4-BE49-F238E27FC236}">
                <a16:creationId xmlns:a16="http://schemas.microsoft.com/office/drawing/2014/main" id="{772F0162-373F-4546-83ED-9001BD61D8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356" y="1137201"/>
            <a:ext cx="11644312" cy="5577919"/>
          </a:xfrm>
          <a:prstGeom prst="rect">
            <a:avLst/>
          </a:prstGeom>
        </p:spPr>
      </p:pic>
      <p:sp>
        <p:nvSpPr>
          <p:cNvPr id="4" name="Cloud 3">
            <a:extLst>
              <a:ext uri="{FF2B5EF4-FFF2-40B4-BE49-F238E27FC236}">
                <a16:creationId xmlns:a16="http://schemas.microsoft.com/office/drawing/2014/main" id="{5AC1517E-A5D4-0D46-A593-367911538B4E}"/>
              </a:ext>
            </a:extLst>
          </p:cNvPr>
          <p:cNvSpPr/>
          <p:nvPr/>
        </p:nvSpPr>
        <p:spPr>
          <a:xfrm>
            <a:off x="547689" y="1"/>
            <a:ext cx="11644312" cy="18097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ছবির ঘটনাগুলো কী গবেষণাগারে তৈরি করা যায়?      </a:t>
            </a:r>
          </a:p>
        </p:txBody>
      </p:sp>
      <p:pic>
        <p:nvPicPr>
          <p:cNvPr id="5" name="Picture 3">
            <a:extLst>
              <a:ext uri="{FF2B5EF4-FFF2-40B4-BE49-F238E27FC236}">
                <a16:creationId xmlns:a16="http://schemas.microsoft.com/office/drawing/2014/main" id="{25BD166F-30F7-5F4B-8136-1B1DCF1BF9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839" y="1399139"/>
            <a:ext cx="11775281" cy="5000625"/>
          </a:xfrm>
          <a:prstGeom prst="rect">
            <a:avLst/>
          </a:prstGeom>
        </p:spPr>
      </p:pic>
      <p:sp>
        <p:nvSpPr>
          <p:cNvPr id="6" name="Thought Bubble: Cloud 5">
            <a:extLst>
              <a:ext uri="{FF2B5EF4-FFF2-40B4-BE49-F238E27FC236}">
                <a16:creationId xmlns:a16="http://schemas.microsoft.com/office/drawing/2014/main" id="{F0F1F8A2-B10E-8847-B7E7-30C3B06A5815}"/>
              </a:ext>
            </a:extLst>
          </p:cNvPr>
          <p:cNvSpPr/>
          <p:nvPr/>
        </p:nvSpPr>
        <p:spPr>
          <a:xfrm>
            <a:off x="678656" y="-95248"/>
            <a:ext cx="11644312" cy="152399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না, ছবির ঘটনাগুলো  গবেষণাগারে তৈরি করা যায় না </a:t>
            </a:r>
          </a:p>
        </p:txBody>
      </p:sp>
      <p:sp>
        <p:nvSpPr>
          <p:cNvPr id="11" name="Thought Bubble: Cloud 10">
            <a:extLst>
              <a:ext uri="{FF2B5EF4-FFF2-40B4-BE49-F238E27FC236}">
                <a16:creationId xmlns:a16="http://schemas.microsoft.com/office/drawing/2014/main" id="{414FC010-1EAE-1843-9D00-BFD9F418051F}"/>
              </a:ext>
            </a:extLst>
          </p:cNvPr>
          <p:cNvSpPr/>
          <p:nvPr/>
        </p:nvSpPr>
        <p:spPr>
          <a:xfrm>
            <a:off x="65475" y="-128223"/>
            <a:ext cx="11565072" cy="20094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যেসকল ঘটনা গবেষণাগারে তৈরি করা যায় না সেসব ঘটনাকে নিয়মতান্ত্রিক পর্যবেক্ষণ বলে।       </a:t>
            </a:r>
          </a:p>
        </p:txBody>
      </p:sp>
      <p:sp>
        <p:nvSpPr>
          <p:cNvPr id="12" name="Thought Bubble: Cloud 11">
            <a:extLst>
              <a:ext uri="{FF2B5EF4-FFF2-40B4-BE49-F238E27FC236}">
                <a16:creationId xmlns:a16="http://schemas.microsoft.com/office/drawing/2014/main" id="{8DD49968-DE3E-0A42-8133-2A4EF47FB149}"/>
              </a:ext>
            </a:extLst>
          </p:cNvPr>
          <p:cNvSpPr/>
          <p:nvPr/>
        </p:nvSpPr>
        <p:spPr>
          <a:xfrm>
            <a:off x="273839" y="-238278"/>
            <a:ext cx="11319838" cy="20094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মানসিক  সমস্যাগ্রস্ত ব্যক্তিদের সমস্যা সমাধানের জন্য কোন পদ্ধতি ব্যবহার করা হয়?     </a:t>
            </a:r>
          </a:p>
        </p:txBody>
      </p:sp>
      <p:sp>
        <p:nvSpPr>
          <p:cNvPr id="14" name="Thought Bubble: Cloud 13">
            <a:extLst>
              <a:ext uri="{FF2B5EF4-FFF2-40B4-BE49-F238E27FC236}">
                <a16:creationId xmlns:a16="http://schemas.microsoft.com/office/drawing/2014/main" id="{C80D5FF3-7E90-F14E-86D6-E450823B02C8}"/>
              </a:ext>
            </a:extLst>
          </p:cNvPr>
          <p:cNvSpPr/>
          <p:nvPr/>
        </p:nvSpPr>
        <p:spPr>
          <a:xfrm>
            <a:off x="51716" y="-349938"/>
            <a:ext cx="11319838" cy="20094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চিকিৎসা পদ্ধতি  </a:t>
            </a:r>
          </a:p>
        </p:txBody>
      </p:sp>
    </p:spTree>
    <p:extLst>
      <p:ext uri="{BB962C8B-B14F-4D97-AF65-F5344CB8AC3E}">
        <p14:creationId xmlns:p14="http://schemas.microsoft.com/office/powerpoint/2010/main" val="3254613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B3401D-0C5D-4566-BEF9-A92488626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053828"/>
            <a:ext cx="4504031" cy="4804172"/>
          </a:xfrm>
          <a:prstGeom prst="rect">
            <a:avLst/>
          </a:prstGeom>
        </p:spPr>
      </p:pic>
      <p:pic>
        <p:nvPicPr>
          <p:cNvPr id="7" name="Picture 6">
            <a:extLst>
              <a:ext uri="{FF2B5EF4-FFF2-40B4-BE49-F238E27FC236}">
                <a16:creationId xmlns:a16="http://schemas.microsoft.com/office/drawing/2014/main" id="{D92E2205-947B-4B17-B74D-4BCAAE895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3" y="2053828"/>
            <a:ext cx="3896404" cy="4804172"/>
          </a:xfrm>
          <a:prstGeom prst="rect">
            <a:avLst/>
          </a:prstGeom>
        </p:spPr>
      </p:pic>
      <p:pic>
        <p:nvPicPr>
          <p:cNvPr id="9" name="Picture 8">
            <a:extLst>
              <a:ext uri="{FF2B5EF4-FFF2-40B4-BE49-F238E27FC236}">
                <a16:creationId xmlns:a16="http://schemas.microsoft.com/office/drawing/2014/main" id="{B952274F-58F1-4830-A438-6485F6A44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266" y="2053828"/>
            <a:ext cx="4116046" cy="5018484"/>
          </a:xfrm>
          <a:prstGeom prst="rect">
            <a:avLst/>
          </a:prstGeom>
        </p:spPr>
      </p:pic>
      <p:sp>
        <p:nvSpPr>
          <p:cNvPr id="2" name="Cloud 1">
            <a:extLst>
              <a:ext uri="{FF2B5EF4-FFF2-40B4-BE49-F238E27FC236}">
                <a16:creationId xmlns:a16="http://schemas.microsoft.com/office/drawing/2014/main" id="{8AB0C810-BF6A-9B4E-86B9-0927614AFA9C}"/>
              </a:ext>
            </a:extLst>
          </p:cNvPr>
          <p:cNvSpPr/>
          <p:nvPr/>
        </p:nvSpPr>
        <p:spPr>
          <a:xfrm>
            <a:off x="1393031" y="625077"/>
            <a:ext cx="10947797" cy="16073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rPr>
              <a:t>আজকের পাঠঃ নিয়মতান্ত্রিক পর্যবেক্ষণ ও চিকিৎসা পদ্ধতি    </a:t>
            </a:r>
          </a:p>
        </p:txBody>
      </p:sp>
    </p:spTree>
    <p:extLst>
      <p:ext uri="{BB962C8B-B14F-4D97-AF65-F5344CB8AC3E}">
        <p14:creationId xmlns:p14="http://schemas.microsoft.com/office/powerpoint/2010/main" val="2632063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732FDAD9-7EE0-5846-9DE6-63F3A114D155}"/>
              </a:ext>
            </a:extLst>
          </p:cNvPr>
          <p:cNvSpPr/>
          <p:nvPr/>
        </p:nvSpPr>
        <p:spPr>
          <a:xfrm>
            <a:off x="4309464" y="1"/>
            <a:ext cx="7245551" cy="2286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rPr>
              <a:t>শিখনফলঃ </a:t>
            </a:r>
          </a:p>
        </p:txBody>
      </p:sp>
      <p:sp>
        <p:nvSpPr>
          <p:cNvPr id="3" name="Rectangle: Rounded Corners 2">
            <a:extLst>
              <a:ext uri="{FF2B5EF4-FFF2-40B4-BE49-F238E27FC236}">
                <a16:creationId xmlns:a16="http://schemas.microsoft.com/office/drawing/2014/main" id="{A401D356-EDD7-9748-977A-4F095A81CE69}"/>
              </a:ext>
            </a:extLst>
          </p:cNvPr>
          <p:cNvSpPr/>
          <p:nvPr/>
        </p:nvSpPr>
        <p:spPr>
          <a:xfrm>
            <a:off x="1699318" y="2564604"/>
            <a:ext cx="9444931" cy="4293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১/ সুবিধা অসুবিধাসহ নিয়মতান্ত্রিক পর্যবেক্ষণ ব্যাখ্যা করতে পারবে।</a:t>
            </a:r>
          </a:p>
          <a:p>
            <a:pPr algn="ctr"/>
            <a:r>
              <a:rPr lang="en-US" sz="4000" b="1">
                <a:solidFill>
                  <a:schemeClr val="tx1"/>
                </a:solidFill>
              </a:rPr>
              <a:t>২/ সুবিধা অসুবিধাসহ চিকিৎসা পদ্ধতি ব্যাখ্যা করতে পারবে ।        </a:t>
            </a:r>
          </a:p>
        </p:txBody>
      </p:sp>
    </p:spTree>
    <p:extLst>
      <p:ext uri="{BB962C8B-B14F-4D97-AF65-F5344CB8AC3E}">
        <p14:creationId xmlns:p14="http://schemas.microsoft.com/office/powerpoint/2010/main" val="24301453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FDB376-52DA-466F-BCCB-0FD65F79E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418" y="1662114"/>
            <a:ext cx="2745581" cy="5636448"/>
          </a:xfrm>
          <a:prstGeom prst="rect">
            <a:avLst/>
          </a:prstGeom>
        </p:spPr>
      </p:pic>
      <p:pic>
        <p:nvPicPr>
          <p:cNvPr id="2" name="Picture 3">
            <a:extLst>
              <a:ext uri="{FF2B5EF4-FFF2-40B4-BE49-F238E27FC236}">
                <a16:creationId xmlns:a16="http://schemas.microsoft.com/office/drawing/2014/main" id="{BD025D13-6AE2-6A44-84CE-35120E6F9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95" y="1662113"/>
            <a:ext cx="8988030" cy="2892028"/>
          </a:xfrm>
          <a:prstGeom prst="rect">
            <a:avLst/>
          </a:prstGeom>
        </p:spPr>
      </p:pic>
      <p:pic>
        <p:nvPicPr>
          <p:cNvPr id="4" name="Picture 4">
            <a:extLst>
              <a:ext uri="{FF2B5EF4-FFF2-40B4-BE49-F238E27FC236}">
                <a16:creationId xmlns:a16="http://schemas.microsoft.com/office/drawing/2014/main" id="{F7DF26B7-1942-7244-A913-DE4F64FD7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85" y="3408759"/>
            <a:ext cx="9089233" cy="1931194"/>
          </a:xfrm>
          <a:prstGeom prst="rect">
            <a:avLst/>
          </a:prstGeom>
        </p:spPr>
      </p:pic>
      <p:pic>
        <p:nvPicPr>
          <p:cNvPr id="5" name="Picture 5">
            <a:extLst>
              <a:ext uri="{FF2B5EF4-FFF2-40B4-BE49-F238E27FC236}">
                <a16:creationId xmlns:a16="http://schemas.microsoft.com/office/drawing/2014/main" id="{BD43DC8D-F7DA-2342-B86B-B58E9E1E0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68" y="5335190"/>
            <a:ext cx="9391651" cy="1835652"/>
          </a:xfrm>
          <a:prstGeom prst="rect">
            <a:avLst/>
          </a:prstGeom>
        </p:spPr>
      </p:pic>
      <p:sp>
        <p:nvSpPr>
          <p:cNvPr id="6" name="Cloud 5">
            <a:extLst>
              <a:ext uri="{FF2B5EF4-FFF2-40B4-BE49-F238E27FC236}">
                <a16:creationId xmlns:a16="http://schemas.microsoft.com/office/drawing/2014/main" id="{C4E56F08-D3CD-DA4C-B16D-EAA9400C6678}"/>
              </a:ext>
            </a:extLst>
          </p:cNvPr>
          <p:cNvSpPr/>
          <p:nvPr/>
        </p:nvSpPr>
        <p:spPr>
          <a:xfrm>
            <a:off x="3661171" y="197050"/>
            <a:ext cx="10245327" cy="1498996"/>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নিয়মতান্ত্রিক পর্যবেক্ষণ(Systematic Observation) :  কোনো আচরণ স্বাভাবিক পরিবেশে যেভাবে ঘটে ঠিক সেভাবে পর্যবেক্ষণ করার প্রক্রিয়াই হলো নিয়মতান্ত্রিক পর্যবেক্ষণ।        </a:t>
            </a:r>
          </a:p>
        </p:txBody>
      </p:sp>
    </p:spTree>
    <p:extLst>
      <p:ext uri="{BB962C8B-B14F-4D97-AF65-F5344CB8AC3E}">
        <p14:creationId xmlns:p14="http://schemas.microsoft.com/office/powerpoint/2010/main" val="24209539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80">
                                          <p:stCondLst>
                                            <p:cond delay="0"/>
                                          </p:stCondLst>
                                        </p:cTn>
                                        <p:tgtEl>
                                          <p:spTgt spid="2"/>
                                        </p:tgtEl>
                                      </p:cBhvr>
                                    </p:animEffect>
                                    <p:anim calcmode="lin" valueType="num">
                                      <p:cBhvr>
                                        <p:cTn id="3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gtEl>
                                      </p:cBhvr>
                                      <p:to x="100000" y="60000"/>
                                    </p:animScale>
                                    <p:animScale>
                                      <p:cBhvr>
                                        <p:cTn id="41" dur="166" decel="50000">
                                          <p:stCondLst>
                                            <p:cond delay="676"/>
                                          </p:stCondLst>
                                        </p:cTn>
                                        <p:tgtEl>
                                          <p:spTgt spid="2"/>
                                        </p:tgtEl>
                                      </p:cBhvr>
                                      <p:to x="100000" y="100000"/>
                                    </p:animScale>
                                    <p:animScale>
                                      <p:cBhvr>
                                        <p:cTn id="42" dur="26">
                                          <p:stCondLst>
                                            <p:cond delay="1312"/>
                                          </p:stCondLst>
                                        </p:cTn>
                                        <p:tgtEl>
                                          <p:spTgt spid="2"/>
                                        </p:tgtEl>
                                      </p:cBhvr>
                                      <p:to x="100000" y="80000"/>
                                    </p:animScale>
                                    <p:animScale>
                                      <p:cBhvr>
                                        <p:cTn id="43" dur="166" decel="50000">
                                          <p:stCondLst>
                                            <p:cond delay="1338"/>
                                          </p:stCondLst>
                                        </p:cTn>
                                        <p:tgtEl>
                                          <p:spTgt spid="2"/>
                                        </p:tgtEl>
                                      </p:cBhvr>
                                      <p:to x="100000" y="100000"/>
                                    </p:animScale>
                                    <p:animScale>
                                      <p:cBhvr>
                                        <p:cTn id="44" dur="26">
                                          <p:stCondLst>
                                            <p:cond delay="1642"/>
                                          </p:stCondLst>
                                        </p:cTn>
                                        <p:tgtEl>
                                          <p:spTgt spid="2"/>
                                        </p:tgtEl>
                                      </p:cBhvr>
                                      <p:to x="100000" y="90000"/>
                                    </p:animScale>
                                    <p:animScale>
                                      <p:cBhvr>
                                        <p:cTn id="45" dur="166" decel="50000">
                                          <p:stCondLst>
                                            <p:cond delay="1668"/>
                                          </p:stCondLst>
                                        </p:cTn>
                                        <p:tgtEl>
                                          <p:spTgt spid="2"/>
                                        </p:tgtEl>
                                      </p:cBhvr>
                                      <p:to x="100000" y="100000"/>
                                    </p:animScale>
                                    <p:animScale>
                                      <p:cBhvr>
                                        <p:cTn id="46" dur="26">
                                          <p:stCondLst>
                                            <p:cond delay="1808"/>
                                          </p:stCondLst>
                                        </p:cTn>
                                        <p:tgtEl>
                                          <p:spTgt spid="2"/>
                                        </p:tgtEl>
                                      </p:cBhvr>
                                      <p:to x="100000" y="95000"/>
                                    </p:animScale>
                                    <p:animScale>
                                      <p:cBhvr>
                                        <p:cTn id="47" dur="166" decel="50000">
                                          <p:stCondLst>
                                            <p:cond delay="1834"/>
                                          </p:stCondLst>
                                        </p:cTn>
                                        <p:tgtEl>
                                          <p:spTgt spid="2"/>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down)">
                                      <p:cBhvr>
                                        <p:cTn id="70" dur="580">
                                          <p:stCondLst>
                                            <p:cond delay="0"/>
                                          </p:stCondLst>
                                        </p:cTn>
                                        <p:tgtEl>
                                          <p:spTgt spid="5"/>
                                        </p:tgtEl>
                                      </p:cBhvr>
                                    </p:animEffect>
                                    <p:anim calcmode="lin" valueType="num">
                                      <p:cBhvr>
                                        <p:cTn id="7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6" dur="26">
                                          <p:stCondLst>
                                            <p:cond delay="650"/>
                                          </p:stCondLst>
                                        </p:cTn>
                                        <p:tgtEl>
                                          <p:spTgt spid="5"/>
                                        </p:tgtEl>
                                      </p:cBhvr>
                                      <p:to x="100000" y="60000"/>
                                    </p:animScale>
                                    <p:animScale>
                                      <p:cBhvr>
                                        <p:cTn id="77" dur="166" decel="50000">
                                          <p:stCondLst>
                                            <p:cond delay="676"/>
                                          </p:stCondLst>
                                        </p:cTn>
                                        <p:tgtEl>
                                          <p:spTgt spid="5"/>
                                        </p:tgtEl>
                                      </p:cBhvr>
                                      <p:to x="100000" y="100000"/>
                                    </p:animScale>
                                    <p:animScale>
                                      <p:cBhvr>
                                        <p:cTn id="78" dur="26">
                                          <p:stCondLst>
                                            <p:cond delay="1312"/>
                                          </p:stCondLst>
                                        </p:cTn>
                                        <p:tgtEl>
                                          <p:spTgt spid="5"/>
                                        </p:tgtEl>
                                      </p:cBhvr>
                                      <p:to x="100000" y="80000"/>
                                    </p:animScale>
                                    <p:animScale>
                                      <p:cBhvr>
                                        <p:cTn id="79" dur="166" decel="50000">
                                          <p:stCondLst>
                                            <p:cond delay="1338"/>
                                          </p:stCondLst>
                                        </p:cTn>
                                        <p:tgtEl>
                                          <p:spTgt spid="5"/>
                                        </p:tgtEl>
                                      </p:cBhvr>
                                      <p:to x="100000" y="100000"/>
                                    </p:animScale>
                                    <p:animScale>
                                      <p:cBhvr>
                                        <p:cTn id="80" dur="26">
                                          <p:stCondLst>
                                            <p:cond delay="1642"/>
                                          </p:stCondLst>
                                        </p:cTn>
                                        <p:tgtEl>
                                          <p:spTgt spid="5"/>
                                        </p:tgtEl>
                                      </p:cBhvr>
                                      <p:to x="100000" y="90000"/>
                                    </p:animScale>
                                    <p:animScale>
                                      <p:cBhvr>
                                        <p:cTn id="81" dur="166" decel="50000">
                                          <p:stCondLst>
                                            <p:cond delay="1668"/>
                                          </p:stCondLst>
                                        </p:cTn>
                                        <p:tgtEl>
                                          <p:spTgt spid="5"/>
                                        </p:tgtEl>
                                      </p:cBhvr>
                                      <p:to x="100000" y="100000"/>
                                    </p:animScale>
                                    <p:animScale>
                                      <p:cBhvr>
                                        <p:cTn id="82" dur="26">
                                          <p:stCondLst>
                                            <p:cond delay="1808"/>
                                          </p:stCondLst>
                                        </p:cTn>
                                        <p:tgtEl>
                                          <p:spTgt spid="5"/>
                                        </p:tgtEl>
                                      </p:cBhvr>
                                      <p:to x="100000" y="95000"/>
                                    </p:animScale>
                                    <p:animScale>
                                      <p:cBhvr>
                                        <p:cTn id="8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allout: Left-Right Arrow 1">
            <a:extLst>
              <a:ext uri="{FF2B5EF4-FFF2-40B4-BE49-F238E27FC236}">
                <a16:creationId xmlns:a16="http://schemas.microsoft.com/office/drawing/2014/main" id="{D44AE378-1327-C84D-AA6D-D0A3FBA79228}"/>
              </a:ext>
            </a:extLst>
          </p:cNvPr>
          <p:cNvSpPr/>
          <p:nvPr/>
        </p:nvSpPr>
        <p:spPr>
          <a:xfrm>
            <a:off x="3215318" y="2165325"/>
            <a:ext cx="5761364" cy="3261121"/>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পর্যবেক্ষণ বা নিরীক্ষণ  </a:t>
            </a:r>
          </a:p>
        </p:txBody>
      </p:sp>
      <p:sp>
        <p:nvSpPr>
          <p:cNvPr id="3" name="Rectangle: Rounded Corners 2">
            <a:extLst>
              <a:ext uri="{FF2B5EF4-FFF2-40B4-BE49-F238E27FC236}">
                <a16:creationId xmlns:a16="http://schemas.microsoft.com/office/drawing/2014/main" id="{645C4091-9B0F-0C45-B4E3-E067F6A76245}"/>
              </a:ext>
            </a:extLst>
          </p:cNvPr>
          <p:cNvSpPr/>
          <p:nvPr/>
        </p:nvSpPr>
        <p:spPr>
          <a:xfrm>
            <a:off x="8704768" y="2150268"/>
            <a:ext cx="3302056" cy="3118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নিয়ন্ত্রিত</a:t>
            </a:r>
          </a:p>
          <a:p>
            <a:pPr algn="ctr"/>
            <a:r>
              <a:rPr lang="en-US" sz="4800" b="1">
                <a:solidFill>
                  <a:schemeClr val="tx1"/>
                </a:solidFill>
              </a:rPr>
              <a:t>পর্যবেক্ষণ  </a:t>
            </a:r>
          </a:p>
        </p:txBody>
      </p:sp>
      <p:sp>
        <p:nvSpPr>
          <p:cNvPr id="4" name="Rectangle: Rounded Corners 3">
            <a:extLst>
              <a:ext uri="{FF2B5EF4-FFF2-40B4-BE49-F238E27FC236}">
                <a16:creationId xmlns:a16="http://schemas.microsoft.com/office/drawing/2014/main" id="{8E2057B3-C52D-7E47-874C-DF6F257FA5A2}"/>
              </a:ext>
            </a:extLst>
          </p:cNvPr>
          <p:cNvSpPr/>
          <p:nvPr/>
        </p:nvSpPr>
        <p:spPr>
          <a:xfrm>
            <a:off x="0" y="2150268"/>
            <a:ext cx="3302056" cy="3261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স্বাভাবিক </a:t>
            </a:r>
          </a:p>
          <a:p>
            <a:pPr algn="ctr"/>
            <a:r>
              <a:rPr lang="en-US" sz="4800" b="1">
                <a:solidFill>
                  <a:schemeClr val="tx1"/>
                </a:solidFill>
              </a:rPr>
              <a:t>পর্যবেক্ষণ </a:t>
            </a:r>
          </a:p>
        </p:txBody>
      </p:sp>
    </p:spTree>
    <p:extLst>
      <p:ext uri="{BB962C8B-B14F-4D97-AF65-F5344CB8AC3E}">
        <p14:creationId xmlns:p14="http://schemas.microsoft.com/office/powerpoint/2010/main" val="3367745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style.rotation</p:attrName>
                                        </p:attrNameLst>
                                      </p:cBhvr>
                                      <p:tavLst>
                                        <p:tav tm="0">
                                          <p:val>
                                            <p:fltVal val="720"/>
                                          </p:val>
                                        </p:tav>
                                        <p:tav tm="100000">
                                          <p:val>
                                            <p:fltVal val="0"/>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anim calcmode="lin" valueType="num">
                                      <p:cBhvr>
                                        <p:cTn id="2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4" descr="What Every Parents Need To Ask Their Child's Tutor">
            <a:extLst>
              <a:ext uri="{FF2B5EF4-FFF2-40B4-BE49-F238E27FC236}">
                <a16:creationId xmlns:a16="http://schemas.microsoft.com/office/drawing/2014/main" id="{50189FAD-C205-4496-BD92-2C39E8F18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2087217"/>
            <a:ext cx="2678906" cy="4770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p Divorce Gif Stickers for Android &amp; iOS | Gfycat">
            <a:extLst>
              <a:ext uri="{FF2B5EF4-FFF2-40B4-BE49-F238E27FC236}">
                <a16:creationId xmlns:a16="http://schemas.microsoft.com/office/drawing/2014/main" id="{6E93F044-E630-4437-8C20-F4FD2DF1210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54108" y="2661047"/>
            <a:ext cx="6722375" cy="3232548"/>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0318F3ED-6842-B645-9636-656BD272C33D}"/>
              </a:ext>
            </a:extLst>
          </p:cNvPr>
          <p:cNvSpPr/>
          <p:nvPr/>
        </p:nvSpPr>
        <p:spPr>
          <a:xfrm>
            <a:off x="2286001" y="166092"/>
            <a:ext cx="9590484" cy="19211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স্বাভাবিক পর্যবেক্ষণঃস্বাভাবিক পরিবেশের মধ্যে আচরণ যেভাবে সৃষ্টি হয় সেভাবেই তার পর্যালোচনা করার যে পদ্ধতি তাকে বলা হয় স্বাভাবিক পর্যবেক্ষণ। এক্ষেত্রে মনোবিজ্ঞানী  পূর্ব থেকেই ঘটনা সম্পর্কে পর্যবেক্ষণ করার জন্য প্রস্তুত থাকতে পারে না।         </a:t>
            </a:r>
          </a:p>
        </p:txBody>
      </p:sp>
      <p:pic>
        <p:nvPicPr>
          <p:cNvPr id="4" name="Picture 2" descr="These Boys Have A Problem to Solve | Oxford Clinical Psychology">
            <a:extLst>
              <a:ext uri="{FF2B5EF4-FFF2-40B4-BE49-F238E27FC236}">
                <a16:creationId xmlns:a16="http://schemas.microsoft.com/office/drawing/2014/main" id="{28CC8E0F-B77C-A745-8FAE-BA09AC04A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2069628"/>
            <a:ext cx="2868107" cy="47707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98C2E34-F064-DA4C-A7D1-9D855E2C89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4905" y="2087216"/>
            <a:ext cx="6911578" cy="4770783"/>
          </a:xfrm>
          <a:prstGeom prst="rect">
            <a:avLst/>
          </a:prstGeom>
        </p:spPr>
      </p:pic>
      <p:pic>
        <p:nvPicPr>
          <p:cNvPr id="11" name="Picture 10">
            <a:extLst>
              <a:ext uri="{FF2B5EF4-FFF2-40B4-BE49-F238E27FC236}">
                <a16:creationId xmlns:a16="http://schemas.microsoft.com/office/drawing/2014/main" id="{AA0EF91C-05BD-4140-9854-2CD297F70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014" y="1971128"/>
            <a:ext cx="10338986" cy="5002957"/>
          </a:xfrm>
          <a:prstGeom prst="rect">
            <a:avLst/>
          </a:prstGeom>
        </p:spPr>
      </p:pic>
      <p:pic>
        <p:nvPicPr>
          <p:cNvPr id="13" name="Picture 12">
            <a:extLst>
              <a:ext uri="{FF2B5EF4-FFF2-40B4-BE49-F238E27FC236}">
                <a16:creationId xmlns:a16="http://schemas.microsoft.com/office/drawing/2014/main" id="{43EC83C1-0998-0B46-BA38-0974B7B817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964" y="1714773"/>
            <a:ext cx="3193020" cy="5018484"/>
          </a:xfrm>
          <a:prstGeom prst="rect">
            <a:avLst/>
          </a:prstGeom>
        </p:spPr>
      </p:pic>
    </p:spTree>
    <p:extLst>
      <p:ext uri="{BB962C8B-B14F-4D97-AF65-F5344CB8AC3E}">
        <p14:creationId xmlns:p14="http://schemas.microsoft.com/office/powerpoint/2010/main" val="2490047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0</Words>
  <Application>Microsoft Office PowerPoint</Application>
  <PresentationFormat>Widescreen</PresentationFormat>
  <Paragraphs>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farhana tasmin</dc:creator>
  <cp:lastModifiedBy>farhana tasmin</cp:lastModifiedBy>
  <cp:revision>17</cp:revision>
  <dcterms:created xsi:type="dcterms:W3CDTF">2020-10-04T14:13:05Z</dcterms:created>
  <dcterms:modified xsi:type="dcterms:W3CDTF">2020-10-17T04:58:04Z</dcterms:modified>
</cp:coreProperties>
</file>