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55" autoAdjust="0"/>
    <p:restoredTop sz="94569" autoAdjust="0"/>
  </p:normalViewPr>
  <p:slideViewPr>
    <p:cSldViewPr>
      <p:cViewPr varScale="1">
        <p:scale>
          <a:sx n="66" d="100"/>
          <a:sy n="66" d="100"/>
        </p:scale>
        <p:origin x="-150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FA2B21-E7DA-416E-ACC5-9930C60C2FE7}" type="datetimeFigureOut">
              <a:rPr lang="en-US" smtClean="0"/>
              <a:pPr/>
              <a:t>11-Oct-20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FDBD26-04D2-4AF6-A7A4-3B5EB5BE395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4FDBD26-04D2-4AF6-A7A4-3B5EB5BE3951}"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11-Oct-20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11-Oct-20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11-Oct-20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11-Oct-20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265238"/>
          </a:xfrm>
          <a:solidFill>
            <a:srgbClr val="FFC000"/>
          </a:solidFill>
          <a:ln>
            <a:solidFill>
              <a:schemeClr val="accent1"/>
            </a:solidFill>
          </a:ln>
        </p:spPr>
        <p:txBody>
          <a:bodyPr>
            <a:noAutofit/>
          </a:bodyPr>
          <a:lstStyle/>
          <a:p>
            <a:r>
              <a:rPr lang="ar-SA" sz="9600" b="1" i="1" dirty="0" smtClean="0"/>
              <a:t>اهلا و سهلا</a:t>
            </a:r>
            <a:endParaRPr lang="en-US" sz="9600" b="1" i="1" dirty="0"/>
          </a:p>
        </p:txBody>
      </p:sp>
      <p:pic>
        <p:nvPicPr>
          <p:cNvPr id="3" name="Picture 2" descr="সুলতানা৪.jpg"/>
          <p:cNvPicPr>
            <a:picLocks noChangeAspect="1"/>
          </p:cNvPicPr>
          <p:nvPr/>
        </p:nvPicPr>
        <p:blipFill>
          <a:blip r:embed="rId3"/>
          <a:stretch>
            <a:fillRect/>
          </a:stretch>
        </p:blipFill>
        <p:spPr>
          <a:xfrm>
            <a:off x="304800" y="1524000"/>
            <a:ext cx="8610600" cy="5105400"/>
          </a:xfrm>
          <a:prstGeom prst="rect">
            <a:avLst/>
          </a:prstGeom>
        </p:spPr>
      </p:pic>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a:ln>
            <a:solidFill>
              <a:schemeClr val="accent1"/>
            </a:solidFill>
          </a:ln>
        </p:spPr>
        <p:txBody>
          <a:bodyPr>
            <a:normAutofit/>
          </a:bodyPr>
          <a:lstStyle/>
          <a:p>
            <a:r>
              <a:rPr lang="ar-SA" dirty="0" smtClean="0"/>
              <a:t>قتل</a:t>
            </a:r>
            <a:r>
              <a:rPr lang="bn-BD" dirty="0" smtClean="0"/>
              <a:t>এর পরিচিতি</a:t>
            </a:r>
            <a:endParaRPr lang="en-US" dirty="0"/>
          </a:p>
        </p:txBody>
      </p:sp>
      <p:sp>
        <p:nvSpPr>
          <p:cNvPr id="3" name="Rectangle 2"/>
          <p:cNvSpPr/>
          <p:nvPr/>
        </p:nvSpPr>
        <p:spPr>
          <a:xfrm>
            <a:off x="152400" y="990600"/>
            <a:ext cx="8839200" cy="5867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solidFill>
                  <a:schemeClr val="tx1"/>
                </a:solidFill>
              </a:rPr>
              <a:t>কতল শব্দের আভিধানিক অর্থ –হত্যা করা,নিঃশেষ করে দেওয়া,প্রান বিনষ্ট করা ইত্যাদি ।</a:t>
            </a:r>
          </a:p>
          <a:p>
            <a:pPr algn="ctr"/>
            <a:r>
              <a:rPr lang="bn-BD" sz="2800" dirty="0" smtClean="0">
                <a:solidFill>
                  <a:schemeClr val="tx1"/>
                </a:solidFill>
              </a:rPr>
              <a:t>ইসলামি শরীয়তের পরিভাষায় ,কোন ব্যক্তিকে যে কোন অস্রের মাধ্যমে হত্যা করাকে কতল বলে ।</a:t>
            </a:r>
          </a:p>
          <a:p>
            <a:pPr algn="ctr"/>
            <a:r>
              <a:rPr lang="bn-BD" sz="2800" dirty="0" smtClean="0">
                <a:solidFill>
                  <a:schemeClr val="tx1"/>
                </a:solidFill>
              </a:rPr>
              <a:t>হত্যার প্রকারভেদ ও তার হুকুমঃ</a:t>
            </a:r>
            <a:endParaRPr lang="ar-SA" sz="2800" dirty="0" smtClean="0">
              <a:solidFill>
                <a:schemeClr val="tx1"/>
              </a:solidFill>
            </a:endParaRPr>
          </a:p>
          <a:p>
            <a:pPr algn="ctr"/>
            <a:r>
              <a:rPr lang="ar-SA" sz="2800" dirty="0" smtClean="0">
                <a:solidFill>
                  <a:schemeClr val="tx1"/>
                </a:solidFill>
              </a:rPr>
              <a:t>قتل</a:t>
            </a:r>
            <a:r>
              <a:rPr lang="bn-BD" sz="2800" dirty="0" smtClean="0">
                <a:solidFill>
                  <a:schemeClr val="tx1"/>
                </a:solidFill>
              </a:rPr>
              <a:t>মোট ৫ প্রকার ।যেমন-</a:t>
            </a:r>
          </a:p>
          <a:p>
            <a:pPr marL="514350" indent="-514350" algn="ctr">
              <a:buAutoNum type="arabicParenR"/>
            </a:pPr>
            <a:r>
              <a:rPr lang="ar-SA" sz="2800" dirty="0" smtClean="0">
                <a:solidFill>
                  <a:schemeClr val="tx1"/>
                </a:solidFill>
              </a:rPr>
              <a:t>قتل عمد</a:t>
            </a:r>
            <a:r>
              <a:rPr lang="bn-BD" sz="2800" dirty="0" smtClean="0">
                <a:solidFill>
                  <a:schemeClr val="tx1"/>
                </a:solidFill>
              </a:rPr>
              <a:t>ইচ্ছাকৃত হত্যা; কাউকে ধারাল অস্রের মাধ্যমে ইচ্ছাকৃত হত্যা করা ।</a:t>
            </a:r>
          </a:p>
          <a:p>
            <a:pPr marL="514350" indent="-514350" algn="ctr"/>
            <a:r>
              <a:rPr lang="bn-BD" sz="2800" dirty="0" smtClean="0">
                <a:solidFill>
                  <a:schemeClr val="tx1"/>
                </a:solidFill>
              </a:rPr>
              <a:t>হুকুমঃক)হত্যার পরিবর্তে হত্যাই শাস্তি ।কিন্ত মৃতব্যক্তির উত্তরাধিকারিগন ক্ষমা করতে পারে।</a:t>
            </a:r>
          </a:p>
          <a:p>
            <a:pPr marL="514350" indent="-514350" algn="ctr"/>
            <a:r>
              <a:rPr lang="bn-BD" sz="2800" dirty="0" smtClean="0">
                <a:solidFill>
                  <a:schemeClr val="tx1"/>
                </a:solidFill>
              </a:rPr>
              <a:t>খ)ইমাম আবু হানিফা রহঃ বলেন,এক্ষেত্রে কেচাচ ওয়াজিব হবে ,কাফফারা নয়।</a:t>
            </a:r>
          </a:p>
          <a:p>
            <a:pPr marL="514350" indent="-514350" algn="ctr"/>
            <a:r>
              <a:rPr lang="bn-BD" sz="2800" dirty="0" smtClean="0">
                <a:solidFill>
                  <a:schemeClr val="tx1"/>
                </a:solidFill>
              </a:rPr>
              <a:t>গ)ইমাম শাফেয়ী রহঃ বলেন,কাফফারাও ওয়াজিব হবে। </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diamond(in)">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2819400"/>
          </a:xfrm>
          <a:ln>
            <a:solidFill>
              <a:schemeClr val="accent1"/>
            </a:solidFill>
          </a:ln>
        </p:spPr>
        <p:txBody>
          <a:bodyPr>
            <a:normAutofit fontScale="90000"/>
          </a:bodyPr>
          <a:lstStyle/>
          <a:p>
            <a:r>
              <a:rPr lang="bn-BD" sz="3200" dirty="0" smtClean="0"/>
              <a:t>২)</a:t>
            </a:r>
            <a:r>
              <a:rPr lang="ar-SA" sz="3200" dirty="0" smtClean="0"/>
              <a:t>قتل شبه عمد</a:t>
            </a:r>
            <a:r>
              <a:rPr lang="bn-BD" sz="3200" dirty="0" smtClean="0"/>
              <a:t>ইচ্ছাকৃত হত্যার সদৃশ হত্যা ,কাউকে এমন বস্তু দ্বারা হত্যা করা,যাতে সাধারনত মানুষের মৃত্যু হয় না।</a:t>
            </a:r>
            <a:br>
              <a:rPr lang="bn-BD" sz="3200" dirty="0" smtClean="0"/>
            </a:br>
            <a:r>
              <a:rPr lang="bn-BD" sz="3200" dirty="0" smtClean="0"/>
              <a:t>হুকুমঃ ক)কাফফারা দিতে হবে ,খ)হত্যার পরিবর্তে হত্যার প্রয়োজন নেই ।</a:t>
            </a:r>
            <a:br>
              <a:rPr lang="bn-BD" sz="3200" dirty="0" smtClean="0"/>
            </a:br>
            <a:endParaRPr lang="en-US" dirty="0"/>
          </a:p>
        </p:txBody>
      </p:sp>
      <p:sp>
        <p:nvSpPr>
          <p:cNvPr id="3" name="Rectangle 2"/>
          <p:cNvSpPr/>
          <p:nvPr/>
        </p:nvSpPr>
        <p:spPr>
          <a:xfrm>
            <a:off x="228600" y="3200400"/>
            <a:ext cx="8686800" cy="3429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solidFill>
                  <a:schemeClr val="tx1"/>
                </a:solidFill>
              </a:rPr>
              <a:t>৩)</a:t>
            </a:r>
            <a:r>
              <a:rPr lang="ar-SA" sz="3200" dirty="0" smtClean="0">
                <a:solidFill>
                  <a:schemeClr val="tx1"/>
                </a:solidFill>
              </a:rPr>
              <a:t>قتل خطأ</a:t>
            </a:r>
            <a:r>
              <a:rPr lang="bn-BD" sz="3200" dirty="0" smtClean="0">
                <a:solidFill>
                  <a:schemeClr val="tx1"/>
                </a:solidFill>
              </a:rPr>
              <a:t>অনিচ্ছাকৃত হত্যা ।শিকারি দূর থেকে জন্ত লক্ষ্য করে গুলি করলো কিন্তু গুলি লক্ষ্যচ্যুত হয়ে কোন মানুষ মারা গেল </a:t>
            </a:r>
          </a:p>
          <a:p>
            <a:pPr algn="ctr"/>
            <a:r>
              <a:rPr lang="bn-BD" sz="3200" dirty="0" smtClean="0">
                <a:solidFill>
                  <a:schemeClr val="tx1"/>
                </a:solidFill>
              </a:rPr>
              <a:t>হুকুমঃক) হত্যাকারি অপরাধী বলে বিবেচিত হবে ,</a:t>
            </a:r>
          </a:p>
          <a:p>
            <a:pPr algn="ctr"/>
            <a:r>
              <a:rPr lang="bn-BD" sz="3200" dirty="0" smtClean="0">
                <a:solidFill>
                  <a:schemeClr val="tx1"/>
                </a:solidFill>
              </a:rPr>
              <a:t>খ)শুধু মাত্র কাফফারা দিতে হবে।</a:t>
            </a:r>
            <a:r>
              <a:rPr lang="bn-BD" sz="3200" dirty="0" smtClean="0"/>
              <a:t>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3306762"/>
          </a:xfrm>
          <a:ln>
            <a:solidFill>
              <a:schemeClr val="accent1"/>
            </a:solidFill>
          </a:ln>
        </p:spPr>
        <p:txBody>
          <a:bodyPr>
            <a:normAutofit fontScale="90000"/>
          </a:bodyPr>
          <a:lstStyle/>
          <a:p>
            <a:r>
              <a:rPr lang="bn-BD" dirty="0" smtClean="0"/>
              <a:t>.</a:t>
            </a:r>
            <a:r>
              <a:rPr lang="bn-BD" sz="3600" dirty="0" smtClean="0"/>
              <a:t>৪)</a:t>
            </a:r>
            <a:r>
              <a:rPr lang="ar-SA" sz="3600" dirty="0" smtClean="0"/>
              <a:t> قتل قائم مقام خطأ</a:t>
            </a:r>
            <a:r>
              <a:rPr lang="bn-BD" sz="3600" dirty="0" smtClean="0"/>
              <a:t>ভূলের স্হলাভিষক্ত   হত্যা ।কোন ঘুমন্ত ব্যক্তি কোন ছোট শিশুর উপর পতিত হওয়ায় শিশুটির মৃত্যু ঘটল </a:t>
            </a:r>
            <a:br>
              <a:rPr lang="bn-BD" sz="3600" dirty="0" smtClean="0"/>
            </a:br>
            <a:r>
              <a:rPr lang="bn-BD" sz="3600" dirty="0" smtClean="0"/>
              <a:t>হুকুমঃক) হত্যাকারী অপরাধী বলে বিবেচিত হবে না। </a:t>
            </a:r>
            <a:br>
              <a:rPr lang="bn-BD" sz="3600" dirty="0" smtClean="0"/>
            </a:br>
            <a:r>
              <a:rPr lang="bn-BD" sz="3600" dirty="0" smtClean="0"/>
              <a:t>খ)দিয়াত দিতে হবে ।</a:t>
            </a:r>
            <a:endParaRPr lang="en-US" sz="3600" dirty="0"/>
          </a:p>
        </p:txBody>
      </p:sp>
      <p:sp>
        <p:nvSpPr>
          <p:cNvPr id="3" name="Rectangle 2"/>
          <p:cNvSpPr/>
          <p:nvPr/>
        </p:nvSpPr>
        <p:spPr>
          <a:xfrm>
            <a:off x="304800" y="3810000"/>
            <a:ext cx="8610600" cy="266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solidFill>
                  <a:schemeClr val="tx1"/>
                </a:solidFill>
              </a:rPr>
              <a:t>৫)</a:t>
            </a:r>
            <a:r>
              <a:rPr lang="ar-SA" sz="3200" dirty="0" smtClean="0">
                <a:solidFill>
                  <a:schemeClr val="tx1"/>
                </a:solidFill>
              </a:rPr>
              <a:t>قتل سبب</a:t>
            </a:r>
            <a:r>
              <a:rPr lang="bn-BD" sz="3200" dirty="0" smtClean="0">
                <a:solidFill>
                  <a:schemeClr val="tx1"/>
                </a:solidFill>
              </a:rPr>
              <a:t>কারনিক হত্যা ।অপরের ভূমিতে কুফ খনন করায় তাতে পড়ে যদি কেউ মারা যায় ।</a:t>
            </a:r>
          </a:p>
          <a:p>
            <a:pPr algn="ctr"/>
            <a:r>
              <a:rPr lang="bn-BD" sz="3200" dirty="0" smtClean="0">
                <a:solidFill>
                  <a:schemeClr val="tx1"/>
                </a:solidFill>
              </a:rPr>
              <a:t>হুকুমঃ ক)হত্যাকারি অপরাধী বলে বিবেচিত নয়।</a:t>
            </a:r>
          </a:p>
          <a:p>
            <a:pPr algn="ctr"/>
            <a:r>
              <a:rPr lang="bn-BD" sz="3200" dirty="0" smtClean="0">
                <a:solidFill>
                  <a:schemeClr val="tx1"/>
                </a:solidFill>
              </a:rPr>
              <a:t>খ)তবে কুফ খননকারীকে হত্যার দিয়াত দিতে হবে । </a:t>
            </a:r>
            <a:r>
              <a:rPr lang="bn-BD"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err="1" smtClean="0"/>
              <a:t>বাড়ির</a:t>
            </a:r>
            <a:r>
              <a:rPr lang="en-US" dirty="0" smtClean="0"/>
              <a:t> </a:t>
            </a:r>
            <a:r>
              <a:rPr lang="en-US" dirty="0" err="1" smtClean="0"/>
              <a:t>কাজ</a:t>
            </a:r>
            <a:r>
              <a:rPr lang="en-US" dirty="0" smtClean="0"/>
              <a:t> </a:t>
            </a:r>
            <a:endParaRPr lang="en-US" dirty="0"/>
          </a:p>
        </p:txBody>
      </p:sp>
      <p:sp>
        <p:nvSpPr>
          <p:cNvPr id="3" name="Rectangle 2"/>
          <p:cNvSpPr/>
          <p:nvPr/>
        </p:nvSpPr>
        <p:spPr>
          <a:xfrm>
            <a:off x="381000" y="1676400"/>
            <a:ext cx="8534400" cy="464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১,হাদিস ও </a:t>
            </a:r>
            <a:r>
              <a:rPr lang="en-US" sz="4000" dirty="0" err="1" smtClean="0"/>
              <a:t>হাদিসের</a:t>
            </a:r>
            <a:r>
              <a:rPr lang="en-US" sz="4000" dirty="0" smtClean="0"/>
              <a:t> </a:t>
            </a:r>
            <a:r>
              <a:rPr lang="en-US" sz="4000" dirty="0" err="1" smtClean="0"/>
              <a:t>অনুবাদ</a:t>
            </a:r>
            <a:r>
              <a:rPr lang="en-US" sz="4000" dirty="0" smtClean="0"/>
              <a:t>  </a:t>
            </a:r>
            <a:r>
              <a:rPr lang="en-US" sz="4000" dirty="0" err="1" smtClean="0"/>
              <a:t>শিখবে</a:t>
            </a:r>
            <a:r>
              <a:rPr lang="en-US" sz="4000" dirty="0" smtClean="0"/>
              <a:t> ।</a:t>
            </a:r>
          </a:p>
          <a:p>
            <a:pPr algn="ctr"/>
            <a:r>
              <a:rPr lang="en-US" sz="4000" dirty="0" smtClean="0"/>
              <a:t>২,হাদিসের </a:t>
            </a:r>
            <a:r>
              <a:rPr lang="en-US" sz="4000" dirty="0" err="1" smtClean="0"/>
              <a:t>সাথে</a:t>
            </a:r>
            <a:r>
              <a:rPr lang="en-US" sz="4000" dirty="0" smtClean="0"/>
              <a:t> </a:t>
            </a:r>
            <a:r>
              <a:rPr lang="en-US" sz="4000" dirty="0" err="1" smtClean="0"/>
              <a:t>উল্লেখিত</a:t>
            </a:r>
            <a:r>
              <a:rPr lang="en-US" sz="4000" dirty="0" smtClean="0"/>
              <a:t> </a:t>
            </a:r>
            <a:r>
              <a:rPr lang="en-US" sz="4000" dirty="0" err="1" smtClean="0"/>
              <a:t>প্রশ্নগুলো</a:t>
            </a:r>
            <a:r>
              <a:rPr lang="en-US" sz="4000" dirty="0" smtClean="0"/>
              <a:t> </a:t>
            </a:r>
            <a:r>
              <a:rPr lang="en-US" sz="4000" dirty="0" err="1" smtClean="0"/>
              <a:t>শিখবে</a:t>
            </a:r>
            <a:r>
              <a:rPr lang="en-US" sz="4000" smtClean="0"/>
              <a:t> । </a:t>
            </a:r>
            <a:endParaRPr lang="en-US" sz="4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a:ln>
            <a:solidFill>
              <a:schemeClr val="accent1"/>
            </a:solidFill>
          </a:ln>
        </p:spPr>
        <p:txBody>
          <a:bodyPr>
            <a:normAutofit fontScale="90000"/>
          </a:bodyPr>
          <a:lstStyle/>
          <a:p>
            <a:r>
              <a:rPr lang="bn-BD" sz="8000" dirty="0" smtClean="0"/>
              <a:t>ধন্যবাদ</a:t>
            </a:r>
            <a:r>
              <a:rPr lang="bn-BD" dirty="0" smtClean="0"/>
              <a:t> </a:t>
            </a:r>
            <a:endParaRPr lang="en-US" dirty="0"/>
          </a:p>
        </p:txBody>
      </p:sp>
      <p:pic>
        <p:nvPicPr>
          <p:cNvPr id="3" name="Picture 2" descr="সুলতানা৮.jpg"/>
          <p:cNvPicPr>
            <a:picLocks noChangeAspect="1"/>
          </p:cNvPicPr>
          <p:nvPr/>
        </p:nvPicPr>
        <p:blipFill>
          <a:blip r:embed="rId2"/>
          <a:stretch>
            <a:fillRect/>
          </a:stretch>
        </p:blipFill>
        <p:spPr>
          <a:xfrm>
            <a:off x="228600" y="1600200"/>
            <a:ext cx="8686800" cy="5029200"/>
          </a:xfrm>
          <a:prstGeom prst="rect">
            <a:avLst/>
          </a:prstGeom>
        </p:spPr>
      </p:pic>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1020762"/>
          </a:xfrm>
          <a:ln>
            <a:solidFill>
              <a:schemeClr val="accent1"/>
            </a:solidFill>
          </a:ln>
        </p:spPr>
        <p:txBody>
          <a:bodyPr>
            <a:normAutofit fontScale="90000"/>
          </a:bodyPr>
          <a:lstStyle/>
          <a:p>
            <a:r>
              <a:rPr lang="ar-SA" sz="7200" b="1" i="1" dirty="0" smtClean="0"/>
              <a:t>تعريف المعلم</a:t>
            </a:r>
            <a:endParaRPr lang="en-US" sz="7200" b="1" i="1" dirty="0"/>
          </a:p>
        </p:txBody>
      </p:sp>
      <p:sp>
        <p:nvSpPr>
          <p:cNvPr id="3" name="Rounded Rectangle 2"/>
          <p:cNvSpPr/>
          <p:nvPr/>
        </p:nvSpPr>
        <p:spPr>
          <a:xfrm>
            <a:off x="228600" y="1447800"/>
            <a:ext cx="8686800" cy="5105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6600" dirty="0" smtClean="0">
                <a:solidFill>
                  <a:schemeClr val="tx1"/>
                </a:solidFill>
              </a:rPr>
              <a:t>سلطانة صاحبية </a:t>
            </a:r>
          </a:p>
          <a:p>
            <a:pPr algn="ctr"/>
            <a:r>
              <a:rPr lang="ar-SA" sz="6600" dirty="0" smtClean="0">
                <a:solidFill>
                  <a:schemeClr val="tx1"/>
                </a:solidFill>
              </a:rPr>
              <a:t>المحاضر للعربي</a:t>
            </a:r>
          </a:p>
          <a:p>
            <a:pPr algn="ctr"/>
            <a:r>
              <a:rPr lang="ar-SA" sz="6600" dirty="0" smtClean="0">
                <a:solidFill>
                  <a:schemeClr val="tx1"/>
                </a:solidFill>
              </a:rPr>
              <a:t>رام فور ادرش عالم مدرسة </a:t>
            </a:r>
          </a:p>
          <a:p>
            <a:pPr algn="ctr"/>
            <a:r>
              <a:rPr lang="ar-SA" sz="6600" dirty="0" smtClean="0">
                <a:solidFill>
                  <a:schemeClr val="tx1"/>
                </a:solidFill>
              </a:rPr>
              <a:t>ساندفور شدر ساندفور</a:t>
            </a:r>
            <a:endParaRPr lang="en-US" sz="6600" dirty="0">
              <a:solidFill>
                <a:schemeClr val="tx1"/>
              </a:solidFill>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Autofit/>
          </a:bodyPr>
          <a:lstStyle/>
          <a:p>
            <a:r>
              <a:rPr lang="ar-SA" sz="8000" b="1" i="1" dirty="0" smtClean="0"/>
              <a:t>تعريف الدرس</a:t>
            </a:r>
            <a:endParaRPr lang="en-US" sz="8000" b="1" i="1" dirty="0"/>
          </a:p>
        </p:txBody>
      </p:sp>
      <p:sp>
        <p:nvSpPr>
          <p:cNvPr id="3" name="Rectangle 2"/>
          <p:cNvSpPr/>
          <p:nvPr/>
        </p:nvSpPr>
        <p:spPr>
          <a:xfrm>
            <a:off x="381000" y="1676400"/>
            <a:ext cx="8458200" cy="4953000"/>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7200" dirty="0" smtClean="0">
                <a:solidFill>
                  <a:schemeClr val="tx1"/>
                </a:solidFill>
              </a:rPr>
              <a:t>المادة :الحديث الشريف</a:t>
            </a:r>
          </a:p>
          <a:p>
            <a:pPr algn="ctr"/>
            <a:r>
              <a:rPr lang="ar-SA" sz="7200" dirty="0" smtClean="0">
                <a:solidFill>
                  <a:schemeClr val="tx1"/>
                </a:solidFill>
              </a:rPr>
              <a:t>الصف :العالم  </a:t>
            </a:r>
          </a:p>
          <a:p>
            <a:pPr algn="ctr"/>
            <a:r>
              <a:rPr lang="ar-SA" sz="7200" dirty="0" smtClean="0">
                <a:solidFill>
                  <a:schemeClr val="tx1"/>
                </a:solidFill>
              </a:rPr>
              <a:t>الدرس :كتاب الايمان</a:t>
            </a:r>
            <a:endParaRPr lang="en-US" sz="7200" dirty="0">
              <a:solidFill>
                <a:schemeClr val="tx1"/>
              </a:solidFill>
            </a:endParaRP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shot_20200922_160140.jpg"/>
          <p:cNvPicPr>
            <a:picLocks noChangeAspect="1"/>
          </p:cNvPicPr>
          <p:nvPr/>
        </p:nvPicPr>
        <p:blipFill>
          <a:blip r:embed="rId2"/>
          <a:stretch>
            <a:fillRect/>
          </a:stretch>
        </p:blipFill>
        <p:spPr>
          <a:xfrm>
            <a:off x="4343400" y="152400"/>
            <a:ext cx="4648200" cy="6477000"/>
          </a:xfrm>
          <a:prstGeom prst="rect">
            <a:avLst/>
          </a:prstGeom>
        </p:spPr>
      </p:pic>
      <p:pic>
        <p:nvPicPr>
          <p:cNvPr id="4" name="Picture 3" descr="Screenshot_20200922_160224.jpg"/>
          <p:cNvPicPr>
            <a:picLocks noChangeAspect="1"/>
          </p:cNvPicPr>
          <p:nvPr/>
        </p:nvPicPr>
        <p:blipFill>
          <a:blip r:embed="rId3"/>
          <a:stretch>
            <a:fillRect/>
          </a:stretch>
        </p:blipFill>
        <p:spPr>
          <a:xfrm>
            <a:off x="228600" y="228600"/>
            <a:ext cx="3962400" cy="3048000"/>
          </a:xfrm>
          <a:prstGeom prst="rect">
            <a:avLst/>
          </a:prstGeom>
        </p:spPr>
      </p:pic>
      <p:pic>
        <p:nvPicPr>
          <p:cNvPr id="5" name="Picture 4" descr="Screenshot_20200922_160334.jpg"/>
          <p:cNvPicPr>
            <a:picLocks noChangeAspect="1"/>
          </p:cNvPicPr>
          <p:nvPr/>
        </p:nvPicPr>
        <p:blipFill>
          <a:blip r:embed="rId4"/>
          <a:stretch>
            <a:fillRect/>
          </a:stretch>
        </p:blipFill>
        <p:spPr>
          <a:xfrm>
            <a:off x="228600" y="3429001"/>
            <a:ext cx="4038600" cy="3200399"/>
          </a:xfrm>
          <a:prstGeom prst="rect">
            <a:avLst/>
          </a:prstGeom>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1192292">
            <a:off x="464473" y="397152"/>
            <a:ext cx="6158687" cy="1143000"/>
          </a:xfrm>
          <a:ln>
            <a:solidFill>
              <a:schemeClr val="accent1"/>
            </a:solidFill>
          </a:ln>
        </p:spPr>
        <p:txBody>
          <a:bodyPr>
            <a:normAutofit fontScale="90000"/>
          </a:bodyPr>
          <a:lstStyle/>
          <a:p>
            <a:r>
              <a:rPr lang="ar-SA" sz="7200" b="1" i="1" dirty="0" smtClean="0"/>
              <a:t>اعلان الدرس اليوم</a:t>
            </a:r>
            <a:endParaRPr lang="en-US" sz="7200" b="1" i="1" dirty="0"/>
          </a:p>
        </p:txBody>
      </p:sp>
      <p:sp>
        <p:nvSpPr>
          <p:cNvPr id="4" name="Oval 3"/>
          <p:cNvSpPr/>
          <p:nvPr/>
        </p:nvSpPr>
        <p:spPr>
          <a:xfrm>
            <a:off x="304800" y="1524000"/>
            <a:ext cx="8458200" cy="5029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6000" dirty="0" smtClean="0">
                <a:solidFill>
                  <a:schemeClr val="tx1"/>
                </a:solidFill>
              </a:rPr>
              <a:t>باب الكبائروعلامات</a:t>
            </a:r>
            <a:r>
              <a:rPr lang="bn-BD" sz="6000" dirty="0" smtClean="0">
                <a:solidFill>
                  <a:schemeClr val="tx1"/>
                </a:solidFill>
              </a:rPr>
              <a:t> </a:t>
            </a:r>
            <a:r>
              <a:rPr lang="ar-SA" sz="6000" dirty="0" smtClean="0">
                <a:solidFill>
                  <a:schemeClr val="tx1"/>
                </a:solidFill>
              </a:rPr>
              <a:t> </a:t>
            </a:r>
            <a:endParaRPr lang="bn-BD" sz="6000" dirty="0" smtClean="0">
              <a:solidFill>
                <a:schemeClr val="tx1"/>
              </a:solidFill>
            </a:endParaRPr>
          </a:p>
          <a:p>
            <a:pPr algn="ctr"/>
            <a:r>
              <a:rPr lang="ar-SA" sz="6000" dirty="0" smtClean="0">
                <a:solidFill>
                  <a:schemeClr val="tx1"/>
                </a:solidFill>
              </a:rPr>
              <a:t>النفاق</a:t>
            </a:r>
          </a:p>
          <a:p>
            <a:pPr algn="ctr"/>
            <a:r>
              <a:rPr lang="bn-BD" sz="5400" dirty="0" smtClean="0">
                <a:solidFill>
                  <a:schemeClr val="tx1"/>
                </a:solidFill>
              </a:rPr>
              <a:t>কবিরা গুনাহ ও নেফাকের নিদর্শন সমূহ।</a:t>
            </a:r>
            <a:endParaRPr lang="en-US" sz="5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xplosion 2 2"/>
          <p:cNvSpPr/>
          <p:nvPr/>
        </p:nvSpPr>
        <p:spPr>
          <a:xfrm>
            <a:off x="0" y="0"/>
            <a:ext cx="5181600" cy="1676400"/>
          </a:xfrm>
          <a:prstGeom prst="irregularSeal2">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chemeClr val="tx1"/>
                </a:solidFill>
              </a:rPr>
              <a:t>শিখন ফল </a:t>
            </a:r>
            <a:endParaRPr lang="en-US" sz="4000" dirty="0">
              <a:solidFill>
                <a:schemeClr val="tx1"/>
              </a:solidFill>
            </a:endParaRPr>
          </a:p>
        </p:txBody>
      </p:sp>
      <p:sp>
        <p:nvSpPr>
          <p:cNvPr id="4" name="Flowchart: Terminator 3"/>
          <p:cNvSpPr/>
          <p:nvPr/>
        </p:nvSpPr>
        <p:spPr>
          <a:xfrm>
            <a:off x="1981200" y="1371600"/>
            <a:ext cx="7010400" cy="76200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t>এই পাঠ শেষে শিক্ষার্থীরা ,,,</a:t>
            </a:r>
            <a:r>
              <a:rPr lang="bn-BD" dirty="0" smtClean="0"/>
              <a:t> </a:t>
            </a:r>
            <a:endParaRPr lang="en-US" dirty="0"/>
          </a:p>
        </p:txBody>
      </p:sp>
      <p:sp>
        <p:nvSpPr>
          <p:cNvPr id="7" name="Rounded Rectangle 6"/>
          <p:cNvSpPr/>
          <p:nvPr/>
        </p:nvSpPr>
        <p:spPr>
          <a:xfrm>
            <a:off x="457200" y="2209800"/>
            <a:ext cx="8382000" cy="129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t>১,কবিরা গুনাহ কাকে বলে তা জানতে পারবে।</a:t>
            </a:r>
            <a:endParaRPr lang="en-US" sz="4000" dirty="0"/>
          </a:p>
        </p:txBody>
      </p:sp>
      <p:sp>
        <p:nvSpPr>
          <p:cNvPr id="8" name="Rounded Rectangle 7"/>
          <p:cNvSpPr/>
          <p:nvPr/>
        </p:nvSpPr>
        <p:spPr>
          <a:xfrm>
            <a:off x="457200" y="3581400"/>
            <a:ext cx="84582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t>২,হত্যা কাকে বলে?হত্যার কত প্রকার তা জানতে পারবে । </a:t>
            </a:r>
            <a:endParaRPr lang="en-US" sz="4000" dirty="0"/>
          </a:p>
        </p:txBody>
      </p:sp>
      <p:sp>
        <p:nvSpPr>
          <p:cNvPr id="9" name="Rounded Rectangle 8"/>
          <p:cNvSpPr/>
          <p:nvPr/>
        </p:nvSpPr>
        <p:spPr>
          <a:xfrm>
            <a:off x="457200" y="4800600"/>
            <a:ext cx="8458200" cy="1905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t>৩,হাদিসে প্রতিবেশীর স্ত্রীর সাথে ব্যভিচার করাকে নির্দিষ্ট করার কারন জানতে পারবে। </a:t>
            </a:r>
            <a:r>
              <a:rPr lang="bn-BD" dirty="0" smtClean="0"/>
              <a:t> </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style.rotation</p:attrName>
                                        </p:attrNameLst>
                                      </p:cBhvr>
                                      <p:tavLst>
                                        <p:tav tm="0">
                                          <p:val>
                                            <p:fltVal val="720"/>
                                          </p:val>
                                        </p:tav>
                                        <p:tav tm="100000">
                                          <p:val>
                                            <p:fltVal val="0"/>
                                          </p:val>
                                        </p:tav>
                                      </p:tavLst>
                                    </p:anim>
                                    <p:anim calcmode="lin" valueType="num">
                                      <p:cBhvr>
                                        <p:cTn id="9" dur="2000" fill="hold"/>
                                        <p:tgtEl>
                                          <p:spTgt spid="3"/>
                                        </p:tgtEl>
                                        <p:attrNameLst>
                                          <p:attrName>ppt_h</p:attrName>
                                        </p:attrNameLst>
                                      </p:cBhvr>
                                      <p:tavLst>
                                        <p:tav tm="0">
                                          <p:val>
                                            <p:fltVal val="0"/>
                                          </p:val>
                                        </p:tav>
                                        <p:tav tm="100000">
                                          <p:val>
                                            <p:strVal val="#ppt_h"/>
                                          </p:val>
                                        </p:tav>
                                      </p:tavLst>
                                    </p:anim>
                                    <p:anim calcmode="lin" valueType="num">
                                      <p:cBhvr>
                                        <p:cTn id="10" dur="2000" fill="hold"/>
                                        <p:tgtEl>
                                          <p:spTgt spid="3"/>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ox(in)">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ox(in)">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ox(in)">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ox(in)">
                                      <p:cBhvr>
                                        <p:cTn id="3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6477000" cy="990600"/>
          </a:xfrm>
        </p:spPr>
        <p:txBody>
          <a:bodyPr>
            <a:normAutofit fontScale="90000"/>
          </a:bodyPr>
          <a:lstStyle/>
          <a:p>
            <a:r>
              <a:rPr lang="bn-BD" sz="6000" b="1" dirty="0" smtClean="0"/>
              <a:t>হাদিস</a:t>
            </a:r>
            <a:endParaRPr lang="en-US" sz="6000" b="1" dirty="0"/>
          </a:p>
        </p:txBody>
      </p:sp>
      <p:sp>
        <p:nvSpPr>
          <p:cNvPr id="3" name="Rectangle 2"/>
          <p:cNvSpPr/>
          <p:nvPr/>
        </p:nvSpPr>
        <p:spPr>
          <a:xfrm>
            <a:off x="152400" y="1371600"/>
            <a:ext cx="8763000" cy="525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t>عن عبد الله بن مسعود (رضي) قال قال رجل يا رسول الله (صلي) اي الذنب اكبر عند الله ؟ قال ان تدعو لله ندا وهو خلقك قال ثم اي قال ان تقتل ولدك خشية ان يطعم معك قال ثم اي قال ان تزني حليلة جارك –فانزل الله تصديقها  ‘والذين لا يدعون مع الله الها اخر ولا يقتلون النفس التي حرم الله الا بالحق ولا يزنون ”الاية –  سمتفق عليه -</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a:ln>
            <a:solidFill>
              <a:schemeClr val="accent1"/>
            </a:solidFill>
          </a:ln>
        </p:spPr>
        <p:txBody>
          <a:bodyPr>
            <a:normAutofit fontScale="90000"/>
          </a:bodyPr>
          <a:lstStyle/>
          <a:p>
            <a:r>
              <a:rPr lang="bn-BD" sz="5400" dirty="0" smtClean="0"/>
              <a:t>অনুবাদ</a:t>
            </a:r>
            <a:endParaRPr lang="en-US" sz="5400" dirty="0"/>
          </a:p>
        </p:txBody>
      </p:sp>
      <p:sp>
        <p:nvSpPr>
          <p:cNvPr id="3" name="Rectangle 2"/>
          <p:cNvSpPr/>
          <p:nvPr/>
        </p:nvSpPr>
        <p:spPr>
          <a:xfrm>
            <a:off x="0" y="838200"/>
            <a:ext cx="9144000" cy="6019800"/>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solidFill>
                  <a:schemeClr val="tx1"/>
                </a:solidFill>
              </a:rPr>
              <a:t>হযরত আব্দুল্লাহ ইবনে মাসউদ (রা)হতে বর্নিত।তিনি বলেন,এক ব্যক্তি রাসুল (সা)কে জিজ্ঞাসা করল,হে আল্লাহর রাসুল!আল্লাহর নিকট সবচেয়ে বড় গুনাহ কোনটি?তিনি বলেন কাউকে আল্লাহর সমকক্ষ সাব্যস্ত করা।অথচ তিনি তোমাকে সৃষ্টি করেছেন।অতঃপর লোকটি জিজ্ঞাসা করল এরপর কোনটি ? রাসুল (সা)বললেন,তোমার সন্তানকে হত্যা করা এই ভয়ে যে সে তোমার সাথে ভক্ষন করবে।এরপর লোকটি জিজ্ঞাসা করলো ,এরপর কোনটি ?রাসুল(সা)বললেন ,তোমার প্রতিবেশীর স্ত্রীর সাথে ব‍্যভিচারে লিপ্ত হওয়া ।এর সমর্থনে আল্লাহ তায়ালা আয়াত নাযিল করেন-অর্থাৎ যারা আল্লাহর সাথে অপর কোন ইলাহকে ডাকে না,আর যাকে হত্যা করা আল্লাহ তায়ালা হারাম করেছেন ,আইনের বিধান ছাড়া তাকে হত্যা করে না এবং তারা ব্যভিচারে ও লিপ্ত হয় না ।বুখারি ও মুসলিম। </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a:ln>
            <a:solidFill>
              <a:schemeClr val="accent1"/>
            </a:solidFill>
          </a:ln>
        </p:spPr>
        <p:txBody>
          <a:bodyPr>
            <a:normAutofit fontScale="90000"/>
          </a:bodyPr>
          <a:lstStyle/>
          <a:p>
            <a:r>
              <a:rPr lang="bn-BD" dirty="0" smtClean="0"/>
              <a:t>কবিরা গুনাহের পরিচিতি </a:t>
            </a:r>
            <a:endParaRPr lang="en-US" dirty="0"/>
          </a:p>
        </p:txBody>
      </p:sp>
      <p:sp>
        <p:nvSpPr>
          <p:cNvPr id="3" name="Rectangle 2"/>
          <p:cNvSpPr/>
          <p:nvPr/>
        </p:nvSpPr>
        <p:spPr>
          <a:xfrm>
            <a:off x="152400" y="990600"/>
            <a:ext cx="8839200" cy="5867400"/>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rPr>
              <a:t>كبيرة</a:t>
            </a:r>
            <a:r>
              <a:rPr lang="bn-BD" sz="3200" dirty="0" smtClean="0">
                <a:solidFill>
                  <a:schemeClr val="tx1"/>
                </a:solidFill>
              </a:rPr>
              <a:t>এর আভিধানিক অর্থ ;শব্দটি একবচন,এর বহুবচন হল </a:t>
            </a:r>
            <a:r>
              <a:rPr lang="ar-SA" sz="3200" dirty="0" smtClean="0">
                <a:solidFill>
                  <a:schemeClr val="tx1"/>
                </a:solidFill>
              </a:rPr>
              <a:t>كبائر</a:t>
            </a:r>
            <a:r>
              <a:rPr lang="bn-BD" sz="3200" dirty="0" smtClean="0">
                <a:solidFill>
                  <a:schemeClr val="tx1"/>
                </a:solidFill>
              </a:rPr>
              <a:t>শাব্দিক অর্থ হল বড় বা বড় বা বৃহৎ</a:t>
            </a:r>
            <a:br>
              <a:rPr lang="bn-BD" sz="3200" dirty="0" smtClean="0">
                <a:solidFill>
                  <a:schemeClr val="tx1"/>
                </a:solidFill>
              </a:rPr>
            </a:br>
            <a:r>
              <a:rPr lang="ar-SA" sz="3200" dirty="0" smtClean="0">
                <a:solidFill>
                  <a:schemeClr val="tx1"/>
                </a:solidFill>
              </a:rPr>
              <a:t>كبيرة </a:t>
            </a:r>
            <a:r>
              <a:rPr lang="bn-BD" sz="3200" dirty="0" smtClean="0">
                <a:solidFill>
                  <a:schemeClr val="tx1"/>
                </a:solidFill>
              </a:rPr>
              <a:t>এর পারিভাষিক অর্থ </a:t>
            </a:r>
          </a:p>
          <a:p>
            <a:pPr algn="ctr"/>
            <a:r>
              <a:rPr lang="bn-BD" sz="3200" dirty="0" smtClean="0">
                <a:solidFill>
                  <a:schemeClr val="tx1"/>
                </a:solidFill>
              </a:rPr>
              <a:t>১) হযরত আব্দুল্লাহ ইবনে আব্বাস (রাঃ)এর মতে,</a:t>
            </a:r>
            <a:r>
              <a:rPr lang="ar-SA" sz="3200" dirty="0" smtClean="0">
                <a:solidFill>
                  <a:schemeClr val="tx1"/>
                </a:solidFill>
              </a:rPr>
              <a:t> كل ما نهي الله عنه فهي كبرة</a:t>
            </a:r>
            <a:r>
              <a:rPr lang="bn-BD" sz="3200" dirty="0" smtClean="0">
                <a:solidFill>
                  <a:schemeClr val="tx1"/>
                </a:solidFill>
              </a:rPr>
              <a:t>অর্থাৎ যে সকল কাজ থেকে আল্লাহ তায়ালা নিষেধ করেছেন তা-ই কবিরা গুনাহ </a:t>
            </a:r>
          </a:p>
          <a:p>
            <a:pPr algn="ctr"/>
            <a:r>
              <a:rPr lang="bn-BD" sz="3200" dirty="0" smtClean="0">
                <a:solidFill>
                  <a:schemeClr val="tx1"/>
                </a:solidFill>
              </a:rPr>
              <a:t>২)ইমাম রাযীর মতে, যে অপরাধে শাস্তির পরিমান বেশি তা-ই কবিরা গুনাহ ।</a:t>
            </a:r>
          </a:p>
          <a:p>
            <a:pPr algn="ctr"/>
            <a:r>
              <a:rPr lang="bn-BD" sz="3200" dirty="0" smtClean="0">
                <a:solidFill>
                  <a:schemeClr val="tx1"/>
                </a:solidFill>
              </a:rPr>
              <a:t>৩)কারো কারো মতে,যে পাপের অপরাধীকে  আল্লাহ তায়ালা তাওবা ব্যতিত ক্ষমা করবেন না;তাই কবিরা গুনাহ ।  </a:t>
            </a:r>
            <a:endParaRPr lang="en-US" sz="32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TotalTime>
  <Words>513</Words>
  <Application>Microsoft Office PowerPoint</Application>
  <PresentationFormat>On-screen Show (4:3)</PresentationFormat>
  <Paragraphs>50</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اهلا و سهلا</vt:lpstr>
      <vt:lpstr>تعريف المعلم</vt:lpstr>
      <vt:lpstr>تعريف الدرس</vt:lpstr>
      <vt:lpstr>Slide 4</vt:lpstr>
      <vt:lpstr>اعلان الدرس اليوم</vt:lpstr>
      <vt:lpstr>Slide 6</vt:lpstr>
      <vt:lpstr>হাদিস</vt:lpstr>
      <vt:lpstr>অনুবাদ</vt:lpstr>
      <vt:lpstr>কবিরা গুনাহের পরিচিতি </vt:lpstr>
      <vt:lpstr>قتلএর পরিচিতি</vt:lpstr>
      <vt:lpstr>২)قتل شبه عمدইচ্ছাকৃত হত্যার সদৃশ হত্যা ,কাউকে এমন বস্তু দ্বারা হত্যা করা,যাতে সাধারনত মানুষের মৃত্যু হয় না। হুকুমঃ ক)কাফফারা দিতে হবে ,খ)হত্যার পরিবর্তে হত্যার প্রয়োজন নেই । </vt:lpstr>
      <vt:lpstr>.৪) قتل قائم مقام خطأভূলের স্হলাভিষক্ত   হত্যা ।কোন ঘুমন্ত ব্যক্তি কোন ছোট শিশুর উপর পতিত হওয়ায় শিশুটির মৃত্যু ঘটল  হুকুমঃক) হত্যাকারী অপরাধী বলে বিবেচিত হবে না।  খ)দিয়াত দিতে হবে ।</vt:lpstr>
      <vt:lpstr> বাড়ির কাজ </vt:lpstr>
      <vt:lpstr>ধন্যবাদ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Rampur Alim Madrasah</dc:creator>
  <cp:lastModifiedBy>Mamun_Sir</cp:lastModifiedBy>
  <cp:revision>56</cp:revision>
  <dcterms:created xsi:type="dcterms:W3CDTF">2006-08-16T00:00:00Z</dcterms:created>
  <dcterms:modified xsi:type="dcterms:W3CDTF">2020-10-11T11:10:17Z</dcterms:modified>
</cp:coreProperties>
</file>