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60" r:id="rId6"/>
    <p:sldId id="261" r:id="rId7"/>
    <p:sldId id="265" r:id="rId8"/>
    <p:sldId id="270" r:id="rId9"/>
    <p:sldId id="271" r:id="rId10"/>
    <p:sldId id="276" r:id="rId11"/>
    <p:sldId id="272" r:id="rId12"/>
    <p:sldId id="274" r:id="rId13"/>
    <p:sldId id="275" r:id="rId14"/>
    <p:sldId id="266" r:id="rId15"/>
    <p:sldId id="273" r:id="rId16"/>
    <p:sldId id="267" r:id="rId17"/>
    <p:sldId id="268" r:id="rId18"/>
    <p:sldId id="262" r:id="rId19"/>
    <p:sldId id="263"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8BB678-4096-4A4D-9D1A-173BD7D43E3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761064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B678-4096-4A4D-9D1A-173BD7D43E3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3536990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B678-4096-4A4D-9D1A-173BD7D43E3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264027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BB678-4096-4A4D-9D1A-173BD7D43E3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349922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8BB678-4096-4A4D-9D1A-173BD7D43E3F}" type="datetimeFigureOut">
              <a:rPr lang="en-US" smtClean="0"/>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327366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8BB678-4096-4A4D-9D1A-173BD7D43E3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180465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BB678-4096-4A4D-9D1A-173BD7D43E3F}" type="datetimeFigureOut">
              <a:rPr lang="en-US" smtClean="0"/>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20537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8BB678-4096-4A4D-9D1A-173BD7D43E3F}" type="datetimeFigureOut">
              <a:rPr lang="en-US" smtClean="0"/>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206953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8BB678-4096-4A4D-9D1A-173BD7D43E3F}" type="datetimeFigureOut">
              <a:rPr lang="en-US" smtClean="0"/>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4067915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BB678-4096-4A4D-9D1A-173BD7D43E3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173362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8BB678-4096-4A4D-9D1A-173BD7D43E3F}" type="datetimeFigureOut">
              <a:rPr lang="en-US" smtClean="0"/>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D7FFD-7245-4EB4-AE63-FDA789A60583}" type="slidenum">
              <a:rPr lang="en-US" smtClean="0"/>
              <a:t>‹#›</a:t>
            </a:fld>
            <a:endParaRPr lang="en-US"/>
          </a:p>
        </p:txBody>
      </p:sp>
    </p:spTree>
    <p:extLst>
      <p:ext uri="{BB962C8B-B14F-4D97-AF65-F5344CB8AC3E}">
        <p14:creationId xmlns:p14="http://schemas.microsoft.com/office/powerpoint/2010/main" val="2580661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BB678-4096-4A4D-9D1A-173BD7D43E3F}" type="datetimeFigureOut">
              <a:rPr lang="en-US" smtClean="0"/>
              <a:t>10/17/2020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D7FFD-7245-4EB4-AE63-FDA789A60583}" type="slidenum">
              <a:rPr lang="en-US" smtClean="0"/>
              <a:t>‹#›</a:t>
            </a:fld>
            <a:endParaRPr lang="en-US"/>
          </a:p>
        </p:txBody>
      </p:sp>
    </p:spTree>
    <p:extLst>
      <p:ext uri="{BB962C8B-B14F-4D97-AF65-F5344CB8AC3E}">
        <p14:creationId xmlns:p14="http://schemas.microsoft.com/office/powerpoint/2010/main" val="92399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71675" y="508136"/>
            <a:ext cx="8215313" cy="3631763"/>
          </a:xfrm>
          <a:prstGeom prst="rect">
            <a:avLst/>
          </a:prstGeom>
          <a:noFill/>
        </p:spPr>
        <p:txBody>
          <a:bodyPr wrap="square" rtlCol="0">
            <a:spAutoFit/>
          </a:bodyPr>
          <a:lstStyle/>
          <a:p>
            <a:pPr algn="ctr"/>
            <a:r>
              <a:rPr lang="bn-IN" sz="11500" b="1" dirty="0" smtClean="0">
                <a:solidFill>
                  <a:srgbClr val="00B050"/>
                </a:solidFill>
                <a:latin typeface="NikoshBAN" pitchFamily="2" charset="0"/>
                <a:cs typeface="NikoshBAN" pitchFamily="2" charset="0"/>
              </a:rPr>
              <a:t>জীববিজ্ঞান ক্লাসে </a:t>
            </a:r>
            <a:r>
              <a:rPr lang="en-US" sz="11500" b="1" dirty="0" err="1" smtClean="0">
                <a:solidFill>
                  <a:srgbClr val="00B050"/>
                </a:solidFill>
                <a:latin typeface="NikoshBAN" pitchFamily="2" charset="0"/>
                <a:cs typeface="NikoshBAN" pitchFamily="2" charset="0"/>
              </a:rPr>
              <a:t>স্বাগতম</a:t>
            </a:r>
            <a:endParaRPr lang="en-US" sz="11500" b="1" dirty="0">
              <a:solidFill>
                <a:srgbClr val="00B050"/>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18808">
            <a:off x="1836892" y="3043384"/>
            <a:ext cx="3743322" cy="371168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851" y="2602219"/>
            <a:ext cx="1905000" cy="3333750"/>
          </a:xfrm>
          <a:prstGeom prst="rect">
            <a:avLst/>
          </a:prstGeom>
        </p:spPr>
      </p:pic>
      <p:grpSp>
        <p:nvGrpSpPr>
          <p:cNvPr id="12" name="Group 11"/>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13" name="Rectangle 12"/>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281214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763" y="236537"/>
            <a:ext cx="11558588" cy="906463"/>
          </a:xfrm>
        </p:spPr>
        <p:txBody>
          <a:bodyPr>
            <a:normAutofit/>
          </a:bodyPr>
          <a:lstStyle/>
          <a:p>
            <a:r>
              <a:rPr lang="en-US" sz="3600" u="sng" dirty="0">
                <a:solidFill>
                  <a:srgbClr val="7030A0"/>
                </a:solidFill>
                <a:latin typeface="NikoshBAN" panose="02000000000000000000" pitchFamily="2" charset="0"/>
                <a:cs typeface="NikoshBAN" panose="02000000000000000000" pitchFamily="2" charset="0"/>
              </a:rPr>
              <a:t>Singer &amp; Nicolson (1972) </a:t>
            </a:r>
            <a:r>
              <a:rPr lang="bn-IN" sz="3600" u="sng" dirty="0">
                <a:solidFill>
                  <a:srgbClr val="7030A0"/>
                </a:solidFill>
                <a:latin typeface="NikoshBAN" panose="02000000000000000000" pitchFamily="2" charset="0"/>
                <a:cs typeface="NikoshBAN" panose="02000000000000000000" pitchFamily="2" charset="0"/>
              </a:rPr>
              <a:t>এর </a:t>
            </a:r>
            <a:r>
              <a:rPr lang="en-US" sz="3600" u="sng" dirty="0">
                <a:solidFill>
                  <a:srgbClr val="7030A0"/>
                </a:solidFill>
                <a:latin typeface="NikoshBAN" panose="02000000000000000000" pitchFamily="2" charset="0"/>
                <a:cs typeface="NikoshBAN" panose="02000000000000000000" pitchFamily="2" charset="0"/>
              </a:rPr>
              <a:t>Fluid-mosaic model</a:t>
            </a:r>
            <a:endParaRPr lang="en-US" sz="36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6708"/>
          <a:stretch/>
        </p:blipFill>
        <p:spPr>
          <a:xfrm>
            <a:off x="938211" y="1128713"/>
            <a:ext cx="10063164" cy="5443537"/>
          </a:xfrm>
          <a:prstGeom prst="rect">
            <a:avLst/>
          </a:prstGeom>
        </p:spPr>
      </p:pic>
    </p:spTree>
    <p:extLst>
      <p:ext uri="{BB962C8B-B14F-4D97-AF65-F5344CB8AC3E}">
        <p14:creationId xmlns:p14="http://schemas.microsoft.com/office/powerpoint/2010/main" val="317242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175" y="0"/>
            <a:ext cx="11801475" cy="820738"/>
          </a:xfrm>
        </p:spPr>
        <p:txBody>
          <a:bodyPr>
            <a:normAutofit/>
          </a:bodyPr>
          <a:lstStyle/>
          <a:p>
            <a:r>
              <a:rPr lang="en-US" sz="4000" u="sng" dirty="0">
                <a:solidFill>
                  <a:srgbClr val="7030A0"/>
                </a:solidFill>
                <a:latin typeface="NikoshBAN" panose="02000000000000000000" pitchFamily="2" charset="0"/>
                <a:cs typeface="NikoshBAN" panose="02000000000000000000" pitchFamily="2" charset="0"/>
              </a:rPr>
              <a:t>Singer &amp; Nicolson (1972) </a:t>
            </a:r>
            <a:r>
              <a:rPr lang="bn-IN" sz="4000" u="sng" dirty="0">
                <a:solidFill>
                  <a:srgbClr val="7030A0"/>
                </a:solidFill>
                <a:latin typeface="NikoshBAN" panose="02000000000000000000" pitchFamily="2" charset="0"/>
                <a:cs typeface="NikoshBAN" panose="02000000000000000000" pitchFamily="2" charset="0"/>
              </a:rPr>
              <a:t>এর </a:t>
            </a:r>
            <a:r>
              <a:rPr lang="en-US" sz="4000" u="sng" dirty="0">
                <a:solidFill>
                  <a:srgbClr val="7030A0"/>
                </a:solidFill>
                <a:latin typeface="NikoshBAN" panose="02000000000000000000" pitchFamily="2" charset="0"/>
                <a:cs typeface="NikoshBAN" panose="02000000000000000000" pitchFamily="2" charset="0"/>
              </a:rPr>
              <a:t>Fluid-mosaic </a:t>
            </a:r>
            <a:r>
              <a:rPr lang="en-US" sz="4000" u="sng" dirty="0" smtClean="0">
                <a:solidFill>
                  <a:srgbClr val="7030A0"/>
                </a:solidFill>
                <a:latin typeface="NikoshBAN" panose="02000000000000000000" pitchFamily="2" charset="0"/>
                <a:cs typeface="NikoshBAN" panose="02000000000000000000" pitchFamily="2" charset="0"/>
              </a:rPr>
              <a:t>model</a:t>
            </a:r>
            <a:endParaRPr lang="en-US" sz="4000" u="sng" dirty="0">
              <a:solidFill>
                <a:srgbClr val="7030A0"/>
              </a:solidFill>
            </a:endParaRPr>
          </a:p>
        </p:txBody>
      </p:sp>
      <p:sp>
        <p:nvSpPr>
          <p:cNvPr id="3" name="Subtitle 2"/>
          <p:cNvSpPr>
            <a:spLocks noGrp="1"/>
          </p:cNvSpPr>
          <p:nvPr>
            <p:ph type="subTitle" idx="1"/>
          </p:nvPr>
        </p:nvSpPr>
        <p:spPr>
          <a:xfrm>
            <a:off x="6929438" y="820738"/>
            <a:ext cx="5262562" cy="5837237"/>
          </a:xfrm>
        </p:spPr>
        <p:txBody>
          <a:bodyPr>
            <a:noAutofit/>
          </a:bodyPr>
          <a:lstStyle/>
          <a:p>
            <a:pPr algn="l"/>
            <a:r>
              <a:rPr lang="as-IN" sz="2800" dirty="0">
                <a:solidFill>
                  <a:schemeClr val="accent1">
                    <a:lumMod val="75000"/>
                  </a:schemeClr>
                </a:solidFill>
                <a:latin typeface="NikoshBAN" panose="02000000000000000000" pitchFamily="2" charset="0"/>
                <a:cs typeface="NikoshBAN" panose="02000000000000000000" pitchFamily="2" charset="0"/>
              </a:rPr>
              <a:t>প্লাজমামেমব্রেনের গঠন সংক্রান্ত ব্যাখ্যা প্রদান করতে গিয়ে বিজ্ঞানী  সিঙ্গার ও নিকলসন কোষের যে মডেল প্রস্তাব করেন তা ফ্লুইড মোজাইক মডেল নামে পরিচিত। </a:t>
            </a:r>
            <a:endParaRPr lang="bn-IN" sz="2800" dirty="0" smtClean="0">
              <a:solidFill>
                <a:schemeClr val="accent1">
                  <a:lumMod val="75000"/>
                </a:schemeClr>
              </a:solidFill>
              <a:latin typeface="NikoshBAN" panose="02000000000000000000" pitchFamily="2" charset="0"/>
              <a:cs typeface="NikoshBAN" panose="02000000000000000000" pitchFamily="2" charset="0"/>
            </a:endParaRPr>
          </a:p>
          <a:p>
            <a:pPr algn="l"/>
            <a:r>
              <a:rPr lang="as-IN" sz="2800" dirty="0" smtClean="0">
                <a:solidFill>
                  <a:srgbClr val="7030A0"/>
                </a:solidFill>
                <a:latin typeface="NikoshBAN" panose="02000000000000000000" pitchFamily="2" charset="0"/>
                <a:cs typeface="NikoshBAN" panose="02000000000000000000" pitchFamily="2" charset="0"/>
              </a:rPr>
              <a:t>এটি </a:t>
            </a:r>
            <a:r>
              <a:rPr lang="as-IN" sz="2800" dirty="0">
                <a:solidFill>
                  <a:srgbClr val="7030A0"/>
                </a:solidFill>
                <a:latin typeface="NikoshBAN" panose="02000000000000000000" pitchFamily="2" charset="0"/>
                <a:cs typeface="NikoshBAN" panose="02000000000000000000" pitchFamily="2" charset="0"/>
              </a:rPr>
              <a:t>সর্বজনগ্রাহ্য আধুনিক মডেল নামে পরিচিত।</a:t>
            </a:r>
          </a:p>
          <a:p>
            <a:pPr algn="l"/>
            <a:r>
              <a:rPr lang="as-IN" sz="2800" dirty="0">
                <a:latin typeface="NikoshBAN" panose="02000000000000000000" pitchFamily="2" charset="0"/>
                <a:cs typeface="NikoshBAN" panose="02000000000000000000" pitchFamily="2" charset="0"/>
              </a:rPr>
              <a:t>এই মডেল অনুসারে কোষঝিল্লির গাঠনিক উপাদান নিম্নরূপ :</a:t>
            </a:r>
          </a:p>
          <a:p>
            <a:pPr algn="l"/>
            <a:r>
              <a:rPr lang="as-IN" sz="2800" dirty="0">
                <a:solidFill>
                  <a:schemeClr val="accent1">
                    <a:lumMod val="75000"/>
                  </a:schemeClr>
                </a:solidFill>
                <a:latin typeface="NikoshBAN" panose="02000000000000000000" pitchFamily="2" charset="0"/>
                <a:cs typeface="NikoshBAN" panose="02000000000000000000" pitchFamily="2" charset="0"/>
              </a:rPr>
              <a:t>১। ফসফোলিপিড বাইলেয়ার : </a:t>
            </a:r>
            <a:r>
              <a:rPr lang="as-IN" sz="2800" dirty="0">
                <a:latin typeface="NikoshBAN" panose="02000000000000000000" pitchFamily="2" charset="0"/>
                <a:cs typeface="NikoshBAN" panose="02000000000000000000" pitchFamily="2" charset="0"/>
              </a:rPr>
              <a:t>এটি দুই স্তরবিশিষ্ট এবং ফসফোলিপিড দিয়ে গঠিত। প্রতিটি ফসফোলিপিডে ১ অণু গ্লিসারল থাকে এবং গ্লিসারলের সঙ্গে দুটি ননপোলার ফ্যাটি এসিড লেজ ও ১টি পোলার ফসফেট মাথা থাকে</a:t>
            </a:r>
            <a:r>
              <a:rPr lang="as-IN"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ফসফোলিপিড অণুগুলোর ফাঁকে ফাঁকে থাকে কোলেষ্টরল অণু । </a:t>
            </a:r>
          </a:p>
          <a:p>
            <a:pPr algn="l"/>
            <a:endParaRPr lang="en-US" sz="28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957" r="3130"/>
          <a:stretch/>
        </p:blipFill>
        <p:spPr>
          <a:xfrm>
            <a:off x="0" y="1485900"/>
            <a:ext cx="6929438" cy="5018088"/>
          </a:xfrm>
        </p:spPr>
      </p:pic>
    </p:spTree>
    <p:extLst>
      <p:ext uri="{BB962C8B-B14F-4D97-AF65-F5344CB8AC3E}">
        <p14:creationId xmlns:p14="http://schemas.microsoft.com/office/powerpoint/2010/main" val="11915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30412"/>
            <a:ext cx="6174638" cy="3598863"/>
          </a:xfrm>
          <a:prstGeom prst="rect">
            <a:avLst/>
          </a:prstGeom>
        </p:spPr>
      </p:pic>
      <p:sp>
        <p:nvSpPr>
          <p:cNvPr id="2" name="Title 1"/>
          <p:cNvSpPr>
            <a:spLocks noGrp="1"/>
          </p:cNvSpPr>
          <p:nvPr>
            <p:ph type="title"/>
          </p:nvPr>
        </p:nvSpPr>
        <p:spPr>
          <a:xfrm>
            <a:off x="0" y="365125"/>
            <a:ext cx="5800726" cy="1325563"/>
          </a:xfrm>
        </p:spPr>
        <p:txBody>
          <a:bodyPr/>
          <a:lstStyle/>
          <a:p>
            <a:r>
              <a:rPr lang="en-US" u="sng" dirty="0">
                <a:solidFill>
                  <a:srgbClr val="7030A0"/>
                </a:solidFill>
                <a:latin typeface="NikoshBAN" panose="02000000000000000000" pitchFamily="2" charset="0"/>
                <a:cs typeface="NikoshBAN" panose="02000000000000000000" pitchFamily="2" charset="0"/>
              </a:rPr>
              <a:t>Fluid-mosaic model</a:t>
            </a:r>
            <a:endParaRPr lang="en-US" dirty="0"/>
          </a:p>
        </p:txBody>
      </p:sp>
      <p:sp>
        <p:nvSpPr>
          <p:cNvPr id="3" name="Content Placeholder 2"/>
          <p:cNvSpPr>
            <a:spLocks noGrp="1"/>
          </p:cNvSpPr>
          <p:nvPr>
            <p:ph idx="1"/>
          </p:nvPr>
        </p:nvSpPr>
        <p:spPr>
          <a:xfrm>
            <a:off x="5972176" y="365125"/>
            <a:ext cx="5710237" cy="6178550"/>
          </a:xfrm>
        </p:spPr>
        <p:txBody>
          <a:bodyPr>
            <a:normAutofit fontScale="92500" lnSpcReduction="20000"/>
          </a:bodyPr>
          <a:lstStyle/>
          <a:p>
            <a:pPr marL="0" indent="0">
              <a:buNone/>
            </a:pPr>
            <a:r>
              <a:rPr lang="as-IN" dirty="0"/>
              <a:t/>
            </a:r>
            <a:br>
              <a:rPr lang="as-IN" dirty="0"/>
            </a:br>
            <a:r>
              <a:rPr lang="as-IN" sz="3600" dirty="0">
                <a:solidFill>
                  <a:schemeClr val="accent1">
                    <a:lumMod val="75000"/>
                  </a:schemeClr>
                </a:solidFill>
                <a:latin typeface="NikoshBAN" panose="02000000000000000000" pitchFamily="2" charset="0"/>
                <a:cs typeface="NikoshBAN" panose="02000000000000000000" pitchFamily="2" charset="0"/>
              </a:rPr>
              <a:t>২। মেমব্রেন প্রোটিন : </a:t>
            </a:r>
            <a:r>
              <a:rPr lang="as-IN" sz="3600" dirty="0">
                <a:latin typeface="NikoshBAN" panose="02000000000000000000" pitchFamily="2" charset="0"/>
                <a:cs typeface="NikoshBAN" panose="02000000000000000000" pitchFamily="2" charset="0"/>
              </a:rPr>
              <a:t>ফসফোলিপিড ও কোলেষ্টরল অণুর মধ্যে ভাসমান থাকে স্ফীতকায় অনেক প্রোটিন অনু। </a:t>
            </a:r>
            <a:r>
              <a:rPr lang="as-IN" sz="3600" dirty="0" smtClean="0">
                <a:latin typeface="NikoshBAN" panose="02000000000000000000" pitchFamily="2" charset="0"/>
                <a:cs typeface="NikoshBAN" panose="02000000000000000000" pitchFamily="2" charset="0"/>
              </a:rPr>
              <a:t>কোষঝিল্লিতে </a:t>
            </a:r>
            <a:r>
              <a:rPr lang="as-IN" sz="3600" dirty="0">
                <a:latin typeface="NikoshBAN" panose="02000000000000000000" pitchFamily="2" charset="0"/>
                <a:cs typeface="NikoshBAN" panose="02000000000000000000" pitchFamily="2" charset="0"/>
              </a:rPr>
              <a:t>তিন রকমের প্রোটিন আছে। যথা—</a:t>
            </a:r>
          </a:p>
          <a:p>
            <a:pPr marL="0" indent="0">
              <a:buNone/>
            </a:pPr>
            <a:endParaRPr lang="en-US" dirty="0" smtClean="0">
              <a:latin typeface="NikoshBAN" panose="02000000000000000000" pitchFamily="2" charset="0"/>
              <a:cs typeface="NikoshBAN" panose="02000000000000000000" pitchFamily="2" charset="0"/>
            </a:endParaRPr>
          </a:p>
          <a:p>
            <a:pPr marL="0" indent="0">
              <a:buNone/>
            </a:pPr>
            <a:r>
              <a:rPr lang="en-US" sz="3600" dirty="0" err="1" smtClean="0">
                <a:solidFill>
                  <a:srgbClr val="FF0000"/>
                </a:solidFill>
                <a:latin typeface="NikoshBAN" panose="02000000000000000000" pitchFamily="2" charset="0"/>
                <a:cs typeface="NikoshBAN" panose="02000000000000000000" pitchFamily="2" charset="0"/>
              </a:rPr>
              <a:t>i</a:t>
            </a:r>
            <a:r>
              <a:rPr lang="en-US" sz="3600" dirty="0" smtClean="0">
                <a:solidFill>
                  <a:srgbClr val="FF0000"/>
                </a:solidFill>
                <a:latin typeface="NikoshBAN" panose="02000000000000000000" pitchFamily="2" charset="0"/>
                <a:cs typeface="NikoshBAN" panose="02000000000000000000" pitchFamily="2" charset="0"/>
              </a:rPr>
              <a:t>)</a:t>
            </a:r>
            <a:r>
              <a:rPr lang="bn-IN" sz="3600" dirty="0" smtClean="0">
                <a:solidFill>
                  <a:srgbClr val="FF0000"/>
                </a:solidFill>
                <a:latin typeface="NikoshBAN" panose="02000000000000000000" pitchFamily="2" charset="0"/>
                <a:cs typeface="NikoshBAN" panose="02000000000000000000" pitchFamily="2" charset="0"/>
              </a:rPr>
              <a:t> </a:t>
            </a:r>
            <a:r>
              <a:rPr lang="as-IN" sz="3600" dirty="0" smtClean="0">
                <a:solidFill>
                  <a:srgbClr val="FF0000"/>
                </a:solidFill>
                <a:latin typeface="NikoshBAN" panose="02000000000000000000" pitchFamily="2" charset="0"/>
                <a:cs typeface="NikoshBAN" panose="02000000000000000000" pitchFamily="2" charset="0"/>
              </a:rPr>
              <a:t>প্রান্তীয় প্রোটিন</a:t>
            </a:r>
            <a:r>
              <a:rPr lang="bn-IN" sz="3600" dirty="0" smtClean="0">
                <a:solidFill>
                  <a:srgbClr val="FF0000"/>
                </a:solidFill>
                <a:latin typeface="NikoshBAN" panose="02000000000000000000" pitchFamily="2" charset="0"/>
                <a:cs typeface="NikoshBAN" panose="02000000000000000000" pitchFamily="2" charset="0"/>
              </a:rPr>
              <a:t> (পেরিফেরাল প্রোটিন)</a:t>
            </a:r>
            <a:r>
              <a:rPr lang="as-IN" sz="3600" dirty="0" smtClean="0">
                <a:solidFill>
                  <a:srgbClr val="FF0000"/>
                </a:solidFill>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 এগুলো ফসফোলিপিড স্তরের বহিঃ বা অন্তঃতল সংলগ্ন </a:t>
            </a:r>
            <a:r>
              <a:rPr lang="as-IN" sz="3600" dirty="0" smtClean="0">
                <a:latin typeface="NikoshBAN" panose="02000000000000000000" pitchFamily="2" charset="0"/>
                <a:cs typeface="NikoshBAN" panose="02000000000000000000" pitchFamily="2" charset="0"/>
              </a:rPr>
              <a:t>প্রোটিন</a:t>
            </a:r>
            <a:r>
              <a:rPr lang="bn-IN" sz="3600" dirty="0" smtClean="0">
                <a:latin typeface="NikoshBAN" panose="02000000000000000000" pitchFamily="2" charset="0"/>
                <a:cs typeface="NikoshBAN" panose="02000000000000000000" pitchFamily="2" charset="0"/>
              </a:rPr>
              <a:t>।</a:t>
            </a:r>
            <a:endParaRPr lang="as-IN" sz="3600" dirty="0">
              <a:latin typeface="NikoshBAN" panose="02000000000000000000" pitchFamily="2" charset="0"/>
              <a:cs typeface="NikoshBAN" panose="02000000000000000000" pitchFamily="2" charset="0"/>
            </a:endParaRPr>
          </a:p>
          <a:p>
            <a:pPr marL="0" indent="0">
              <a:buNone/>
            </a:pPr>
            <a:r>
              <a:rPr lang="en-US" sz="3600" dirty="0" smtClean="0">
                <a:solidFill>
                  <a:srgbClr val="FF0000"/>
                </a:solidFill>
                <a:latin typeface="NikoshBAN" panose="02000000000000000000" pitchFamily="2" charset="0"/>
                <a:cs typeface="NikoshBAN" panose="02000000000000000000" pitchFamily="2" charset="0"/>
              </a:rPr>
              <a:t>ii)</a:t>
            </a:r>
            <a:r>
              <a:rPr lang="bn-IN" sz="3600" dirty="0" smtClean="0">
                <a:solidFill>
                  <a:srgbClr val="FF0000"/>
                </a:solidFill>
                <a:latin typeface="NikoshBAN" panose="02000000000000000000" pitchFamily="2" charset="0"/>
                <a:cs typeface="NikoshBAN" panose="02000000000000000000" pitchFamily="2" charset="0"/>
              </a:rPr>
              <a:t> </a:t>
            </a:r>
            <a:r>
              <a:rPr lang="as-IN" sz="3600" dirty="0" smtClean="0">
                <a:solidFill>
                  <a:srgbClr val="FF0000"/>
                </a:solidFill>
                <a:latin typeface="NikoshBAN" panose="02000000000000000000" pitchFamily="2" charset="0"/>
                <a:cs typeface="NikoshBAN" panose="02000000000000000000" pitchFamily="2" charset="0"/>
              </a:rPr>
              <a:t>অন্তর্নিহিত প্রোটিন</a:t>
            </a:r>
            <a:r>
              <a:rPr lang="bn-IN" sz="3600" dirty="0">
                <a:solidFill>
                  <a:srgbClr val="FF0000"/>
                </a:solidFill>
                <a:latin typeface="NikoshBAN" panose="02000000000000000000" pitchFamily="2" charset="0"/>
                <a:cs typeface="NikoshBAN" panose="02000000000000000000" pitchFamily="2" charset="0"/>
              </a:rPr>
              <a:t> </a:t>
            </a:r>
            <a:r>
              <a:rPr lang="bn-IN" sz="3600" dirty="0" smtClean="0">
                <a:solidFill>
                  <a:srgbClr val="FF0000"/>
                </a:solidFill>
                <a:latin typeface="NikoshBAN" panose="02000000000000000000" pitchFamily="2" charset="0"/>
                <a:cs typeface="NikoshBAN" panose="02000000000000000000" pitchFamily="2" charset="0"/>
              </a:rPr>
              <a:t>(ইন্টিগ্রাল প্রোটিন)</a:t>
            </a:r>
            <a:r>
              <a:rPr lang="as-IN" sz="3600" dirty="0" smtClean="0">
                <a:solidFill>
                  <a:srgbClr val="FF0000"/>
                </a:solidFill>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 এগুলো ফসফোলিপিড স্তরের আংশিক বা সম্পূর্ণ প্রবিষ্ট </a:t>
            </a:r>
            <a:r>
              <a:rPr lang="as-IN" sz="3600" dirty="0" smtClean="0">
                <a:latin typeface="NikoshBAN" panose="02000000000000000000" pitchFamily="2" charset="0"/>
                <a:cs typeface="NikoshBAN" panose="02000000000000000000" pitchFamily="2" charset="0"/>
              </a:rPr>
              <a:t>থাকে</a:t>
            </a:r>
            <a:r>
              <a:rPr lang="bn-IN" sz="3600" dirty="0">
                <a:latin typeface="NikoshBAN" panose="02000000000000000000" pitchFamily="2" charset="0"/>
                <a:cs typeface="NikoshBAN" panose="02000000000000000000" pitchFamily="2" charset="0"/>
              </a:rPr>
              <a:t>।</a:t>
            </a:r>
            <a:endParaRPr lang="bn-IN" sz="3600" dirty="0" smtClean="0">
              <a:latin typeface="NikoshBAN" panose="02000000000000000000" pitchFamily="2" charset="0"/>
              <a:cs typeface="NikoshBAN" panose="02000000000000000000" pitchFamily="2" charset="0"/>
            </a:endParaRPr>
          </a:p>
          <a:p>
            <a:pPr marL="0" indent="0">
              <a:buNone/>
            </a:pPr>
            <a:r>
              <a:rPr lang="en-US" sz="3600" dirty="0" smtClean="0">
                <a:solidFill>
                  <a:srgbClr val="FF0000"/>
                </a:solidFill>
                <a:latin typeface="NikoshBAN" panose="02000000000000000000" pitchFamily="2" charset="0"/>
                <a:cs typeface="NikoshBAN" panose="02000000000000000000" pitchFamily="2" charset="0"/>
              </a:rPr>
              <a:t>iii)</a:t>
            </a:r>
            <a:r>
              <a:rPr lang="bn-IN" sz="3600" dirty="0" smtClean="0">
                <a:solidFill>
                  <a:srgbClr val="FF0000"/>
                </a:solidFill>
                <a:latin typeface="NikoshBAN" panose="02000000000000000000" pitchFamily="2" charset="0"/>
                <a:cs typeface="NikoshBAN" panose="02000000000000000000" pitchFamily="2" charset="0"/>
              </a:rPr>
              <a:t> লিপিড সম্পৃক্ত</a:t>
            </a:r>
            <a:r>
              <a:rPr lang="as-IN" sz="3600" dirty="0" smtClean="0">
                <a:solidFill>
                  <a:srgbClr val="FF0000"/>
                </a:solidFill>
                <a:latin typeface="NikoshBAN" panose="02000000000000000000" pitchFamily="2" charset="0"/>
                <a:cs typeface="NikoshBAN" panose="02000000000000000000" pitchFamily="2" charset="0"/>
              </a:rPr>
              <a:t> </a:t>
            </a:r>
            <a:r>
              <a:rPr lang="as-IN" sz="3600" dirty="0">
                <a:solidFill>
                  <a:srgbClr val="FF0000"/>
                </a:solidFill>
                <a:latin typeface="NikoshBAN" panose="02000000000000000000" pitchFamily="2" charset="0"/>
                <a:cs typeface="NikoshBAN" panose="02000000000000000000" pitchFamily="2" charset="0"/>
              </a:rPr>
              <a:t>প্রোটিন - </a:t>
            </a:r>
            <a:r>
              <a:rPr lang="as-IN" sz="3600" dirty="0">
                <a:latin typeface="NikoshBAN" panose="02000000000000000000" pitchFamily="2" charset="0"/>
                <a:cs typeface="NikoshBAN" panose="02000000000000000000" pitchFamily="2" charset="0"/>
              </a:rPr>
              <a:t>এগুলো ফসফোলিপিডের দুই স্তর </a:t>
            </a:r>
            <a:r>
              <a:rPr lang="as-IN" sz="3600" dirty="0" smtClean="0">
                <a:latin typeface="NikoshBAN" panose="02000000000000000000" pitchFamily="2" charset="0"/>
                <a:cs typeface="NikoshBAN" panose="02000000000000000000" pitchFamily="2" charset="0"/>
              </a:rPr>
              <a:t>জুড়েই</a:t>
            </a:r>
            <a:r>
              <a:rPr lang="bn-IN" sz="3600" dirty="0" smtClean="0">
                <a:latin typeface="NikoshBAN" panose="02000000000000000000" pitchFamily="2" charset="0"/>
                <a:cs typeface="NikoshBAN" panose="02000000000000000000" pitchFamily="2" charset="0"/>
              </a:rPr>
              <a:t> </a:t>
            </a:r>
            <a:r>
              <a:rPr lang="bn-IN" sz="3600" dirty="0">
                <a:latin typeface="NikoshBAN" panose="02000000000000000000" pitchFamily="2" charset="0"/>
                <a:cs typeface="NikoshBAN" panose="02000000000000000000" pitchFamily="2" charset="0"/>
              </a:rPr>
              <a:t>সম্পৃক্ত</a:t>
            </a:r>
            <a:r>
              <a:rPr lang="as-IN" sz="3600" dirty="0" smtClean="0">
                <a:latin typeface="NikoshBAN" panose="02000000000000000000" pitchFamily="2" charset="0"/>
                <a:cs typeface="NikoshBAN" panose="02000000000000000000" pitchFamily="2" charset="0"/>
              </a:rPr>
              <a:t> </a:t>
            </a:r>
            <a:r>
              <a:rPr lang="as-IN" sz="3600" dirty="0">
                <a:latin typeface="NikoshBAN" panose="02000000000000000000" pitchFamily="2" charset="0"/>
                <a:cs typeface="NikoshBAN" panose="02000000000000000000" pitchFamily="2" charset="0"/>
              </a:rPr>
              <a:t>থাকে</a:t>
            </a:r>
            <a:r>
              <a:rPr lang="as-IN" sz="3600" dirty="0" smtClean="0">
                <a:latin typeface="NikoshBAN" panose="02000000000000000000" pitchFamily="2" charset="0"/>
                <a:cs typeface="NikoshBAN" panose="02000000000000000000" pitchFamily="2" charset="0"/>
              </a:rPr>
              <a:t>।</a:t>
            </a:r>
            <a:endParaRPr lang="en-US" sz="3600" dirty="0"/>
          </a:p>
        </p:txBody>
      </p:sp>
    </p:spTree>
    <p:extLst>
      <p:ext uri="{BB962C8B-B14F-4D97-AF65-F5344CB8AC3E}">
        <p14:creationId xmlns:p14="http://schemas.microsoft.com/office/powerpoint/2010/main" val="264437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6" y="122237"/>
            <a:ext cx="5224462" cy="1325563"/>
          </a:xfrm>
        </p:spPr>
        <p:txBody>
          <a:bodyPr>
            <a:normAutofit/>
          </a:bodyPr>
          <a:lstStyle/>
          <a:p>
            <a:r>
              <a:rPr lang="en-US" sz="4000" u="sng" dirty="0">
                <a:solidFill>
                  <a:srgbClr val="7030A0"/>
                </a:solidFill>
                <a:latin typeface="NikoshBAN" panose="02000000000000000000" pitchFamily="2" charset="0"/>
                <a:cs typeface="NikoshBAN" panose="02000000000000000000" pitchFamily="2" charset="0"/>
              </a:rPr>
              <a:t>Fluid-mosaic model</a:t>
            </a:r>
            <a:endParaRPr lang="en-US" sz="4000" dirty="0"/>
          </a:p>
        </p:txBody>
      </p:sp>
      <p:sp>
        <p:nvSpPr>
          <p:cNvPr id="3" name="Content Placeholder 2"/>
          <p:cNvSpPr>
            <a:spLocks noGrp="1"/>
          </p:cNvSpPr>
          <p:nvPr>
            <p:ph idx="1"/>
          </p:nvPr>
        </p:nvSpPr>
        <p:spPr>
          <a:xfrm>
            <a:off x="5348288" y="268287"/>
            <a:ext cx="6815136" cy="5775325"/>
          </a:xfrm>
        </p:spPr>
        <p:txBody>
          <a:bodyPr>
            <a:normAutofit lnSpcReduction="10000"/>
          </a:bodyPr>
          <a:lstStyle/>
          <a:p>
            <a:r>
              <a:rPr lang="as-IN" sz="3200" dirty="0" smtClean="0">
                <a:solidFill>
                  <a:schemeClr val="accent1">
                    <a:lumMod val="75000"/>
                  </a:schemeClr>
                </a:solidFill>
                <a:latin typeface="NikoshBAN" panose="02000000000000000000" pitchFamily="2" charset="0"/>
                <a:cs typeface="NikoshBAN" panose="02000000000000000000" pitchFamily="2" charset="0"/>
              </a:rPr>
              <a:t>৩</a:t>
            </a:r>
            <a:r>
              <a:rPr lang="as-IN" sz="3200" dirty="0">
                <a:solidFill>
                  <a:schemeClr val="accent1">
                    <a:lumMod val="75000"/>
                  </a:schemeClr>
                </a:solidFill>
                <a:latin typeface="NikoshBAN" panose="02000000000000000000" pitchFamily="2" charset="0"/>
                <a:cs typeface="NikoshBAN" panose="02000000000000000000" pitchFamily="2" charset="0"/>
              </a:rPr>
              <a:t>। গ্লাইকোক্যালিক্স </a:t>
            </a:r>
            <a:r>
              <a:rPr lang="as-IN" sz="3200" dirty="0">
                <a:latin typeface="NikoshBAN" panose="02000000000000000000" pitchFamily="2" charset="0"/>
                <a:cs typeface="NikoshBAN" panose="02000000000000000000" pitchFamily="2" charset="0"/>
              </a:rPr>
              <a:t>: ফসফোলিপিড অণুর সঙ্গে কার্বোহাইড্রেট শৃঙ্খল যুক্ত হয়ে গ্লাইকোলিপিড ও প্রোটিন অণুর সঙ্গে কার্বোহাইড্রেট শৃঙ্খল যুক্ত হয়ে গ্লাইকো প্রোটিন গঠন করে। গ্লাইকো প্রোটিন ও গ্লাইকোলিপিডকে মিলিতভাবে গ্লাইকোক্যালিক্স বলে।</a:t>
            </a:r>
            <a:endParaRPr lang="en-US" sz="3600" dirty="0" smtClean="0">
              <a:latin typeface="NikoshBAN" panose="02000000000000000000" pitchFamily="2" charset="0"/>
              <a:cs typeface="NikoshBAN" panose="02000000000000000000" pitchFamily="2" charset="0"/>
            </a:endParaRPr>
          </a:p>
          <a:p>
            <a:endParaRPr lang="en-US" dirty="0" smtClean="0">
              <a:solidFill>
                <a:schemeClr val="accent1">
                  <a:lumMod val="75000"/>
                </a:schemeClr>
              </a:solidFill>
              <a:latin typeface="NikoshBAN" panose="02000000000000000000" pitchFamily="2" charset="0"/>
              <a:cs typeface="NikoshBAN" panose="02000000000000000000" pitchFamily="2" charset="0"/>
            </a:endParaRPr>
          </a:p>
          <a:p>
            <a:r>
              <a:rPr lang="as-IN" dirty="0" smtClean="0">
                <a:solidFill>
                  <a:schemeClr val="accent1">
                    <a:lumMod val="75000"/>
                  </a:schemeClr>
                </a:solidFill>
                <a:latin typeface="NikoshBAN" panose="02000000000000000000" pitchFamily="2" charset="0"/>
                <a:cs typeface="NikoshBAN" panose="02000000000000000000" pitchFamily="2" charset="0"/>
              </a:rPr>
              <a:t>৪</a:t>
            </a:r>
            <a:r>
              <a:rPr lang="as-IN" dirty="0">
                <a:solidFill>
                  <a:schemeClr val="accent1">
                    <a:lumMod val="75000"/>
                  </a:schemeClr>
                </a:solidFill>
                <a:latin typeface="NikoshBAN" panose="02000000000000000000" pitchFamily="2" charset="0"/>
                <a:cs typeface="NikoshBAN" panose="02000000000000000000" pitchFamily="2" charset="0"/>
              </a:rPr>
              <a:t>। কোলেস্টেরল : </a:t>
            </a:r>
            <a:r>
              <a:rPr lang="as-IN" dirty="0">
                <a:latin typeface="NikoshBAN" panose="02000000000000000000" pitchFamily="2" charset="0"/>
                <a:cs typeface="NikoshBAN" panose="02000000000000000000" pitchFamily="2" charset="0"/>
              </a:rPr>
              <a:t>ফসফোলিপিড অণুর ফাঁকে ফাঁকে কোলেস্টেরল অণু থাকে</a:t>
            </a:r>
            <a:r>
              <a:rPr lang="as-IN" dirty="0" smtClean="0">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 </a:t>
            </a:r>
            <a:r>
              <a:rPr lang="as-IN" dirty="0" smtClean="0">
                <a:latin typeface="NikoshBAN" panose="02000000000000000000" pitchFamily="2" charset="0"/>
                <a:cs typeface="NikoshBAN" panose="02000000000000000000" pitchFamily="2" charset="0"/>
              </a:rPr>
              <a:t>ফসফোলিপিড </a:t>
            </a:r>
            <a:r>
              <a:rPr lang="as-IN" dirty="0">
                <a:latin typeface="NikoshBAN" panose="02000000000000000000" pitchFamily="2" charset="0"/>
                <a:cs typeface="NikoshBAN" panose="02000000000000000000" pitchFamily="2" charset="0"/>
              </a:rPr>
              <a:t>অণুগুলো সব সময় সচল থাকে। পরস্পরের সঙ্গে ঠেকাঠেকি করে লাফিয়ে ওঠে এবং স্তরের মধ্যেই স্থান পরিবর্তন করে। ঝিল্লিকে তখন তরল পদার্থের মতো মনে হয়। অন্যদিকে ঝিল্লিটিকে পৃষ্ঠতল থেকে দেখলে প্রোটিন অণুগুলোকে মোজাইকের মতো দেখায়। এ অবস্থাকে এককথায় বোঝানোর জন্য ঝিল্লির মডেলের নাম হয়েছে </a:t>
            </a:r>
            <a:r>
              <a:rPr lang="as-IN" dirty="0">
                <a:solidFill>
                  <a:srgbClr val="7030A0"/>
                </a:solidFill>
                <a:latin typeface="NikoshBAN" panose="02000000000000000000" pitchFamily="2" charset="0"/>
                <a:cs typeface="NikoshBAN" panose="02000000000000000000" pitchFamily="2" charset="0"/>
              </a:rPr>
              <a:t>ফ্লুইড মোজাইক মডেল।</a:t>
            </a:r>
          </a:p>
          <a:p>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41"/>
          <a:stretch/>
        </p:blipFill>
        <p:spPr>
          <a:xfrm>
            <a:off x="0" y="1457324"/>
            <a:ext cx="5614988" cy="4900613"/>
          </a:xfrm>
          <a:prstGeom prst="rect">
            <a:avLst/>
          </a:prstGeom>
        </p:spPr>
      </p:pic>
    </p:spTree>
    <p:extLst>
      <p:ext uri="{BB962C8B-B14F-4D97-AF65-F5344CB8AC3E}">
        <p14:creationId xmlns:p14="http://schemas.microsoft.com/office/powerpoint/2010/main" val="281585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9313"/>
          </a:xfrm>
        </p:spPr>
        <p:txBody>
          <a:bodyPr/>
          <a:lstStyle/>
          <a:p>
            <a:r>
              <a:rPr lang="bn-IN" b="1" dirty="0">
                <a:latin typeface="NikoshBAN" panose="02000000000000000000" pitchFamily="2" charset="0"/>
                <a:cs typeface="NikoshBAN" panose="02000000000000000000" pitchFamily="2" charset="0"/>
              </a:rPr>
              <a:t>কোষঝিল্লির </a:t>
            </a:r>
            <a:r>
              <a:rPr lang="bn-IN" b="1" dirty="0" smtClean="0">
                <a:latin typeface="NikoshBAN" panose="02000000000000000000" pitchFamily="2" charset="0"/>
                <a:cs typeface="NikoshBAN" panose="02000000000000000000" pitchFamily="2" charset="0"/>
              </a:rPr>
              <a:t>রাসা</a:t>
            </a:r>
            <a:r>
              <a:rPr lang="en-US" b="1" dirty="0" smtClean="0">
                <a:latin typeface="NikoshBAN" panose="02000000000000000000" pitchFamily="2" charset="0"/>
                <a:cs typeface="NikoshBAN" panose="02000000000000000000" pitchFamily="2" charset="0"/>
              </a:rPr>
              <a:t>য়</a:t>
            </a:r>
            <a:r>
              <a:rPr lang="bn-IN" b="1" dirty="0" smtClean="0">
                <a:latin typeface="NikoshBAN" panose="02000000000000000000" pitchFamily="2" charset="0"/>
                <a:cs typeface="NikoshBAN" panose="02000000000000000000" pitchFamily="2" charset="0"/>
              </a:rPr>
              <a:t>নিক উপাদান</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199" y="1543051"/>
            <a:ext cx="10863263" cy="4933950"/>
          </a:xfrm>
        </p:spPr>
        <p:txBody>
          <a:bodyPr>
            <a:noAutofit/>
          </a:bodyPr>
          <a:lstStyle/>
          <a:p>
            <a:pPr marL="0" indent="0">
              <a:buNone/>
            </a:pPr>
            <a:r>
              <a:rPr lang="bn-IN" sz="3200" dirty="0" smtClean="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i</a:t>
            </a: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কোষঝিল্লিতে </a:t>
            </a:r>
            <a:r>
              <a:rPr lang="en-US" sz="3200" dirty="0" err="1" smtClean="0">
                <a:latin typeface="NikoshBAN" panose="02000000000000000000" pitchFamily="2" charset="0"/>
                <a:cs typeface="NikoshBAN" panose="02000000000000000000" pitchFamily="2" charset="0"/>
              </a:rPr>
              <a:t>প্রো</a:t>
            </a:r>
            <a:r>
              <a:rPr lang="bn-IN" sz="3200" dirty="0" smtClean="0">
                <a:latin typeface="NikoshBAN" panose="02000000000000000000" pitchFamily="2" charset="0"/>
                <a:cs typeface="NikoshBAN" panose="02000000000000000000" pitchFamily="2" charset="0"/>
              </a:rPr>
              <a:t>টিন</a:t>
            </a:r>
            <a:r>
              <a:rPr lang="bn-IN" sz="3200" dirty="0">
                <a:latin typeface="NikoshBAN" panose="02000000000000000000" pitchFamily="2" charset="0"/>
                <a:cs typeface="NikoshBAN" panose="02000000000000000000" pitchFamily="2" charset="0"/>
              </a:rPr>
              <a:t>, লিপিড এবং কোন কোন ক্ষেত্রে পলিস্যাকরাইড </a:t>
            </a:r>
            <a:r>
              <a:rPr lang="bn-IN" sz="3200" dirty="0" smtClean="0">
                <a:latin typeface="NikoshBAN" panose="02000000000000000000" pitchFamily="2" charset="0"/>
                <a:cs typeface="NikoshBAN" panose="02000000000000000000" pitchFamily="2" charset="0"/>
              </a:rPr>
              <a:t>থাকে।</a:t>
            </a:r>
          </a:p>
          <a:p>
            <a:pPr marL="0" indent="0">
              <a:buNone/>
            </a:pPr>
            <a:r>
              <a:rPr lang="bn-IN" sz="3200" dirty="0" smtClean="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ii) </a:t>
            </a:r>
            <a:r>
              <a:rPr lang="en-US" sz="3200" dirty="0" err="1">
                <a:latin typeface="NikoshBAN" panose="02000000000000000000" pitchFamily="2" charset="0"/>
                <a:cs typeface="NikoshBAN" panose="02000000000000000000" pitchFamily="2" charset="0"/>
              </a:rPr>
              <a:t>প্রো</a:t>
            </a:r>
            <a:r>
              <a:rPr lang="bn-IN" sz="3200" dirty="0">
                <a:latin typeface="NikoshBAN" panose="02000000000000000000" pitchFamily="2" charset="0"/>
                <a:cs typeface="NikoshBAN" panose="02000000000000000000" pitchFamily="2" charset="0"/>
              </a:rPr>
              <a:t>টিন গাঠনিক উপাদান হিসেবে, এনজাইম হিসেবে এবং বাহক হিসেবে থাকে। এদের গঠন ও পরিমাণগত পার্থক্য থাকতে পারে</a:t>
            </a:r>
            <a:r>
              <a:rPr lang="bn-IN" sz="3200" dirty="0" smtClean="0">
                <a:latin typeface="NikoshBAN" panose="02000000000000000000" pitchFamily="2" charset="0"/>
                <a:cs typeface="NikoshBAN" panose="02000000000000000000" pitchFamily="2" charset="0"/>
              </a:rPr>
              <a:t>।</a:t>
            </a:r>
            <a:r>
              <a:rPr lang="en-US" sz="3200" dirty="0" smtClean="0">
                <a:latin typeface="NikoshBAN" panose="02000000000000000000" pitchFamily="2" charset="0"/>
                <a:cs typeface="NikoshBAN" panose="02000000000000000000" pitchFamily="2" charset="0"/>
              </a:rPr>
              <a:t> </a:t>
            </a:r>
            <a:endParaRPr lang="bn-IN" sz="3200" dirty="0" smtClean="0">
              <a:latin typeface="NikoshBAN" panose="02000000000000000000" pitchFamily="2" charset="0"/>
              <a:cs typeface="NikoshBAN" panose="02000000000000000000" pitchFamily="2" charset="0"/>
            </a:endParaRPr>
          </a:p>
          <a:p>
            <a:pPr marL="0" indent="0">
              <a:buNone/>
            </a:pPr>
            <a:r>
              <a:rPr lang="bn-IN" sz="3200" dirty="0" smtClean="0">
                <a:latin typeface="NikoshBAN" panose="02000000000000000000" pitchFamily="2" charset="0"/>
                <a:cs typeface="NikoshBAN" panose="02000000000000000000" pitchFamily="2" charset="0"/>
              </a:rPr>
              <a:t>(</a:t>
            </a:r>
            <a:r>
              <a:rPr lang="en-US" sz="3200" dirty="0">
                <a:latin typeface="NikoshBAN" panose="02000000000000000000" pitchFamily="2" charset="0"/>
                <a:cs typeface="NikoshBAN" panose="02000000000000000000" pitchFamily="2" charset="0"/>
              </a:rPr>
              <a:t>iii) </a:t>
            </a:r>
            <a:r>
              <a:rPr lang="bn-IN" sz="3200" dirty="0">
                <a:latin typeface="NikoshBAN" panose="02000000000000000000" pitchFamily="2" charset="0"/>
                <a:cs typeface="NikoshBAN" panose="02000000000000000000" pitchFamily="2" charset="0"/>
              </a:rPr>
              <a:t>কোষঝিল্লির </a:t>
            </a:r>
            <a:r>
              <a:rPr lang="en-US" sz="3200" dirty="0" err="1" smtClean="0">
                <a:latin typeface="NikoshBAN" panose="02000000000000000000" pitchFamily="2" charset="0"/>
                <a:cs typeface="NikoshBAN" panose="02000000000000000000" pitchFamily="2" charset="0"/>
              </a:rPr>
              <a:t>মোট</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শুষ্ক ওজনের প্রায় ৭৫ ভাগই লিপিড। লিপিড প্রধানত ফসফোলিপিড (</a:t>
            </a:r>
            <a:r>
              <a:rPr lang="en-US" sz="3200" dirty="0">
                <a:latin typeface="NikoshBAN" panose="02000000000000000000" pitchFamily="2" charset="0"/>
                <a:cs typeface="NikoshBAN" panose="02000000000000000000" pitchFamily="2" charset="0"/>
              </a:rPr>
              <a:t>phospholipids) </a:t>
            </a:r>
            <a:r>
              <a:rPr lang="bn-IN" sz="3200" dirty="0">
                <a:latin typeface="NikoshBAN" panose="02000000000000000000" pitchFamily="2" charset="0"/>
                <a:cs typeface="NikoshBAN" panose="02000000000000000000" pitchFamily="2" charset="0"/>
              </a:rPr>
              <a:t>হিসেবে থাকে। পাঁচ রকম ফসফোলিপিড শনাক্ত করা হয়েছে– যার সবচেয়ে সরলটি হল ফসফোটাইডিক অ্যাসিড এবং অন্য চারটি জটিল প্রকৃতির (</a:t>
            </a:r>
            <a:r>
              <a:rPr lang="en-US" sz="3200" dirty="0">
                <a:latin typeface="NikoshBAN" panose="02000000000000000000" pitchFamily="2" charset="0"/>
                <a:cs typeface="NikoshBAN" panose="02000000000000000000" pitchFamily="2" charset="0"/>
              </a:rPr>
              <a:t>complex)। </a:t>
            </a:r>
            <a:endParaRPr lang="bn-IN" sz="3200" dirty="0" smtClean="0">
              <a:latin typeface="NikoshBAN" panose="02000000000000000000" pitchFamily="2" charset="0"/>
              <a:cs typeface="NikoshBAN" panose="02000000000000000000" pitchFamily="2" charset="0"/>
            </a:endParaRPr>
          </a:p>
          <a:p>
            <a:pPr marL="0" indent="0">
              <a:buNone/>
            </a:pPr>
            <a:r>
              <a:rPr lang="bn-IN" sz="3200" dirty="0" smtClean="0">
                <a:latin typeface="NikoshBAN" panose="02000000000000000000" pitchFamily="2" charset="0"/>
                <a:cs typeface="NikoshBAN" panose="02000000000000000000" pitchFamily="2" charset="0"/>
              </a:rPr>
              <a:t>জটিল </a:t>
            </a:r>
            <a:r>
              <a:rPr lang="bn-IN" sz="3200" dirty="0">
                <a:latin typeface="NikoshBAN" panose="02000000000000000000" pitchFamily="2" charset="0"/>
                <a:cs typeface="NikoshBAN" panose="02000000000000000000" pitchFamily="2" charset="0"/>
              </a:rPr>
              <a:t>ফসফোলিপিডের মধ্যে লেসিথিন (</a:t>
            </a:r>
            <a:r>
              <a:rPr lang="en-US" sz="3200" dirty="0">
                <a:latin typeface="NikoshBAN" panose="02000000000000000000" pitchFamily="2" charset="0"/>
                <a:cs typeface="NikoshBAN" panose="02000000000000000000" pitchFamily="2" charset="0"/>
              </a:rPr>
              <a:t>lecithin) </a:t>
            </a:r>
            <a:r>
              <a:rPr lang="bn-IN" sz="3200" dirty="0">
                <a:latin typeface="NikoshBAN" panose="02000000000000000000" pitchFamily="2" charset="0"/>
                <a:cs typeface="NikoshBAN" panose="02000000000000000000" pitchFamily="2" charset="0"/>
              </a:rPr>
              <a:t>প্রধান। </a:t>
            </a:r>
            <a:r>
              <a:rPr lang="en-US" sz="3200" dirty="0" err="1" smtClean="0">
                <a:latin typeface="NikoshBAN" panose="02000000000000000000" pitchFamily="2" charset="0"/>
                <a:cs typeface="NikoshBAN" panose="02000000000000000000" pitchFamily="2" charset="0"/>
              </a:rPr>
              <a:t>এছাড়া</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কোলেস্টেরলও </a:t>
            </a:r>
            <a:r>
              <a:rPr lang="bn-IN" sz="3200" dirty="0">
                <a:latin typeface="NikoshBAN" panose="02000000000000000000" pitchFamily="2" charset="0"/>
                <a:cs typeface="NikoshBAN" panose="02000000000000000000" pitchFamily="2" charset="0"/>
              </a:rPr>
              <a:t>দেখা যায়। ঝিল্লীস্থ ফসফোলিপিডের অর্ধেকের বেশি থাকে লেসিথিন। কোন কোন ক্ষেত্রে </a:t>
            </a:r>
            <a:r>
              <a:rPr lang="en-US" sz="3200" dirty="0">
                <a:latin typeface="NikoshBAN" panose="02000000000000000000" pitchFamily="2" charset="0"/>
                <a:cs typeface="NikoshBAN" panose="02000000000000000000" pitchFamily="2" charset="0"/>
              </a:rPr>
              <a:t>RNA </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পিয়া</a:t>
            </a:r>
            <a:r>
              <a:rPr lang="bn-IN" sz="3200" dirty="0" smtClean="0">
                <a:latin typeface="NikoshBAN" panose="02000000000000000000" pitchFamily="2" charset="0"/>
                <a:cs typeface="NikoshBAN" panose="02000000000000000000" pitchFamily="2" charset="0"/>
              </a:rPr>
              <a:t>জের </a:t>
            </a:r>
            <a:r>
              <a:rPr lang="bn-IN" sz="3200" dirty="0">
                <a:latin typeface="NikoshBAN" panose="02000000000000000000" pitchFamily="2" charset="0"/>
                <a:cs typeface="NikoshBAN" panose="02000000000000000000" pitchFamily="2" charset="0"/>
              </a:rPr>
              <a:t>কোষে), </a:t>
            </a:r>
            <a:r>
              <a:rPr lang="en-US" sz="3200" dirty="0">
                <a:latin typeface="NikoshBAN" panose="02000000000000000000" pitchFamily="2" charset="0"/>
                <a:cs typeface="NikoshBAN" panose="02000000000000000000" pitchFamily="2" charset="0"/>
              </a:rPr>
              <a:t>DNA </a:t>
            </a:r>
            <a:r>
              <a:rPr lang="bn-IN" sz="3200" dirty="0">
                <a:latin typeface="NikoshBAN" panose="02000000000000000000" pitchFamily="2" charset="0"/>
                <a:cs typeface="NikoshBAN" panose="02000000000000000000" pitchFamily="2" charset="0"/>
              </a:rPr>
              <a:t>ইত্যাদিও থাকতে পারে।</a:t>
            </a:r>
            <a:br>
              <a:rPr lang="bn-IN" sz="3200" dirty="0">
                <a:latin typeface="NikoshBAN" panose="02000000000000000000" pitchFamily="2" charset="0"/>
                <a:cs typeface="NikoshBAN" panose="02000000000000000000" pitchFamily="2" charset="0"/>
              </a:rPr>
            </a:br>
            <a:r>
              <a:rPr lang="bn-IN" sz="3200" dirty="0"/>
              <a:t/>
            </a:r>
            <a:br>
              <a:rPr lang="bn-IN" sz="3200" dirty="0"/>
            </a:br>
            <a:endParaRPr lang="en-US" sz="3200" dirty="0"/>
          </a:p>
        </p:txBody>
      </p:sp>
      <p:grpSp>
        <p:nvGrpSpPr>
          <p:cNvPr id="4" name="Group 3"/>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5" name="Rectangle 4"/>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6006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a:latin typeface="NikoshBAN" panose="02000000000000000000" pitchFamily="2" charset="0"/>
                <a:cs typeface="NikoshBAN" panose="02000000000000000000" pitchFamily="2" charset="0"/>
              </a:rPr>
              <a:t>কোষঝিল্লির </a:t>
            </a:r>
            <a:r>
              <a:rPr lang="bn-IN" b="1" dirty="0" smtClean="0">
                <a:latin typeface="NikoshBAN" panose="02000000000000000000" pitchFamily="2" charset="0"/>
                <a:cs typeface="NikoshBAN" panose="02000000000000000000" pitchFamily="2" charset="0"/>
              </a:rPr>
              <a:t>রাসায়নিক </a:t>
            </a:r>
            <a:r>
              <a:rPr lang="bn-IN" b="1" dirty="0">
                <a:latin typeface="NikoshBAN" panose="02000000000000000000" pitchFamily="2" charset="0"/>
                <a:cs typeface="NikoshBAN" panose="02000000000000000000" pitchFamily="2" charset="0"/>
              </a:rPr>
              <a:t>গঠন :</a:t>
            </a:r>
            <a:endParaRPr lang="en-US" dirty="0"/>
          </a:p>
        </p:txBody>
      </p:sp>
      <p:sp>
        <p:nvSpPr>
          <p:cNvPr id="3" name="Content Placeholder 2"/>
          <p:cNvSpPr>
            <a:spLocks noGrp="1"/>
          </p:cNvSpPr>
          <p:nvPr>
            <p:ph idx="1"/>
          </p:nvPr>
        </p:nvSpPr>
        <p:spPr/>
        <p:txBody>
          <a:bodyPr/>
          <a:lstStyle/>
          <a:p>
            <a:pPr marL="0" indent="0">
              <a:buNone/>
            </a:pPr>
            <a:r>
              <a:rPr lang="bn-IN" sz="3600" dirty="0" smtClean="0">
                <a:latin typeface="NikoshBAN" panose="02000000000000000000" pitchFamily="2" charset="0"/>
                <a:cs typeface="NikoshBAN" panose="02000000000000000000" pitchFamily="2" charset="0"/>
              </a:rPr>
              <a:t>কোষঝিল্লির </a:t>
            </a:r>
            <a:r>
              <a:rPr lang="bn-IN" sz="3600" dirty="0">
                <a:latin typeface="NikoshBAN" panose="02000000000000000000" pitchFamily="2" charset="0"/>
                <a:cs typeface="NikoshBAN" panose="02000000000000000000" pitchFamily="2" charset="0"/>
              </a:rPr>
              <a:t>প্রধান </a:t>
            </a:r>
            <a:r>
              <a:rPr lang="bn-IN" sz="3600" dirty="0" smtClean="0">
                <a:latin typeface="NikoshBAN" panose="02000000000000000000" pitchFamily="2" charset="0"/>
                <a:cs typeface="NikoshBAN" panose="02000000000000000000" pitchFamily="2" charset="0"/>
              </a:rPr>
              <a:t>রাসায়নিক </a:t>
            </a:r>
            <a:r>
              <a:rPr lang="bn-IN" sz="3600" dirty="0">
                <a:latin typeface="NikoshBAN" panose="02000000000000000000" pitchFamily="2" charset="0"/>
                <a:cs typeface="NikoshBAN" panose="02000000000000000000" pitchFamily="2" charset="0"/>
              </a:rPr>
              <a:t>উপাদান </a:t>
            </a:r>
            <a:r>
              <a:rPr lang="bn-IN" sz="3600" dirty="0" smtClean="0">
                <a:latin typeface="NikoshBAN" panose="02000000000000000000" pitchFamily="2" charset="0"/>
                <a:cs typeface="NikoshBAN" panose="02000000000000000000" pitchFamily="2" charset="0"/>
              </a:rPr>
              <a:t>হলো </a:t>
            </a:r>
            <a:r>
              <a:rPr lang="bn-IN" sz="3600" dirty="0">
                <a:latin typeface="NikoshBAN" panose="02000000000000000000" pitchFamily="2" charset="0"/>
                <a:cs typeface="NikoshBAN" panose="02000000000000000000" pitchFamily="2" charset="0"/>
              </a:rPr>
              <a:t>লিপিড ও </a:t>
            </a:r>
            <a:r>
              <a:rPr lang="bn-IN" sz="3600" dirty="0" smtClean="0">
                <a:latin typeface="NikoshBAN" panose="02000000000000000000" pitchFamily="2" charset="0"/>
                <a:cs typeface="NikoshBAN" panose="02000000000000000000" pitchFamily="2" charset="0"/>
              </a:rPr>
              <a:t>প্রোটিন</a:t>
            </a:r>
            <a:r>
              <a:rPr lang="bn-IN" sz="3600" dirty="0">
                <a:latin typeface="NikoshBAN" panose="02000000000000000000" pitchFamily="2" charset="0"/>
                <a:cs typeface="NikoshBAN" panose="02000000000000000000" pitchFamily="2" charset="0"/>
              </a:rPr>
              <a:t>। </a:t>
            </a:r>
            <a:endParaRPr lang="bn-IN" sz="3600" dirty="0" smtClean="0">
              <a:latin typeface="NikoshBAN" panose="02000000000000000000" pitchFamily="2" charset="0"/>
              <a:cs typeface="NikoshBAN" panose="02000000000000000000" pitchFamily="2" charset="0"/>
            </a:endParaRPr>
          </a:p>
          <a:p>
            <a:pPr marL="0" indent="0">
              <a:buNone/>
            </a:pPr>
            <a:r>
              <a:rPr lang="bn-IN" sz="3600" dirty="0" smtClean="0">
                <a:latin typeface="NikoshBAN" panose="02000000000000000000" pitchFamily="2" charset="0"/>
                <a:cs typeface="NikoshBAN" panose="02000000000000000000" pitchFamily="2" charset="0"/>
              </a:rPr>
              <a:t>লিপিডের </a:t>
            </a:r>
            <a:r>
              <a:rPr lang="bn-IN" sz="3600" dirty="0">
                <a:latin typeface="NikoshBAN" panose="02000000000000000000" pitchFamily="2" charset="0"/>
                <a:cs typeface="NikoshBAN" panose="02000000000000000000" pitchFamily="2" charset="0"/>
              </a:rPr>
              <a:t>মধ্যে ফসফোলিপিড ও কোলেস্টেরল থাকে। </a:t>
            </a:r>
            <a:endParaRPr lang="bn-IN" sz="3600" dirty="0" smtClean="0">
              <a:latin typeface="NikoshBAN" panose="02000000000000000000" pitchFamily="2" charset="0"/>
              <a:cs typeface="NikoshBAN" panose="02000000000000000000" pitchFamily="2" charset="0"/>
            </a:endParaRPr>
          </a:p>
          <a:p>
            <a:pPr marL="0" indent="0">
              <a:buNone/>
            </a:pPr>
            <a:r>
              <a:rPr lang="bn-IN" sz="3600" dirty="0" smtClean="0">
                <a:latin typeface="NikoshBAN" panose="02000000000000000000" pitchFamily="2" charset="0"/>
                <a:cs typeface="NikoshBAN" panose="02000000000000000000" pitchFamily="2" charset="0"/>
              </a:rPr>
              <a:t>কোষঝিল্লির রাসায়নিক </a:t>
            </a:r>
            <a:r>
              <a:rPr lang="bn-IN" sz="3600" dirty="0">
                <a:latin typeface="NikoshBAN" panose="02000000000000000000" pitchFamily="2" charset="0"/>
                <a:cs typeface="NikoshBAN" panose="02000000000000000000" pitchFamily="2" charset="0"/>
              </a:rPr>
              <a:t>উপাদানসমূহের পরিমাণ </a:t>
            </a:r>
            <a:endParaRPr lang="bn-IN" sz="3600" dirty="0" smtClean="0">
              <a:latin typeface="NikoshBAN" panose="02000000000000000000" pitchFamily="2" charset="0"/>
              <a:cs typeface="NikoshBAN" panose="02000000000000000000" pitchFamily="2" charset="0"/>
            </a:endParaRPr>
          </a:p>
          <a:p>
            <a:pPr marL="742950" indent="-742950">
              <a:buFont typeface="+mj-lt"/>
              <a:buAutoNum type="arabicPeriod"/>
            </a:pPr>
            <a:r>
              <a:rPr lang="bn-IN" sz="3600" dirty="0" smtClean="0">
                <a:latin typeface="NikoshBAN" panose="02000000000000000000" pitchFamily="2" charset="0"/>
                <a:cs typeface="NikoshBAN" panose="02000000000000000000" pitchFamily="2" charset="0"/>
              </a:rPr>
              <a:t>প্রোটিন </a:t>
            </a:r>
            <a:r>
              <a:rPr lang="bn-IN" sz="3600" dirty="0">
                <a:latin typeface="NikoshBAN" panose="02000000000000000000" pitchFamily="2" charset="0"/>
                <a:cs typeface="NikoshBAN" panose="02000000000000000000" pitchFamily="2" charset="0"/>
              </a:rPr>
              <a:t>: ৬০-৮০%, </a:t>
            </a:r>
            <a:endParaRPr lang="bn-IN" sz="3600" dirty="0" smtClean="0">
              <a:latin typeface="NikoshBAN" panose="02000000000000000000" pitchFamily="2" charset="0"/>
              <a:cs typeface="NikoshBAN" panose="02000000000000000000" pitchFamily="2" charset="0"/>
            </a:endParaRPr>
          </a:p>
          <a:p>
            <a:pPr marL="742950" indent="-742950">
              <a:buFont typeface="+mj-lt"/>
              <a:buAutoNum type="arabicPeriod"/>
            </a:pPr>
            <a:r>
              <a:rPr lang="bn-IN" sz="3600" dirty="0" smtClean="0">
                <a:latin typeface="NikoshBAN" panose="02000000000000000000" pitchFamily="2" charset="0"/>
                <a:cs typeface="NikoshBAN" panose="02000000000000000000" pitchFamily="2" charset="0"/>
              </a:rPr>
              <a:t>লিপিড </a:t>
            </a:r>
            <a:r>
              <a:rPr lang="bn-IN" sz="3600" dirty="0">
                <a:latin typeface="NikoshBAN" panose="02000000000000000000" pitchFamily="2" charset="0"/>
                <a:cs typeface="NikoshBAN" panose="02000000000000000000" pitchFamily="2" charset="0"/>
              </a:rPr>
              <a:t>(ফসফোলিপিড ও কোলেস্টেরল) : ২০-৪০%, </a:t>
            </a:r>
            <a:endParaRPr lang="bn-IN" sz="3600" dirty="0" smtClean="0">
              <a:latin typeface="NikoshBAN" panose="02000000000000000000" pitchFamily="2" charset="0"/>
              <a:cs typeface="NikoshBAN" panose="02000000000000000000" pitchFamily="2" charset="0"/>
            </a:endParaRPr>
          </a:p>
          <a:p>
            <a:pPr marL="742950" indent="-742950">
              <a:buFont typeface="+mj-lt"/>
              <a:buAutoNum type="arabicPeriod"/>
            </a:pPr>
            <a:r>
              <a:rPr lang="bn-IN" sz="3600" dirty="0" smtClean="0">
                <a:latin typeface="NikoshBAN" panose="02000000000000000000" pitchFamily="2" charset="0"/>
                <a:cs typeface="NikoshBAN" panose="02000000000000000000" pitchFamily="2" charset="0"/>
              </a:rPr>
              <a:t>শর্করা </a:t>
            </a:r>
            <a:r>
              <a:rPr lang="bn-IN" sz="3600" dirty="0">
                <a:latin typeface="NikoshBAN" panose="02000000000000000000" pitchFamily="2" charset="0"/>
                <a:cs typeface="NikoshBAN" panose="02000000000000000000" pitchFamily="2" charset="0"/>
              </a:rPr>
              <a:t>: ৫%, </a:t>
            </a:r>
            <a:endParaRPr lang="bn-IN" sz="3600" dirty="0" smtClean="0">
              <a:latin typeface="NikoshBAN" panose="02000000000000000000" pitchFamily="2" charset="0"/>
              <a:cs typeface="NikoshBAN" panose="02000000000000000000" pitchFamily="2" charset="0"/>
            </a:endParaRPr>
          </a:p>
          <a:p>
            <a:pPr marL="742950" indent="-742950">
              <a:buFont typeface="+mj-lt"/>
              <a:buAutoNum type="arabicPeriod"/>
            </a:pPr>
            <a:r>
              <a:rPr lang="bn-IN" sz="3600" dirty="0" smtClean="0">
                <a:latin typeface="NikoshBAN" panose="02000000000000000000" pitchFamily="2" charset="0"/>
                <a:cs typeface="NikoshBAN" panose="02000000000000000000" pitchFamily="2" charset="0"/>
              </a:rPr>
              <a:t>এনজাইম </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প্রায় </a:t>
            </a:r>
            <a:r>
              <a:rPr lang="bn-IN" sz="3600" dirty="0">
                <a:latin typeface="NikoshBAN" panose="02000000000000000000" pitchFamily="2" charset="0"/>
                <a:cs typeface="NikoshBAN" panose="02000000000000000000" pitchFamily="2" charset="0"/>
              </a:rPr>
              <a:t>৩০ প্রকার, অ্যান্টিজেন, লবণ ও পানি</a:t>
            </a:r>
            <a:r>
              <a:rPr lang="bn-IN" sz="3600" dirty="0"/>
              <a:t>।</a:t>
            </a:r>
            <a:endParaRPr lang="en-US" sz="3600" dirty="0"/>
          </a:p>
          <a:p>
            <a:endParaRPr lang="en-US" sz="3600" dirty="0"/>
          </a:p>
        </p:txBody>
      </p:sp>
    </p:spTree>
    <p:extLst>
      <p:ext uri="{BB962C8B-B14F-4D97-AF65-F5344CB8AC3E}">
        <p14:creationId xmlns:p14="http://schemas.microsoft.com/office/powerpoint/2010/main" val="22314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b="1" dirty="0">
                <a:latin typeface="NikoshBAN" panose="02000000000000000000" pitchFamily="2" charset="0"/>
                <a:cs typeface="NikoshBAN" panose="02000000000000000000" pitchFamily="2" charset="0"/>
              </a:rPr>
              <a:t>কোষঝিল্লির </a:t>
            </a:r>
            <a:r>
              <a:rPr lang="bn-IN" b="1" dirty="0" smtClean="0">
                <a:latin typeface="NikoshBAN" panose="02000000000000000000" pitchFamily="2" charset="0"/>
                <a:cs typeface="NikoshBAN" panose="02000000000000000000" pitchFamily="2" charset="0"/>
              </a:rPr>
              <a:t>কাজ</a:t>
            </a:r>
            <a:endParaRPr lang="en-US" dirty="0">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এটি </a:t>
            </a:r>
            <a:r>
              <a:rPr lang="bn-IN" sz="4000" dirty="0">
                <a:latin typeface="NikoshBAN" panose="02000000000000000000" pitchFamily="2" charset="0"/>
                <a:cs typeface="NikoshBAN" panose="02000000000000000000" pitchFamily="2" charset="0"/>
              </a:rPr>
              <a:t>কোষের আকৃতি প্রদান করে এবং সীমানা নির্ধারণ করে</a:t>
            </a:r>
            <a:r>
              <a:rPr lang="bn-IN" sz="4000" dirty="0" smtClean="0">
                <a:latin typeface="NikoshBAN" panose="02000000000000000000" pitchFamily="2" charset="0"/>
                <a:cs typeface="NikoshBAN" panose="02000000000000000000" pitchFamily="2" charset="0"/>
              </a:rPr>
              <a:t>।</a:t>
            </a:r>
          </a:p>
          <a:p>
            <a:pPr>
              <a:buFont typeface="Wingdings" panose="05000000000000000000" pitchFamily="2" charset="2"/>
              <a:buChar char="Ø"/>
            </a:pPr>
            <a:r>
              <a:rPr lang="bn-IN" sz="4000" dirty="0" smtClean="0">
                <a:latin typeface="NikoshBAN" panose="02000000000000000000" pitchFamily="2" charset="0"/>
                <a:cs typeface="NikoshBAN" panose="02000000000000000000" pitchFamily="2" charset="0"/>
              </a:rPr>
              <a:t>এটি </a:t>
            </a:r>
            <a:r>
              <a:rPr lang="bn-IN" sz="4000" dirty="0">
                <a:latin typeface="NikoshBAN" panose="02000000000000000000" pitchFamily="2" charset="0"/>
                <a:cs typeface="NikoshBAN" panose="02000000000000000000" pitchFamily="2" charset="0"/>
              </a:rPr>
              <a:t>কোষের মধ্যে অবস্থিত বিভিন্ন অঙ্গাণু ও বস্তুগুলোকে রক্ষা করে মাইক্রোভিলাই সৃষ্টি করে কোষের </a:t>
            </a:r>
            <a:r>
              <a:rPr lang="bn-IN" sz="4000" dirty="0" smtClean="0">
                <a:latin typeface="NikoshBAN" panose="02000000000000000000" pitchFamily="2" charset="0"/>
                <a:cs typeface="NikoshBAN" panose="02000000000000000000" pitchFamily="2" charset="0"/>
              </a:rPr>
              <a:t>শোষণ </a:t>
            </a:r>
            <a:r>
              <a:rPr lang="bn-IN" sz="4000" dirty="0">
                <a:latin typeface="NikoshBAN" panose="02000000000000000000" pitchFamily="2" charset="0"/>
                <a:cs typeface="NikoshBAN" panose="02000000000000000000" pitchFamily="2" charset="0"/>
              </a:rPr>
              <a:t>বৃদ্ধি করে।</a:t>
            </a:r>
          </a:p>
          <a:p>
            <a:pPr>
              <a:buFont typeface="Wingdings" panose="05000000000000000000" pitchFamily="2" charset="2"/>
              <a:buChar char="Ø"/>
            </a:pPr>
            <a:r>
              <a:rPr lang="bn-IN" sz="4000" dirty="0">
                <a:latin typeface="NikoshBAN" panose="02000000000000000000" pitchFamily="2" charset="0"/>
                <a:cs typeface="NikoshBAN" panose="02000000000000000000" pitchFamily="2" charset="0"/>
              </a:rPr>
              <a:t>এটি কোষের বাইরে ও ভেতরে বস্তুসমূহ চলাচল নিয়ন্ত্রণ করে।</a:t>
            </a:r>
          </a:p>
          <a:p>
            <a:pPr>
              <a:buFont typeface="Wingdings" panose="05000000000000000000" pitchFamily="2" charset="2"/>
              <a:buChar char="Ø"/>
            </a:pPr>
            <a:r>
              <a:rPr lang="bn-IN" sz="4000" dirty="0">
                <a:latin typeface="NikoshBAN" panose="02000000000000000000" pitchFamily="2" charset="0"/>
                <a:cs typeface="NikoshBAN" panose="02000000000000000000" pitchFamily="2" charset="0"/>
              </a:rPr>
              <a:t>এটি </a:t>
            </a:r>
            <a:r>
              <a:rPr lang="bn-IN" sz="4000" dirty="0" smtClean="0">
                <a:latin typeface="NikoshBAN" panose="02000000000000000000" pitchFamily="2" charset="0"/>
                <a:cs typeface="NikoshBAN" panose="02000000000000000000" pitchFamily="2" charset="0"/>
              </a:rPr>
              <a:t>ফ্যাগোসাইটোসিস </a:t>
            </a:r>
            <a:r>
              <a:rPr lang="bn-IN" sz="4000" dirty="0">
                <a:latin typeface="NikoshBAN" panose="02000000000000000000" pitchFamily="2" charset="0"/>
                <a:cs typeface="NikoshBAN" panose="02000000000000000000" pitchFamily="2" charset="0"/>
              </a:rPr>
              <a:t>ও </a:t>
            </a:r>
            <a:r>
              <a:rPr lang="bn-IN" sz="4000" dirty="0" smtClean="0">
                <a:latin typeface="NikoshBAN" panose="02000000000000000000" pitchFamily="2" charset="0"/>
                <a:cs typeface="NikoshBAN" panose="02000000000000000000" pitchFamily="2" charset="0"/>
              </a:rPr>
              <a:t>পিনোসাইটোসিস </a:t>
            </a:r>
            <a:r>
              <a:rPr lang="bn-IN" sz="4000" dirty="0">
                <a:latin typeface="NikoshBAN" panose="02000000000000000000" pitchFamily="2" charset="0"/>
                <a:cs typeface="NikoshBAN" panose="02000000000000000000" pitchFamily="2" charset="0"/>
              </a:rPr>
              <a:t>পদ্ধতিতে যথাক্রমে কঠিন ও তরল খাদ্য গ্রহণ করে।</a:t>
            </a:r>
          </a:p>
          <a:p>
            <a:endParaRPr lang="en-US" dirty="0"/>
          </a:p>
        </p:txBody>
      </p:sp>
      <p:grpSp>
        <p:nvGrpSpPr>
          <p:cNvPr id="4" name="Group 3"/>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5" name="Rectangle 4"/>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87031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5400" b="1" u="sng" dirty="0" smtClean="0">
                <a:solidFill>
                  <a:schemeClr val="accent1">
                    <a:lumMod val="75000"/>
                  </a:schemeClr>
                </a:solidFill>
                <a:latin typeface="NikoshBAN" panose="02000000000000000000" pitchFamily="2" charset="0"/>
                <a:cs typeface="NikoshBAN" panose="02000000000000000000" pitchFamily="2" charset="0"/>
              </a:rPr>
              <a:t>প্লাজমাঝিল্লী ও কোষপ্রাচীরের মূল পার্থক্যঃ</a:t>
            </a:r>
            <a:endParaRPr lang="en-US" sz="5400" b="1" u="sng" dirty="0">
              <a:solidFill>
                <a:schemeClr val="accent1">
                  <a:lumMod val="75000"/>
                </a:schemeClr>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1"/>
          </p:nvPr>
        </p:nvSpPr>
        <p:spPr>
          <a:xfrm>
            <a:off x="838200" y="1690688"/>
            <a:ext cx="10515600" cy="4781550"/>
          </a:xfrm>
        </p:spPr>
        <p:txBody>
          <a:bodyPr>
            <a:normAutofit fontScale="92500" lnSpcReduction="20000"/>
          </a:bodyPr>
          <a:lstStyle/>
          <a:p>
            <a:r>
              <a:rPr lang="bn-IN" sz="3800" dirty="0" smtClean="0">
                <a:latin typeface="NikoshBAN" panose="02000000000000000000" pitchFamily="2" charset="0"/>
                <a:cs typeface="NikoshBAN" panose="02000000000000000000" pitchFamily="2" charset="0"/>
              </a:rPr>
              <a:t>প্লাজমা </a:t>
            </a:r>
            <a:r>
              <a:rPr lang="bn-IN" sz="3800" dirty="0">
                <a:latin typeface="NikoshBAN" panose="02000000000000000000" pitchFamily="2" charset="0"/>
                <a:cs typeface="NikoshBAN" panose="02000000000000000000" pitchFamily="2" charset="0"/>
              </a:rPr>
              <a:t>ঝিল্লি সব ধরণের কোষে উপস্থিত থাকে যখন কোষ প্রাচীর কেবল উদ্ভিদ, ছত্রাক এবং ব্যাকটেরিয়া কোষে উপস্থিত থাকে।</a:t>
            </a:r>
          </a:p>
          <a:p>
            <a:r>
              <a:rPr lang="bn-IN" sz="3800" dirty="0">
                <a:latin typeface="NikoshBAN" panose="02000000000000000000" pitchFamily="2" charset="0"/>
                <a:cs typeface="NikoshBAN" panose="02000000000000000000" pitchFamily="2" charset="0"/>
              </a:rPr>
              <a:t>প্লাজমা ঝিল্লি নমনীয় এবং পাতলা থাকে যখন কোষ প্রাচীর একটি </a:t>
            </a:r>
            <a:r>
              <a:rPr lang="bn-IN" sz="3800" dirty="0" smtClean="0">
                <a:latin typeface="NikoshBAN" panose="02000000000000000000" pitchFamily="2" charset="0"/>
                <a:cs typeface="NikoshBAN" panose="02000000000000000000" pitchFamily="2" charset="0"/>
              </a:rPr>
              <a:t>অনমনীয় </a:t>
            </a:r>
            <a:r>
              <a:rPr lang="bn-IN" sz="3800" dirty="0">
                <a:latin typeface="NikoshBAN" panose="02000000000000000000" pitchFamily="2" charset="0"/>
                <a:cs typeface="NikoshBAN" panose="02000000000000000000" pitchFamily="2" charset="0"/>
              </a:rPr>
              <a:t>এবং ঘন সত্তা।</a:t>
            </a:r>
          </a:p>
          <a:p>
            <a:r>
              <a:rPr lang="bn-IN" sz="3800" dirty="0">
                <a:latin typeface="NikoshBAN" panose="02000000000000000000" pitchFamily="2" charset="0"/>
                <a:cs typeface="NikoshBAN" panose="02000000000000000000" pitchFamily="2" charset="0"/>
              </a:rPr>
              <a:t>কোষের প্রাচীরে কোনও বিপাক ঘটে না এমন সময় প্লাজমা ঝিল্লিতে </a:t>
            </a:r>
            <a:r>
              <a:rPr lang="bn-IN" sz="3800" dirty="0" smtClean="0">
                <a:latin typeface="NikoshBAN" panose="02000000000000000000" pitchFamily="2" charset="0"/>
                <a:cs typeface="NikoshBAN" panose="02000000000000000000" pitchFamily="2" charset="0"/>
              </a:rPr>
              <a:t>বিপাকীয় ক্রিয়া </a:t>
            </a:r>
            <a:r>
              <a:rPr lang="bn-IN" sz="3800" dirty="0">
                <a:latin typeface="NikoshBAN" panose="02000000000000000000" pitchFamily="2" charset="0"/>
                <a:cs typeface="NikoshBAN" panose="02000000000000000000" pitchFamily="2" charset="0"/>
              </a:rPr>
              <a:t>ঘটে।</a:t>
            </a:r>
          </a:p>
          <a:p>
            <a:r>
              <a:rPr lang="bn-IN" sz="3800" dirty="0">
                <a:latin typeface="NikoshBAN" panose="02000000000000000000" pitchFamily="2" charset="0"/>
                <a:cs typeface="NikoshBAN" panose="02000000000000000000" pitchFamily="2" charset="0"/>
              </a:rPr>
              <a:t>প্লাজমা ঝিল্লি নির্বাচিতভাবে প্রবেশযোগ্য এবং ঘরের প্রাচীর অবাধে প্রবেশযোগ্য।</a:t>
            </a:r>
          </a:p>
          <a:p>
            <a:r>
              <a:rPr lang="bn-IN" sz="3800" dirty="0">
                <a:latin typeface="NikoshBAN" panose="02000000000000000000" pitchFamily="2" charset="0"/>
                <a:cs typeface="NikoshBAN" panose="02000000000000000000" pitchFamily="2" charset="0"/>
              </a:rPr>
              <a:t>প্লাজমা ঝিল্লি ফসফোলিপিডস, প্রোটিন এবং কার্বোহাইড্রেট সমন্বিত থাকে যখন কোষের প্রাচীর পেপটিডোগ্লিকান, চিটিন দ্বারা গঠিত</a:t>
            </a:r>
            <a:br>
              <a:rPr lang="bn-IN" sz="3800" dirty="0">
                <a:latin typeface="NikoshBAN" panose="02000000000000000000" pitchFamily="2" charset="0"/>
                <a:cs typeface="NikoshBAN" panose="02000000000000000000" pitchFamily="2" charset="0"/>
              </a:rPr>
            </a:br>
            <a:r>
              <a:rPr lang="bn-IN" sz="3800" dirty="0">
                <a:latin typeface="NikoshBAN" panose="02000000000000000000" pitchFamily="2" charset="0"/>
                <a:cs typeface="NikoshBAN" panose="02000000000000000000" pitchFamily="2" charset="0"/>
              </a:rPr>
              <a:t>বা সেলুলোজ।</a:t>
            </a:r>
          </a:p>
          <a:p>
            <a:endParaRPr lang="en-US" dirty="0"/>
          </a:p>
        </p:txBody>
      </p:sp>
      <p:grpSp>
        <p:nvGrpSpPr>
          <p:cNvPr id="4" name="Group 3"/>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5" name="Rectangle 4"/>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73903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miley Face 7"/>
          <p:cNvSpPr/>
          <p:nvPr/>
        </p:nvSpPr>
        <p:spPr>
          <a:xfrm>
            <a:off x="2116932" y="371476"/>
            <a:ext cx="1385887" cy="1700212"/>
          </a:xfrm>
          <a:prstGeom prst="smileyFace">
            <a:avLst/>
          </a:prstGeom>
          <a:solidFill>
            <a:schemeClr val="accent4">
              <a:lumMod val="40000"/>
              <a:lumOff val="60000"/>
            </a:schemeClr>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502818" y="185739"/>
            <a:ext cx="685800" cy="2215991"/>
          </a:xfrm>
          <a:prstGeom prst="rect">
            <a:avLst/>
          </a:prstGeom>
          <a:noFill/>
        </p:spPr>
        <p:txBody>
          <a:bodyPr wrap="square" rtlCol="0">
            <a:spAutoFit/>
          </a:bodyPr>
          <a:lstStyle/>
          <a:p>
            <a:r>
              <a:rPr lang="bn-IN" sz="13800" dirty="0">
                <a:solidFill>
                  <a:schemeClr val="accent2">
                    <a:lumMod val="75000"/>
                  </a:schemeClr>
                </a:solidFill>
                <a:latin typeface="NikoshBAN" panose="02000000000000000000" pitchFamily="2" charset="0"/>
                <a:cs typeface="NikoshBAN" panose="02000000000000000000" pitchFamily="2" charset="0"/>
              </a:rPr>
              <a:t>?</a:t>
            </a:r>
            <a:endParaRPr lang="en-US" sz="13800" dirty="0">
              <a:solidFill>
                <a:schemeClr val="accent2">
                  <a:lumMod val="75000"/>
                </a:schemeClr>
              </a:solidFill>
              <a:latin typeface="NikoshBAN" panose="02000000000000000000" pitchFamily="2" charset="0"/>
              <a:cs typeface="NikoshBAN" panose="02000000000000000000" pitchFamily="2" charset="0"/>
            </a:endParaRPr>
          </a:p>
        </p:txBody>
      </p:sp>
      <p:sp>
        <p:nvSpPr>
          <p:cNvPr id="10" name="Subtitle 12"/>
          <p:cNvSpPr txBox="1">
            <a:spLocks/>
          </p:cNvSpPr>
          <p:nvPr/>
        </p:nvSpPr>
        <p:spPr>
          <a:xfrm>
            <a:off x="1243013" y="2374584"/>
            <a:ext cx="10101262" cy="40183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IN" sz="3200" dirty="0" smtClean="0">
                <a:solidFill>
                  <a:srgbClr val="7030A0"/>
                </a:solidFill>
                <a:latin typeface="NikoshBAN" panose="02000000000000000000" pitchFamily="2" charset="0"/>
                <a:cs typeface="NikoshBAN" panose="02000000000000000000" pitchFamily="2" charset="0"/>
              </a:rPr>
              <a:t>১। </a:t>
            </a:r>
            <a:r>
              <a:rPr lang="bn-IN" sz="3200" dirty="0" smtClean="0">
                <a:latin typeface="NikoshBAN" panose="02000000000000000000" pitchFamily="2" charset="0"/>
                <a:cs typeface="NikoshBAN" panose="02000000000000000000" pitchFamily="2" charset="0"/>
              </a:rPr>
              <a:t>কোষঝিল্লী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endParaRPr lang="bn-IN" sz="3200" dirty="0">
              <a:latin typeface="NikoshBAN" panose="02000000000000000000" pitchFamily="2" charset="0"/>
              <a:cs typeface="NikoshBAN" panose="02000000000000000000" pitchFamily="2" charset="0"/>
            </a:endParaRPr>
          </a:p>
          <a:p>
            <a:pPr marL="0" indent="0">
              <a:buNone/>
            </a:pPr>
            <a:r>
              <a:rPr lang="bn-IN" sz="3200" dirty="0" smtClean="0">
                <a:latin typeface="NikoshBAN" panose="02000000000000000000" pitchFamily="2" charset="0"/>
                <a:cs typeface="NikoshBAN" panose="02000000000000000000" pitchFamily="2" charset="0"/>
              </a:rPr>
              <a:t>২। কোষঝিল্লীর কাজ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p>
            <a:pPr marL="0" indent="0">
              <a:buNone/>
            </a:pPr>
            <a:r>
              <a:rPr lang="bn-IN" sz="3200" dirty="0" smtClean="0">
                <a:latin typeface="NikoshBAN" panose="02000000000000000000" pitchFamily="2" charset="0"/>
                <a:cs typeface="NikoshBAN" panose="02000000000000000000" pitchFamily="2" charset="0"/>
              </a:rPr>
              <a:t>৩। ফসফো লিপিড বাইলেয়ার বলতে কী বুঝ ?</a:t>
            </a:r>
          </a:p>
          <a:p>
            <a:pPr marL="0" indent="0">
              <a:buNone/>
            </a:pPr>
            <a:r>
              <a:rPr lang="bn-IN" sz="3200" dirty="0" smtClean="0">
                <a:latin typeface="NikoshBAN" panose="02000000000000000000" pitchFamily="2" charset="0"/>
                <a:cs typeface="NikoshBAN" panose="02000000000000000000" pitchFamily="2" charset="0"/>
              </a:rPr>
              <a:t>৪। </a:t>
            </a:r>
            <a:r>
              <a:rPr lang="en-US" sz="3200" dirty="0" err="1" smtClean="0">
                <a:latin typeface="NikoshBAN" panose="02000000000000000000" pitchFamily="2" charset="0"/>
                <a:cs typeface="NikoshBAN" panose="02000000000000000000" pitchFamily="2" charset="0"/>
              </a:rPr>
              <a:t>Danielli</a:t>
            </a:r>
            <a:r>
              <a:rPr lang="en-US" sz="3200" dirty="0" smtClean="0">
                <a:latin typeface="NikoshBAN" panose="02000000000000000000" pitchFamily="2" charset="0"/>
                <a:cs typeface="NikoshBAN" panose="02000000000000000000" pitchFamily="2" charset="0"/>
              </a:rPr>
              <a:t> &amp; </a:t>
            </a:r>
            <a:r>
              <a:rPr lang="en-US" sz="3200" dirty="0" err="1" smtClean="0">
                <a:latin typeface="NikoshBAN" panose="02000000000000000000" pitchFamily="2" charset="0"/>
                <a:cs typeface="NikoshBAN" panose="02000000000000000000" pitchFamily="2" charset="0"/>
              </a:rPr>
              <a:t>Davson</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এর মডেল চিত্র সহ বর্ননা কর।</a:t>
            </a:r>
          </a:p>
          <a:p>
            <a:pPr marL="0" indent="0">
              <a:buNone/>
            </a:pPr>
            <a:r>
              <a:rPr lang="bn-IN" sz="3200" dirty="0" smtClean="0">
                <a:latin typeface="NikoshBAN" panose="02000000000000000000" pitchFamily="2" charset="0"/>
                <a:cs typeface="NikoshBAN" panose="02000000000000000000" pitchFamily="2" charset="0"/>
              </a:rPr>
              <a:t>৫। ফ্লুইড মোজাইক </a:t>
            </a:r>
            <a:r>
              <a:rPr lang="bn-IN" sz="3200" dirty="0">
                <a:latin typeface="NikoshBAN" panose="02000000000000000000" pitchFamily="2" charset="0"/>
                <a:cs typeface="NikoshBAN" panose="02000000000000000000" pitchFamily="2" charset="0"/>
              </a:rPr>
              <a:t>মডেল চিত্র সহ বর্ননা কর।</a:t>
            </a:r>
          </a:p>
          <a:p>
            <a:pPr marL="0" indent="0">
              <a:buNone/>
            </a:pPr>
            <a:r>
              <a:rPr lang="bn-IN" sz="3200" dirty="0" smtClean="0">
                <a:latin typeface="NikoshBAN" panose="02000000000000000000" pitchFamily="2" charset="0"/>
                <a:cs typeface="NikoshBAN" panose="02000000000000000000" pitchFamily="2" charset="0"/>
              </a:rPr>
              <a:t>৬। ফ্লুইড </a:t>
            </a:r>
            <a:r>
              <a:rPr lang="bn-IN" sz="3200" dirty="0">
                <a:latin typeface="NikoshBAN" panose="02000000000000000000" pitchFamily="2" charset="0"/>
                <a:cs typeface="NikoshBAN" panose="02000000000000000000" pitchFamily="2" charset="0"/>
              </a:rPr>
              <a:t>মোজাইক </a:t>
            </a:r>
            <a:r>
              <a:rPr lang="bn-IN" sz="3200" dirty="0" smtClean="0">
                <a:latin typeface="NikoshBAN" panose="02000000000000000000" pitchFamily="2" charset="0"/>
                <a:cs typeface="NikoshBAN" panose="02000000000000000000" pitchFamily="2" charset="0"/>
              </a:rPr>
              <a:t>মডেলে কত ধরনের প্রোটিন শনাক্ত করা হয়েছে ? কী কী ?</a:t>
            </a:r>
          </a:p>
          <a:p>
            <a:pPr marL="0" indent="0">
              <a:buNone/>
            </a:pPr>
            <a:r>
              <a:rPr lang="bn-IN" sz="3200" dirty="0" smtClean="0">
                <a:latin typeface="NikoshBAN" panose="02000000000000000000" pitchFamily="2" charset="0"/>
                <a:cs typeface="NikoshBAN" panose="02000000000000000000" pitchFamily="2" charset="0"/>
              </a:rPr>
              <a:t>৭। </a:t>
            </a:r>
            <a:r>
              <a:rPr lang="bn-IN" sz="3200" dirty="0">
                <a:latin typeface="NikoshBAN" panose="02000000000000000000" pitchFamily="2" charset="0"/>
                <a:cs typeface="NikoshBAN" panose="02000000000000000000" pitchFamily="2" charset="0"/>
              </a:rPr>
              <a:t>কোষ প্রাচীর ও কোষ ঝিল্লীর পার্থক্য </a:t>
            </a:r>
            <a:r>
              <a:rPr lang="bn-IN" sz="3200" dirty="0" smtClean="0">
                <a:latin typeface="NikoshBAN" panose="02000000000000000000" pitchFamily="2" charset="0"/>
                <a:cs typeface="NikoshBAN" panose="02000000000000000000" pitchFamily="2" charset="0"/>
              </a:rPr>
              <a:t>বল।</a:t>
            </a:r>
          </a:p>
        </p:txBody>
      </p:sp>
      <p:sp>
        <p:nvSpPr>
          <p:cNvPr id="11" name="Cloud 10"/>
          <p:cNvSpPr/>
          <p:nvPr/>
        </p:nvSpPr>
        <p:spPr>
          <a:xfrm>
            <a:off x="4838701" y="650082"/>
            <a:ext cx="4829175" cy="1457325"/>
          </a:xfrm>
          <a:prstGeom prst="cloud">
            <a:avLst/>
          </a:prstGeom>
          <a:solidFill>
            <a:srgbClr val="FFCCFF"/>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rgbClr val="002060"/>
                </a:solidFill>
                <a:latin typeface="NikoshBAN" panose="02000000000000000000" pitchFamily="2" charset="0"/>
                <a:cs typeface="NikoshBAN" panose="02000000000000000000" pitchFamily="2" charset="0"/>
              </a:rPr>
              <a:t>মূল্যায়ন</a:t>
            </a:r>
            <a:endParaRPr lang="en-US" sz="4800" b="1" dirty="0">
              <a:solidFill>
                <a:srgbClr val="002060"/>
              </a:solidFill>
              <a:latin typeface="NikoshBAN" panose="02000000000000000000" pitchFamily="2" charset="0"/>
              <a:cs typeface="NikoshBAN" panose="02000000000000000000" pitchFamily="2" charset="0"/>
            </a:endParaRPr>
          </a:p>
        </p:txBody>
      </p:sp>
      <p:grpSp>
        <p:nvGrpSpPr>
          <p:cNvPr id="12" name="Group 11"/>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13" name="Rectangle 12"/>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1484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 calcmode="lin" valueType="num">
                                      <p:cBhvr additive="base">
                                        <p:cTn id="17"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p:tgtEl>
                                          <p:spTgt spid="10">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 calcmode="lin" valueType="num">
                                      <p:cBhvr additive="base">
                                        <p:cTn id="29" dur="500"/>
                                        <p:tgtEl>
                                          <p:spTgt spid="10">
                                            <p:txEl>
                                              <p:pRg st="3" end="3"/>
                                            </p:txEl>
                                          </p:spTgt>
                                        </p:tgtEl>
                                        <p:attrNameLst>
                                          <p:attrName>ppt_y</p:attrName>
                                        </p:attrNameLst>
                                      </p:cBhvr>
                                      <p:tavLst>
                                        <p:tav tm="0">
                                          <p:val>
                                            <p:strVal val="#ppt_y+#ppt_h*1.125000"/>
                                          </p:val>
                                        </p:tav>
                                        <p:tav tm="100000">
                                          <p:val>
                                            <p:strVal val="#ppt_y"/>
                                          </p:val>
                                        </p:tav>
                                      </p:tavLst>
                                    </p:anim>
                                    <p:animEffect transition="in" filter="wipe(up)">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 calcmode="lin" valueType="num">
                                      <p:cBhvr additive="base">
                                        <p:cTn id="35"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36" dur="500"/>
                                        <p:tgtEl>
                                          <p:spTgt spid="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 calcmode="lin" valueType="num">
                                      <p:cBhvr additive="base">
                                        <p:cTn id="41" dur="500"/>
                                        <p:tgtEl>
                                          <p:spTgt spid="10">
                                            <p:txEl>
                                              <p:pRg st="5" end="5"/>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0">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 calcmode="lin" valueType="num">
                                      <p:cBhvr additive="base">
                                        <p:cTn id="47"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48"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82264" y="465770"/>
            <a:ext cx="1328738" cy="1240156"/>
          </a:xfrm>
          <a:prstGeom prst="rect">
            <a:avLst/>
          </a:prstGeom>
        </p:spPr>
      </p:pic>
      <p:sp>
        <p:nvSpPr>
          <p:cNvPr id="10" name="Vertical Scroll 9"/>
          <p:cNvSpPr/>
          <p:nvPr/>
        </p:nvSpPr>
        <p:spPr>
          <a:xfrm>
            <a:off x="1800225" y="3181995"/>
            <a:ext cx="8715375" cy="2568718"/>
          </a:xfrm>
          <a:prstGeom prst="vertic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600" dirty="0">
                <a:solidFill>
                  <a:srgbClr val="FF0000"/>
                </a:solidFill>
                <a:latin typeface="NikoshBAN" panose="02000000000000000000" pitchFamily="2" charset="0"/>
                <a:cs typeface="NikoshBAN" panose="02000000000000000000" pitchFamily="2" charset="0"/>
              </a:rPr>
              <a:t>ফ্লুইড মোজাইক </a:t>
            </a:r>
            <a:r>
              <a:rPr lang="bn-IN" sz="6600" dirty="0" smtClean="0">
                <a:solidFill>
                  <a:srgbClr val="FF0000"/>
                </a:solidFill>
                <a:latin typeface="NikoshBAN" panose="02000000000000000000" pitchFamily="2" charset="0"/>
                <a:cs typeface="NikoshBAN" panose="02000000000000000000" pitchFamily="2" charset="0"/>
              </a:rPr>
              <a:t>মডেলের </a:t>
            </a:r>
            <a:r>
              <a:rPr lang="bn-IN" sz="6600" dirty="0">
                <a:solidFill>
                  <a:srgbClr val="FF0000"/>
                </a:solidFill>
                <a:latin typeface="NikoshBAN" panose="02000000000000000000" pitchFamily="2" charset="0"/>
                <a:cs typeface="NikoshBAN" panose="02000000000000000000" pitchFamily="2" charset="0"/>
              </a:rPr>
              <a:t>চিত্র </a:t>
            </a:r>
            <a:r>
              <a:rPr lang="bn-IN" sz="6600" dirty="0" smtClean="0">
                <a:solidFill>
                  <a:srgbClr val="FF0000"/>
                </a:solidFill>
                <a:latin typeface="NikoshBAN" panose="02000000000000000000" pitchFamily="2" charset="0"/>
                <a:cs typeface="NikoshBAN" panose="02000000000000000000" pitchFamily="2" charset="0"/>
              </a:rPr>
              <a:t>এঁকে দেখাবে।</a:t>
            </a:r>
            <a:endParaRPr lang="en-US" sz="3200" dirty="0">
              <a:solidFill>
                <a:srgbClr val="FF0000"/>
              </a:solidFill>
            </a:endParaRPr>
          </a:p>
        </p:txBody>
      </p:sp>
      <p:pic>
        <p:nvPicPr>
          <p:cNvPr id="11" name="Picture 2" descr="C:\Users\User\Desktop\b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41234" y="310392"/>
            <a:ext cx="5105400" cy="2590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362903" y="888508"/>
            <a:ext cx="2590800" cy="817418"/>
          </a:xfrm>
          <a:prstGeom prst="rect">
            <a:avLst/>
          </a:prstGeom>
          <a:noFill/>
        </p:spPr>
        <p:txBody>
          <a:bodyPr wrap="square" rtlCol="0">
            <a:prstTxWarp prst="textPlain">
              <a:avLst/>
            </a:prstTxWarp>
            <a:spAutoFit/>
          </a:bodyPr>
          <a:lstStyle/>
          <a:p>
            <a:r>
              <a:rPr lang="bn-IN" sz="2400" b="1" dirty="0" smtClean="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rPr>
              <a:t>বাড়ির কাজঃ </a:t>
            </a:r>
            <a:endParaRPr lang="en-US" sz="24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13" name="Group 12"/>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14" name="Rectangle 13"/>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2262128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4840700" y="648693"/>
            <a:ext cx="2941225" cy="841785"/>
          </a:xfrm>
          <a:prstGeom prst="ellipse">
            <a:avLst/>
          </a:prstGeom>
          <a:solidFill>
            <a:schemeClr val="accent2">
              <a:lumMod val="20000"/>
              <a:lumOff val="80000"/>
            </a:schemeClr>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accent5">
                    <a:lumMod val="75000"/>
                  </a:schemeClr>
                </a:solidFill>
                <a:latin typeface="NikoshBAN" panose="02000000000000000000" pitchFamily="2" charset="0"/>
                <a:cs typeface="NikoshBAN" panose="02000000000000000000" pitchFamily="2" charset="0"/>
              </a:rPr>
              <a:t>পরিচিতি</a:t>
            </a:r>
            <a:endParaRPr lang="en-US" sz="4400" b="1" dirty="0">
              <a:solidFill>
                <a:schemeClr val="accent5">
                  <a:lumMod val="75000"/>
                </a:schemeClr>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823" y="1245574"/>
            <a:ext cx="1053846" cy="1335024"/>
          </a:xfrm>
          <a:prstGeom prst="rect">
            <a:avLst/>
          </a:prstGeom>
          <a:ln>
            <a:noFill/>
          </a:ln>
          <a:effectLst>
            <a:outerShdw blurRad="190500" algn="tl" rotWithShape="0">
              <a:srgbClr val="000000">
                <a:alpha val="70000"/>
              </a:srgbClr>
            </a:outerShdw>
          </a:effectLst>
        </p:spPr>
      </p:pic>
      <p:sp>
        <p:nvSpPr>
          <p:cNvPr id="15" name="TextBox 14"/>
          <p:cNvSpPr txBox="1"/>
          <p:nvPr/>
        </p:nvSpPr>
        <p:spPr>
          <a:xfrm>
            <a:off x="2218856" y="3261710"/>
            <a:ext cx="3377082"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শেখ</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হামিদুজ্জামান</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হামিদ</a:t>
            </a:r>
            <a:endParaRPr lang="en-US" sz="2800" dirty="0">
              <a:latin typeface="NikoshBAN" panose="02000000000000000000" pitchFamily="2" charset="0"/>
              <a:cs typeface="NikoshBAN" panose="02000000000000000000" pitchFamily="2" charset="0"/>
            </a:endParaRPr>
          </a:p>
          <a:p>
            <a:r>
              <a:rPr lang="bn-IN" sz="2800" dirty="0">
                <a:latin typeface="NikoshBAN" panose="02000000000000000000" pitchFamily="2" charset="0"/>
                <a:cs typeface="NikoshBAN" panose="02000000000000000000" pitchFamily="2" charset="0"/>
              </a:rPr>
              <a:t>প্রভাষ</a:t>
            </a:r>
            <a:r>
              <a:rPr lang="en-US" sz="2800" dirty="0">
                <a:latin typeface="NikoshBAN" panose="02000000000000000000" pitchFamily="2" charset="0"/>
                <a:cs typeface="NikoshBAN" panose="02000000000000000000" pitchFamily="2" charset="0"/>
              </a:rPr>
              <a:t>ক </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জীববিজ্ঞান বিভাগ)</a:t>
            </a:r>
            <a:endParaRPr lang="en-US" sz="2800" dirty="0" smtClean="0">
              <a:latin typeface="NikoshBAN" panose="02000000000000000000" pitchFamily="2" charset="0"/>
              <a:cs typeface="NikoshBAN" panose="02000000000000000000" pitchFamily="2" charset="0"/>
            </a:endParaRPr>
          </a:p>
          <a:p>
            <a:r>
              <a:rPr lang="bn-IN" sz="2800" dirty="0" smtClean="0">
                <a:latin typeface="NikoshBAN" panose="02000000000000000000" pitchFamily="2" charset="0"/>
                <a:cs typeface="NikoshBAN" panose="02000000000000000000" pitchFamily="2" charset="0"/>
              </a:rPr>
              <a:t>খুলনা</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কলেজ</a:t>
            </a:r>
            <a:r>
              <a:rPr lang="en-US"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খুলনা।</a:t>
            </a:r>
            <a:endParaRPr lang="en-US" sz="2800" dirty="0">
              <a:latin typeface="NikoshBAN" panose="02000000000000000000" pitchFamily="2" charset="0"/>
              <a:cs typeface="NikoshBAN" panose="02000000000000000000" pitchFamily="2" charset="0"/>
            </a:endParaRPr>
          </a:p>
        </p:txBody>
      </p:sp>
      <p:sp>
        <p:nvSpPr>
          <p:cNvPr id="16" name="TextBox 15"/>
          <p:cNvSpPr txBox="1"/>
          <p:nvPr/>
        </p:nvSpPr>
        <p:spPr>
          <a:xfrm>
            <a:off x="6681360" y="3067812"/>
            <a:ext cx="3529441" cy="2062103"/>
          </a:xfrm>
          <a:prstGeom prst="rect">
            <a:avLst/>
          </a:prstGeom>
          <a:noFill/>
        </p:spPr>
        <p:txBody>
          <a:bodyPr wrap="square" rtlCol="0">
            <a:spAutoFit/>
          </a:bodyPr>
          <a:lstStyle/>
          <a:p>
            <a:r>
              <a:rPr lang="en-US" sz="3200" dirty="0" err="1">
                <a:latin typeface="NikoshBAN" panose="02000000000000000000" pitchFamily="2" charset="0"/>
                <a:cs typeface="NikoshBAN" panose="02000000000000000000" pitchFamily="2" charset="0"/>
              </a:rPr>
              <a:t>শ্রেণি</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একাদশ</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বিষয়</a:t>
            </a:r>
            <a:r>
              <a:rPr lang="en-US" sz="3200" dirty="0">
                <a:latin typeface="NikoshBAN" panose="02000000000000000000" pitchFamily="2" charset="0"/>
                <a:cs typeface="NikoshBAN" panose="02000000000000000000" pitchFamily="2" charset="0"/>
              </a:rPr>
              <a:t>: জীববিজ্ঞান-1ম </a:t>
            </a:r>
            <a:r>
              <a:rPr lang="en-US" sz="3200" dirty="0" err="1">
                <a:latin typeface="NikoshBAN" panose="02000000000000000000" pitchFamily="2" charset="0"/>
                <a:cs typeface="NikoshBAN" panose="02000000000000000000" pitchFamily="2" charset="0"/>
              </a:rPr>
              <a:t>পত্র</a:t>
            </a:r>
            <a:endParaRPr lang="en-US" sz="3200" dirty="0">
              <a:latin typeface="NikoshBAN" panose="02000000000000000000" pitchFamily="2" charset="0"/>
              <a:cs typeface="NikoshBAN" panose="02000000000000000000" pitchFamily="2" charset="0"/>
            </a:endParaRPr>
          </a:p>
          <a:p>
            <a:r>
              <a:rPr lang="en-US" sz="3200" dirty="0" err="1">
                <a:latin typeface="NikoshBAN" panose="02000000000000000000" pitchFamily="2" charset="0"/>
                <a:cs typeface="NikoshBAN" panose="02000000000000000000" pitchFamily="2" charset="0"/>
              </a:rPr>
              <a:t>অধ্যায়</a:t>
            </a:r>
            <a:r>
              <a:rPr lang="en-US" sz="3200" dirty="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প্রথম</a:t>
            </a:r>
            <a:endParaRPr lang="en-US" sz="3200" dirty="0" smtClean="0">
              <a:latin typeface="NikoshBAN" panose="02000000000000000000" pitchFamily="2" charset="0"/>
              <a:cs typeface="NikoshBAN" panose="02000000000000000000" pitchFamily="2" charset="0"/>
            </a:endParaRPr>
          </a:p>
          <a:p>
            <a:r>
              <a:rPr lang="en-US" sz="3200" dirty="0" err="1" smtClean="0">
                <a:latin typeface="NikoshBAN" panose="02000000000000000000" pitchFamily="2" charset="0"/>
                <a:cs typeface="NikoshBAN" panose="02000000000000000000" pitchFamily="2" charset="0"/>
              </a:rPr>
              <a:t>তারিখঃ</a:t>
            </a:r>
            <a:r>
              <a:rPr lang="en-US" sz="3200" dirty="0" smtClean="0">
                <a:latin typeface="NikoshBAN" panose="02000000000000000000" pitchFamily="2" charset="0"/>
                <a:cs typeface="NikoshBAN" panose="02000000000000000000" pitchFamily="2" charset="0"/>
              </a:rPr>
              <a:t> ১7/১০/২০২০</a:t>
            </a:r>
            <a:endParaRPr lang="en-US" sz="3200" dirty="0">
              <a:latin typeface="NikoshBAN" panose="02000000000000000000" pitchFamily="2" charset="0"/>
              <a:cs typeface="NikoshBAN" panose="02000000000000000000" pitchFamily="2" charset="0"/>
            </a:endParaRPr>
          </a:p>
        </p:txBody>
      </p:sp>
      <p:sp>
        <p:nvSpPr>
          <p:cNvPr id="28" name="Wave 27"/>
          <p:cNvSpPr/>
          <p:nvPr/>
        </p:nvSpPr>
        <p:spPr>
          <a:xfrm rot="5228147">
            <a:off x="4385167" y="3960787"/>
            <a:ext cx="3086100" cy="305642"/>
          </a:xfrm>
          <a:prstGeom prst="wave">
            <a:avLst>
              <a:gd name="adj1" fmla="val 20000"/>
              <a:gd name="adj2" fmla="val -10000"/>
            </a:avLst>
          </a:prstGeom>
          <a:solidFill>
            <a:schemeClr val="accent1">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17" name="Rectangle 16"/>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4272216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animated\Red-Rose-And-Bird-Animated-roses-9846510-219-320.gif"/>
          <p:cNvPicPr>
            <a:picLocks noChangeAspect="1" noChangeArrowheads="1" noCrop="1"/>
          </p:cNvPicPr>
          <p:nvPr/>
        </p:nvPicPr>
        <p:blipFill>
          <a:blip r:embed="rId2"/>
          <a:srcRect/>
          <a:stretch>
            <a:fillRect/>
          </a:stretch>
        </p:blipFill>
        <p:spPr bwMode="auto">
          <a:xfrm>
            <a:off x="1811740" y="457200"/>
            <a:ext cx="3903260" cy="6019800"/>
          </a:xfrm>
          <a:prstGeom prst="rect">
            <a:avLst/>
          </a:prstGeom>
          <a:noFill/>
        </p:spPr>
      </p:pic>
      <p:pic>
        <p:nvPicPr>
          <p:cNvPr id="3" name="Picture 3" descr="F:\animated\Red-Rose-And-Bird-Animated-roses-9846510-219-320.gif"/>
          <p:cNvPicPr>
            <a:picLocks noChangeAspect="1" noChangeArrowheads="1" noCrop="1"/>
          </p:cNvPicPr>
          <p:nvPr/>
        </p:nvPicPr>
        <p:blipFill>
          <a:blip r:embed="rId2"/>
          <a:srcRect/>
          <a:stretch>
            <a:fillRect/>
          </a:stretch>
        </p:blipFill>
        <p:spPr bwMode="auto">
          <a:xfrm>
            <a:off x="1964140" y="609600"/>
            <a:ext cx="3903260" cy="6019800"/>
          </a:xfrm>
          <a:prstGeom prst="rect">
            <a:avLst/>
          </a:prstGeom>
          <a:noFill/>
        </p:spPr>
      </p:pic>
      <p:sp>
        <p:nvSpPr>
          <p:cNvPr id="4" name="TextBox 3"/>
          <p:cNvSpPr txBox="1"/>
          <p:nvPr/>
        </p:nvSpPr>
        <p:spPr>
          <a:xfrm>
            <a:off x="6231340" y="990600"/>
            <a:ext cx="1219200" cy="12954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rPr>
              <a:t>ধ </a:t>
            </a:r>
            <a:endParaRPr lang="en-US" b="1" dirty="0">
              <a:ln w="11430"/>
              <a:solidFill>
                <a:srgbClr val="660033"/>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7315200" y="2133600"/>
            <a:ext cx="1371600" cy="12954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a:ln w="11430"/>
                <a:solidFill>
                  <a:srgbClr val="660066"/>
                </a:solidFill>
                <a:effectLst>
                  <a:outerShdw blurRad="50800" dist="39000" dir="5460000" algn="tl">
                    <a:srgbClr val="000000">
                      <a:alpha val="38000"/>
                    </a:srgbClr>
                  </a:outerShdw>
                </a:effectLst>
                <a:latin typeface="NikoshBAN" pitchFamily="2" charset="0"/>
                <a:cs typeface="NikoshBAN" pitchFamily="2" charset="0"/>
              </a:rPr>
              <a:t>ন্য </a:t>
            </a:r>
            <a:endParaRPr lang="en-US" b="1" dirty="0">
              <a:ln w="11430"/>
              <a:solidFill>
                <a:srgbClr val="66006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6" name="TextBox 5"/>
          <p:cNvSpPr txBox="1"/>
          <p:nvPr/>
        </p:nvSpPr>
        <p:spPr>
          <a:xfrm>
            <a:off x="8305800" y="3276600"/>
            <a:ext cx="1295400" cy="13716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rPr>
              <a:t>বা </a:t>
            </a:r>
            <a:endParaRPr lang="en-US" b="1" dirty="0">
              <a:ln w="11430"/>
              <a:solidFill>
                <a:srgbClr val="000066"/>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7" name="TextBox 6"/>
          <p:cNvSpPr txBox="1"/>
          <p:nvPr/>
        </p:nvSpPr>
        <p:spPr>
          <a:xfrm>
            <a:off x="9067800" y="4572000"/>
            <a:ext cx="1295400" cy="1447800"/>
          </a:xfrm>
          <a:prstGeom prst="rect">
            <a:avLst/>
          </a:prstGeom>
          <a:noFill/>
        </p:spPr>
        <p:txBody>
          <a:bodyPr wrap="square" rtlCol="0">
            <a:prstTxWarp prst="textIn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rPr>
              <a:t>দ </a:t>
            </a:r>
            <a:endParaRPr lang="en-US" b="1" dirty="0">
              <a:ln w="11430"/>
              <a:solidFill>
                <a:srgbClr val="003300"/>
              </a:solidFill>
              <a:effectLst>
                <a:outerShdw blurRad="50800" dist="39000" dir="5460000" algn="tl">
                  <a:srgbClr val="000000">
                    <a:alpha val="38000"/>
                  </a:srgbClr>
                </a:outerShdw>
              </a:effectLst>
              <a:latin typeface="NikoshBAN" pitchFamily="2" charset="0"/>
              <a:cs typeface="NikoshBAN" pitchFamily="2" charset="0"/>
            </a:endParaRPr>
          </a:p>
        </p:txBody>
      </p:sp>
      <p:grpSp>
        <p:nvGrpSpPr>
          <p:cNvPr id="8" name="Group 7"/>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9" name="Rectangle 8"/>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978122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42155"/>
            <a:ext cx="9144000" cy="1043781"/>
          </a:xfrm>
          <a:solidFill>
            <a:schemeClr val="accent2">
              <a:lumMod val="40000"/>
              <a:lumOff val="60000"/>
            </a:schemeClr>
          </a:solidFill>
        </p:spPr>
        <p:txBody>
          <a:bodyPr/>
          <a:lstStyle/>
          <a:p>
            <a:r>
              <a:rPr lang="bn-IN" dirty="0" smtClean="0">
                <a:latin typeface="SutonnyMJ" pitchFamily="2" charset="0"/>
                <a:cs typeface="SutonnyMJ" pitchFamily="2" charset="0"/>
              </a:rPr>
              <a:t>চিত্রে কী দেখতে পাচ্ছ ?</a:t>
            </a:r>
            <a:endParaRPr lang="en-US" dirty="0">
              <a:latin typeface="SutonnyMJ" pitchFamily="2" charset="0"/>
              <a:cs typeface="Sutonny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75" y="2143125"/>
            <a:ext cx="7181850" cy="3771900"/>
          </a:xfrm>
          <a:prstGeom prst="rect">
            <a:avLst/>
          </a:prstGeom>
        </p:spPr>
      </p:pic>
      <p:grpSp>
        <p:nvGrpSpPr>
          <p:cNvPr id="5" name="Group 4"/>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7" name="Rectangle 6"/>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542352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642155"/>
            <a:ext cx="9144000" cy="1043781"/>
          </a:xfrm>
          <a:solidFill>
            <a:schemeClr val="accent2">
              <a:lumMod val="40000"/>
              <a:lumOff val="60000"/>
            </a:schemeClr>
          </a:solidFill>
        </p:spPr>
        <p:txBody>
          <a:bodyPr/>
          <a:lstStyle/>
          <a:p>
            <a:r>
              <a:rPr lang="bn-IN" dirty="0" smtClean="0">
                <a:latin typeface="SutonnyMJ" pitchFamily="2" charset="0"/>
                <a:cs typeface="SutonnyMJ" pitchFamily="2" charset="0"/>
              </a:rPr>
              <a:t>চিত্রে কী দেখতে পাচ্ছ ?</a:t>
            </a:r>
            <a:endParaRPr lang="en-US" dirty="0">
              <a:latin typeface="SutonnyMJ" pitchFamily="2" charset="0"/>
              <a:cs typeface="SutonnyMJ" pitchFamily="2" charset="0"/>
            </a:endParaRPr>
          </a:p>
        </p:txBody>
      </p:sp>
      <p:grpSp>
        <p:nvGrpSpPr>
          <p:cNvPr id="5" name="Group 4"/>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7" name="Rectangle 6"/>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54" t="9716" r="3249" b="17085"/>
          <a:stretch/>
        </p:blipFill>
        <p:spPr>
          <a:xfrm>
            <a:off x="3085269" y="1957387"/>
            <a:ext cx="6478662" cy="3800475"/>
          </a:xfrm>
          <a:prstGeom prst="rect">
            <a:avLst/>
          </a:prstGeom>
        </p:spPr>
      </p:pic>
    </p:spTree>
    <p:extLst>
      <p:ext uri="{BB962C8B-B14F-4D97-AF65-F5344CB8AC3E}">
        <p14:creationId xmlns:p14="http://schemas.microsoft.com/office/powerpoint/2010/main" val="33626636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613" y="428625"/>
            <a:ext cx="11530012" cy="1614487"/>
          </a:xfrm>
        </p:spPr>
        <p:txBody>
          <a:bodyPr>
            <a:normAutofit fontScale="90000"/>
          </a:bodyPr>
          <a:lstStyle/>
          <a:p>
            <a:r>
              <a:rPr lang="en-US" dirty="0" err="1" smtClean="0">
                <a:solidFill>
                  <a:srgbClr val="0070C0"/>
                </a:solidFill>
                <a:latin typeface="NikoshBAN" panose="02000000000000000000" pitchFamily="2" charset="0"/>
                <a:cs typeface="NikoshBAN" panose="02000000000000000000" pitchFamily="2" charset="0"/>
              </a:rPr>
              <a:t>আলোচ্য</a:t>
            </a:r>
            <a:r>
              <a:rPr lang="en-US" dirty="0" smtClean="0">
                <a:solidFill>
                  <a:srgbClr val="0070C0"/>
                </a:solidFill>
                <a:latin typeface="NikoshBAN" panose="02000000000000000000" pitchFamily="2" charset="0"/>
                <a:cs typeface="NikoshBAN" panose="02000000000000000000" pitchFamily="2" charset="0"/>
              </a:rPr>
              <a:t> </a:t>
            </a:r>
            <a:r>
              <a:rPr lang="en-US" dirty="0" err="1">
                <a:solidFill>
                  <a:srgbClr val="0070C0"/>
                </a:solidFill>
                <a:latin typeface="NikoshBAN" panose="02000000000000000000" pitchFamily="2" charset="0"/>
                <a:cs typeface="NikoshBAN" panose="02000000000000000000" pitchFamily="2" charset="0"/>
              </a:rPr>
              <a:t>বিষয়</a:t>
            </a:r>
            <a:r>
              <a:rPr lang="bn-IN" dirty="0">
                <a:solidFill>
                  <a:srgbClr val="0070C0"/>
                </a:solidFill>
                <a:latin typeface="NikoshBAN" panose="02000000000000000000" pitchFamily="2" charset="0"/>
                <a:cs typeface="NikoshBAN" panose="02000000000000000000" pitchFamily="2" charset="0"/>
              </a:rPr>
              <a:t>ঃ</a:t>
            </a:r>
            <a:r>
              <a:rPr lang="en-US" dirty="0">
                <a:solidFill>
                  <a:srgbClr val="0070C0"/>
                </a:solidFill>
                <a:latin typeface="NikoshBAN" panose="02000000000000000000" pitchFamily="2" charset="0"/>
                <a:cs typeface="NikoshBAN" panose="02000000000000000000" pitchFamily="2" charset="0"/>
              </a:rPr>
              <a:t> </a:t>
            </a:r>
            <a:r>
              <a:rPr lang="bn-IN" dirty="0" smtClean="0">
                <a:solidFill>
                  <a:srgbClr val="00B050"/>
                </a:solidFill>
                <a:latin typeface="NikoshBAN" panose="02000000000000000000" pitchFamily="2" charset="0"/>
                <a:cs typeface="NikoshBAN" panose="02000000000000000000" pitchFamily="2" charset="0"/>
              </a:rPr>
              <a:t>প্লাজমামেমব্রেন বা কোষ ঝিল্লি </a:t>
            </a:r>
            <a:r>
              <a:rPr lang="en-US" dirty="0" smtClean="0">
                <a:solidFill>
                  <a:srgbClr val="00B050"/>
                </a:solidFill>
                <a:latin typeface="NikoshBAN" panose="02000000000000000000" pitchFamily="2" charset="0"/>
                <a:cs typeface="NikoshBAN" panose="02000000000000000000" pitchFamily="2" charset="0"/>
              </a:rPr>
              <a:t/>
            </a:r>
            <a:br>
              <a:rPr lang="en-US" dirty="0" smtClean="0">
                <a:solidFill>
                  <a:srgbClr val="00B050"/>
                </a:solidFill>
                <a:latin typeface="NikoshBAN" panose="02000000000000000000" pitchFamily="2" charset="0"/>
                <a:cs typeface="NikoshBAN" panose="02000000000000000000" pitchFamily="2" charset="0"/>
              </a:rPr>
            </a:br>
            <a:r>
              <a:rPr lang="bn-IN" dirty="0" smtClean="0">
                <a:solidFill>
                  <a:srgbClr val="00B050"/>
                </a:solidFill>
                <a:latin typeface="NikoshBAN" panose="02000000000000000000" pitchFamily="2" charset="0"/>
                <a:cs typeface="NikoshBAN" panose="02000000000000000000" pitchFamily="2" charset="0"/>
              </a:rPr>
              <a:t>(</a:t>
            </a:r>
            <a:r>
              <a:rPr lang="en-US" sz="4800" dirty="0" smtClean="0">
                <a:solidFill>
                  <a:srgbClr val="00B050"/>
                </a:solidFill>
                <a:latin typeface="NikoshBAN" panose="02000000000000000000" pitchFamily="2" charset="0"/>
                <a:cs typeface="NikoshBAN" panose="02000000000000000000" pitchFamily="2" charset="0"/>
              </a:rPr>
              <a:t>Cell membrane</a:t>
            </a:r>
            <a:r>
              <a:rPr lang="en-US" dirty="0" smtClean="0">
                <a:solidFill>
                  <a:srgbClr val="00B050"/>
                </a:solidFill>
                <a:latin typeface="NikoshBAN" panose="02000000000000000000" pitchFamily="2" charset="0"/>
                <a:cs typeface="NikoshBAN" panose="02000000000000000000" pitchFamily="2" charset="0"/>
              </a:rPr>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199" y="2419350"/>
            <a:ext cx="3805237" cy="3805237"/>
          </a:xfrm>
          <a:prstGeom prst="rect">
            <a:avLst/>
          </a:prstGeom>
        </p:spPr>
      </p:pic>
      <p:grpSp>
        <p:nvGrpSpPr>
          <p:cNvPr id="5" name="Group 4"/>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6" name="Rectangle 5"/>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538115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57326" y="655117"/>
            <a:ext cx="5991224" cy="635000"/>
          </a:xfrm>
          <a:solidFill>
            <a:schemeClr val="accent2">
              <a:lumMod val="40000"/>
              <a:lumOff val="60000"/>
            </a:schemeClr>
          </a:solidFill>
        </p:spPr>
        <p:txBody>
          <a:bodyPr>
            <a:noAutofit/>
          </a:bodyPr>
          <a:lstStyle/>
          <a:p>
            <a:r>
              <a:rPr lang="en-US" sz="4800" dirty="0" err="1" smtClean="0">
                <a:latin typeface="NikoshBAN" panose="02000000000000000000" pitchFamily="2" charset="0"/>
                <a:cs typeface="NikoshBAN" panose="02000000000000000000" pitchFamily="2" charset="0"/>
              </a:rPr>
              <a:t>এই</a:t>
            </a:r>
            <a:r>
              <a:rPr lang="en-US" sz="4800" dirty="0" smtClean="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পাঠ</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শেষে</a:t>
            </a:r>
            <a:r>
              <a:rPr lang="en-US" sz="4800" dirty="0">
                <a:latin typeface="NikoshBAN" panose="02000000000000000000" pitchFamily="2" charset="0"/>
                <a:cs typeface="NikoshBAN" panose="02000000000000000000" pitchFamily="2" charset="0"/>
              </a:rPr>
              <a:t> </a:t>
            </a:r>
            <a:r>
              <a:rPr lang="bn-IN" sz="4800" dirty="0" smtClean="0">
                <a:latin typeface="NikoshBAN" panose="02000000000000000000" pitchFamily="2" charset="0"/>
                <a:cs typeface="NikoshBAN" panose="02000000000000000000" pitchFamily="2" charset="0"/>
              </a:rPr>
              <a:t>তোম</a:t>
            </a:r>
            <a:r>
              <a:rPr lang="en-US" sz="4800" dirty="0" err="1" smtClean="0">
                <a:latin typeface="NikoshBAN" panose="02000000000000000000" pitchFamily="2" charset="0"/>
                <a:cs typeface="NikoshBAN" panose="02000000000000000000" pitchFamily="2" charset="0"/>
              </a:rPr>
              <a:t>রা</a:t>
            </a:r>
            <a:r>
              <a:rPr lang="en-US" sz="4800" dirty="0">
                <a:latin typeface="NikoshBAN" panose="02000000000000000000" pitchFamily="2" charset="0"/>
                <a:cs typeface="NikoshBAN" panose="02000000000000000000" pitchFamily="2" charset="0"/>
              </a:rPr>
              <a:t>…</a:t>
            </a:r>
          </a:p>
        </p:txBody>
      </p:sp>
      <p:sp>
        <p:nvSpPr>
          <p:cNvPr id="6" name="Subtitle 5"/>
          <p:cNvSpPr>
            <a:spLocks noGrp="1"/>
          </p:cNvSpPr>
          <p:nvPr>
            <p:ph type="subTitle" idx="1"/>
          </p:nvPr>
        </p:nvSpPr>
        <p:spPr>
          <a:xfrm>
            <a:off x="1457326" y="1878184"/>
            <a:ext cx="9644062" cy="4326120"/>
          </a:xfrm>
          <a:solidFill>
            <a:schemeClr val="accent2">
              <a:lumMod val="40000"/>
              <a:lumOff val="60000"/>
            </a:schemeClr>
          </a:solidFill>
          <a:ln>
            <a:solidFill>
              <a:srgbClr val="00B050"/>
            </a:solidFill>
          </a:ln>
        </p:spPr>
        <p:txBody>
          <a:bodyPr>
            <a:normAutofit/>
          </a:bodyPr>
          <a:lstStyle/>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কোষঝিল্লি </a:t>
            </a:r>
            <a:r>
              <a:rPr lang="en-US" sz="4000" dirty="0" err="1" smtClean="0">
                <a:latin typeface="NikoshBAN" panose="02000000000000000000" pitchFamily="2" charset="0"/>
                <a:cs typeface="NikoshBAN" panose="02000000000000000000" pitchFamily="2" charset="0"/>
              </a:rPr>
              <a:t>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বলতে</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IN" sz="40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কোষঝিল্লির ভৌত গঠন ব্যাখ্যা করতে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p>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কোষঝিল্লির ভৌত গঠন এর চিত্র আঁকতে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IN" sz="40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কোষঝিল্লির রাসায়নিক গঠন ব্যাখ্যা করতে </a:t>
            </a:r>
            <a:r>
              <a:rPr lang="en-US" sz="4000" dirty="0" err="1" smtClean="0">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IN" sz="40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কোষঝিল্লির কাজ সমুহ উল্লেখ করতে পারবে।</a:t>
            </a:r>
          </a:p>
          <a:p>
            <a:pPr marL="342900" indent="-342900" algn="l">
              <a:buFont typeface="Wingdings" panose="05000000000000000000" pitchFamily="2" charset="2"/>
              <a:buChar char="q"/>
            </a:pPr>
            <a:r>
              <a:rPr lang="bn-IN" sz="4000" dirty="0" smtClean="0">
                <a:latin typeface="NikoshBAN" panose="02000000000000000000" pitchFamily="2" charset="0"/>
                <a:cs typeface="NikoshBAN" panose="02000000000000000000" pitchFamily="2" charset="0"/>
              </a:rPr>
              <a:t>কোষ প্রাচীর ও কোষ ঝিল্লির পার্থক্য বলতে পারবে।</a:t>
            </a:r>
          </a:p>
          <a:p>
            <a:pPr marL="342900" indent="-342900" algn="l">
              <a:buFont typeface="Wingdings" panose="05000000000000000000" pitchFamily="2" charset="2"/>
              <a:buChar char="q"/>
            </a:pPr>
            <a:endParaRPr lang="bn-IN" sz="4000" dirty="0" smtClean="0">
              <a:latin typeface="NikoshBAN" panose="02000000000000000000" pitchFamily="2" charset="0"/>
              <a:cs typeface="NikoshBAN" panose="02000000000000000000" pitchFamily="2" charset="0"/>
            </a:endParaRPr>
          </a:p>
          <a:p>
            <a:pPr marL="342900" indent="-342900" algn="l">
              <a:buFont typeface="Wingdings" panose="05000000000000000000" pitchFamily="2" charset="2"/>
              <a:buChar char="q"/>
            </a:pPr>
            <a:endParaRPr lang="en-US" sz="4000" dirty="0" smtClean="0">
              <a:latin typeface="NikoshBAN" panose="02000000000000000000" pitchFamily="2" charset="0"/>
              <a:cs typeface="NikoshBAN" panose="02000000000000000000" pitchFamily="2" charset="0"/>
            </a:endParaRPr>
          </a:p>
          <a:p>
            <a:pPr algn="l"/>
            <a:endParaRPr lang="en-US" dirty="0" smtClean="0">
              <a:latin typeface="NikoshBAN" panose="02000000000000000000" pitchFamily="2" charset="0"/>
              <a:cs typeface="NikoshBAN" panose="02000000000000000000" pitchFamily="2" charset="0"/>
            </a:endParaRPr>
          </a:p>
          <a:p>
            <a:pPr algn="l"/>
            <a:endParaRPr lang="en-US" dirty="0">
              <a:latin typeface="NikoshBAN" panose="02000000000000000000" pitchFamily="2" charset="0"/>
              <a:cs typeface="NikoshBAN" panose="02000000000000000000" pitchFamily="2" charset="0"/>
            </a:endParaRPr>
          </a:p>
          <a:p>
            <a:pPr algn="l"/>
            <a:endParaRPr lang="en-US" dirty="0" smtClean="0">
              <a:latin typeface="NikoshBAN" panose="02000000000000000000" pitchFamily="2" charset="0"/>
              <a:cs typeface="NikoshBAN" panose="02000000000000000000" pitchFamily="2" charset="0"/>
            </a:endParaRPr>
          </a:p>
          <a:p>
            <a:pPr algn="l"/>
            <a:endParaRPr lang="en-US" dirty="0">
              <a:latin typeface="NikoshBAN" panose="02000000000000000000" pitchFamily="2" charset="0"/>
              <a:cs typeface="NikoshBAN" panose="02000000000000000000" pitchFamily="2" charset="0"/>
            </a:endParaRPr>
          </a:p>
        </p:txBody>
      </p:sp>
      <p:grpSp>
        <p:nvGrpSpPr>
          <p:cNvPr id="12" name="Group 11"/>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13" name="Rectangle 12"/>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865154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966" y="534218"/>
            <a:ext cx="4124315" cy="1065212"/>
          </a:xfrm>
        </p:spPr>
        <p:txBody>
          <a:bodyPr/>
          <a:lstStyle/>
          <a:p>
            <a:r>
              <a:rPr lang="bn-IN" dirty="0" smtClean="0">
                <a:latin typeface="NikoshBAN" panose="02000000000000000000" pitchFamily="2" charset="0"/>
                <a:cs typeface="NikoshBAN" panose="02000000000000000000" pitchFamily="2" charset="0"/>
              </a:rPr>
              <a:t>কোষঝিল্লি </a:t>
            </a:r>
            <a:r>
              <a:rPr lang="en-US" dirty="0" err="1" smtClean="0">
                <a:latin typeface="NikoshBAN" panose="02000000000000000000" pitchFamily="2" charset="0"/>
                <a:cs typeface="NikoshBAN" panose="02000000000000000000" pitchFamily="2" charset="0"/>
              </a:rPr>
              <a:t>কী</a:t>
            </a:r>
            <a:r>
              <a:rPr lang="bn-IN" dirty="0" smtClean="0">
                <a:latin typeface="NikoshBAN" panose="02000000000000000000" pitchFamily="2" charset="0"/>
                <a:cs typeface="NikoshBAN" panose="02000000000000000000" pitchFamily="2" charset="0"/>
              </a:rPr>
              <a:t> ?</a:t>
            </a:r>
            <a:endParaRPr lang="en-US" dirty="0"/>
          </a:p>
        </p:txBody>
      </p:sp>
      <p:sp>
        <p:nvSpPr>
          <p:cNvPr id="3" name="Subtitle 2"/>
          <p:cNvSpPr>
            <a:spLocks noGrp="1"/>
          </p:cNvSpPr>
          <p:nvPr>
            <p:ph type="subTitle" idx="1"/>
          </p:nvPr>
        </p:nvSpPr>
        <p:spPr>
          <a:xfrm>
            <a:off x="4202905" y="297713"/>
            <a:ext cx="7629525" cy="5475222"/>
          </a:xfrm>
        </p:spPr>
        <p:txBody>
          <a:bodyPr>
            <a:noAutofit/>
          </a:bodyPr>
          <a:lstStyle/>
          <a:p>
            <a:pPr algn="just"/>
            <a:r>
              <a:rPr lang="bn-IN" sz="3200" dirty="0" smtClean="0">
                <a:latin typeface="NikoshBAN" panose="02000000000000000000" pitchFamily="2" charset="0"/>
                <a:cs typeface="NikoshBAN" panose="02000000000000000000" pitchFamily="2" charset="0"/>
              </a:rPr>
              <a:t>কোষপ্রাচীরের নিচে ও প্রোটোপ্লাজমের </a:t>
            </a:r>
            <a:r>
              <a:rPr lang="bn-IN" sz="3200" dirty="0">
                <a:latin typeface="NikoshBAN" panose="02000000000000000000" pitchFamily="2" charset="0"/>
                <a:cs typeface="NikoshBAN" panose="02000000000000000000" pitchFamily="2" charset="0"/>
              </a:rPr>
              <a:t>বাইরে দুই স্তরের </a:t>
            </a:r>
            <a:r>
              <a:rPr lang="bn-IN" sz="3200" dirty="0" smtClean="0">
                <a:latin typeface="NikoshBAN" panose="02000000000000000000" pitchFamily="2" charset="0"/>
                <a:cs typeface="NikoshBAN" panose="02000000000000000000" pitchFamily="2" charset="0"/>
              </a:rPr>
              <a:t>যে পাতলা স্থিতিস্থাপক সজীব </a:t>
            </a:r>
            <a:r>
              <a:rPr lang="bn-IN" sz="3200" dirty="0">
                <a:latin typeface="NikoshBAN" panose="02000000000000000000" pitchFamily="2" charset="0"/>
                <a:cs typeface="NikoshBAN" panose="02000000000000000000" pitchFamily="2" charset="0"/>
              </a:rPr>
              <a:t>পর্দা থাকে, তাকে </a:t>
            </a:r>
            <a:r>
              <a:rPr lang="bn-IN" sz="3200" b="1" dirty="0">
                <a:latin typeface="NikoshBAN" panose="02000000000000000000" pitchFamily="2" charset="0"/>
                <a:cs typeface="NikoshBAN" panose="02000000000000000000" pitchFamily="2" charset="0"/>
              </a:rPr>
              <a:t>কোষঝিল্লি</a:t>
            </a:r>
            <a:r>
              <a:rPr lang="bn-IN" sz="3200" dirty="0">
                <a:latin typeface="NikoshBAN" panose="02000000000000000000" pitchFamily="2" charset="0"/>
                <a:cs typeface="NikoshBAN" panose="02000000000000000000" pitchFamily="2" charset="0"/>
              </a:rPr>
              <a:t> বা </a:t>
            </a:r>
            <a:r>
              <a:rPr lang="bn-IN" sz="3200" b="1" dirty="0">
                <a:latin typeface="NikoshBAN" panose="02000000000000000000" pitchFamily="2" charset="0"/>
                <a:cs typeface="NikoshBAN" panose="02000000000000000000" pitchFamily="2" charset="0"/>
              </a:rPr>
              <a:t>প্লাজমালেমা</a:t>
            </a:r>
            <a:r>
              <a:rPr lang="bn-IN" sz="3200" dirty="0">
                <a:latin typeface="NikoshBAN" panose="02000000000000000000" pitchFamily="2" charset="0"/>
                <a:cs typeface="NikoshBAN" panose="02000000000000000000" pitchFamily="2" charset="0"/>
              </a:rPr>
              <a:t> বলে। </a:t>
            </a:r>
            <a:endParaRPr lang="bn-IN" sz="3200" dirty="0" smtClean="0">
              <a:latin typeface="NikoshBAN" panose="02000000000000000000" pitchFamily="2" charset="0"/>
              <a:cs typeface="NikoshBAN" panose="02000000000000000000" pitchFamily="2" charset="0"/>
            </a:endParaRPr>
          </a:p>
          <a:p>
            <a:pPr algn="just"/>
            <a:r>
              <a:rPr lang="bn-IN" sz="3200" b="1" dirty="0">
                <a:solidFill>
                  <a:srgbClr val="00B0F0"/>
                </a:solidFill>
                <a:latin typeface="NikoshBAN" panose="02000000000000000000" pitchFamily="2" charset="0"/>
                <a:cs typeface="NikoshBAN" panose="02000000000000000000" pitchFamily="2" charset="0"/>
              </a:rPr>
              <a:t>অন্যভাবে বলাযায়</a:t>
            </a:r>
            <a:r>
              <a:rPr lang="bn-IN" sz="3200" dirty="0">
                <a:solidFill>
                  <a:srgbClr val="00B0F0"/>
                </a:solidFill>
                <a:latin typeface="NikoshBAN" panose="02000000000000000000" pitchFamily="2" charset="0"/>
                <a:cs typeface="NikoshBAN" panose="02000000000000000000" pitchFamily="2" charset="0"/>
              </a:rPr>
              <a:t>, </a:t>
            </a:r>
            <a:r>
              <a:rPr lang="bn-IN" sz="3200" dirty="0" smtClean="0">
                <a:solidFill>
                  <a:srgbClr val="7030A0"/>
                </a:solidFill>
                <a:latin typeface="NikoshBAN" panose="02000000000000000000" pitchFamily="2" charset="0"/>
                <a:cs typeface="NikoshBAN" panose="02000000000000000000" pitchFamily="2" charset="0"/>
              </a:rPr>
              <a:t>প্রতিটি সজীব কোষের প্রোটোপ্লাজম যে সূক্ষ্ম, স্থিতিস্থাপক, </a:t>
            </a:r>
            <a:r>
              <a:rPr lang="bn-IN" sz="3200" dirty="0" smtClean="0">
                <a:solidFill>
                  <a:srgbClr val="00B050"/>
                </a:solidFill>
                <a:latin typeface="NikoshBAN" panose="02000000000000000000" pitchFamily="2" charset="0"/>
                <a:cs typeface="NikoshBAN" panose="02000000000000000000" pitchFamily="2" charset="0"/>
              </a:rPr>
              <a:t>বৈষম্যভেদ্য</a:t>
            </a:r>
            <a:r>
              <a:rPr lang="bn-IN" sz="3200" dirty="0" smtClean="0">
                <a:solidFill>
                  <a:srgbClr val="7030A0"/>
                </a:solidFill>
                <a:latin typeface="NikoshBAN" panose="02000000000000000000" pitchFamily="2" charset="0"/>
                <a:cs typeface="NikoshBAN" panose="02000000000000000000" pitchFamily="2" charset="0"/>
              </a:rPr>
              <a:t>, লিপোপ্রোটিন দ্বারা গঠিত সজীব দ্বিস্তরী ঝিল্লী দিয়ে আবৃত থাকে তাকে প্লাজমামেমব্রেন বা কোষঝিল্লী বলে।</a:t>
            </a:r>
          </a:p>
          <a:p>
            <a:pPr algn="just"/>
            <a:r>
              <a:rPr lang="bn-IN" sz="3200" dirty="0">
                <a:latin typeface="NikoshBAN" panose="02000000000000000000" pitchFamily="2" charset="0"/>
                <a:cs typeface="NikoshBAN" panose="02000000000000000000" pitchFamily="2" charset="0"/>
              </a:rPr>
              <a:t>কোষঝিল্লির ভাঁজকে </a:t>
            </a:r>
            <a:r>
              <a:rPr lang="bn-IN" sz="3200" dirty="0" smtClean="0">
                <a:latin typeface="NikoshBAN" panose="02000000000000000000" pitchFamily="2" charset="0"/>
                <a:cs typeface="NikoshBAN" panose="02000000000000000000" pitchFamily="2" charset="0"/>
              </a:rPr>
              <a:t>মাইক্রোভিলা</a:t>
            </a:r>
            <a:r>
              <a:rPr lang="bn-IN" sz="3200" dirty="0" smtClean="0">
                <a:latin typeface="NikoshBAN" panose="02000000000000000000" pitchFamily="2" charset="0"/>
                <a:cs typeface="NikoshBAN" panose="02000000000000000000" pitchFamily="2" charset="0"/>
              </a:rPr>
              <a:t>ই (বহুবচনে)</a:t>
            </a:r>
            <a:r>
              <a:rPr lang="bn-IN" sz="3200" dirty="0" smtClean="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বলে। </a:t>
            </a:r>
            <a:endParaRPr lang="en-US" sz="3200" dirty="0" smtClean="0">
              <a:latin typeface="NikoshBAN" panose="02000000000000000000" pitchFamily="2" charset="0"/>
              <a:cs typeface="NikoshBAN" panose="02000000000000000000" pitchFamily="2" charset="0"/>
            </a:endParaRPr>
          </a:p>
          <a:p>
            <a:pPr algn="just"/>
            <a:r>
              <a:rPr lang="bn-IN" sz="3200" dirty="0" smtClean="0">
                <a:latin typeface="NikoshBAN" panose="02000000000000000000" pitchFamily="2" charset="0"/>
                <a:cs typeface="NikoshBAN" panose="02000000000000000000" pitchFamily="2" charset="0"/>
              </a:rPr>
              <a:t>কোষ </a:t>
            </a:r>
            <a:r>
              <a:rPr lang="bn-IN" sz="3200" dirty="0" smtClean="0">
                <a:latin typeface="NikoshBAN" panose="02000000000000000000" pitchFamily="2" charset="0"/>
                <a:cs typeface="NikoshBAN" panose="02000000000000000000" pitchFamily="2" charset="0"/>
              </a:rPr>
              <a:t>অভ্যন্তরে </a:t>
            </a:r>
            <a:r>
              <a:rPr lang="bn-IN" sz="3200" dirty="0" smtClean="0">
                <a:latin typeface="NikoshBAN" panose="02000000000000000000" pitchFamily="2" charset="0"/>
                <a:cs typeface="NikoshBAN" panose="02000000000000000000" pitchFamily="2" charset="0"/>
              </a:rPr>
              <a:t>অধিক </a:t>
            </a:r>
            <a:r>
              <a:rPr lang="bn-IN" sz="3200" dirty="0" smtClean="0">
                <a:latin typeface="NikoshBAN" panose="02000000000000000000" pitchFamily="2" charset="0"/>
                <a:cs typeface="NikoshBAN" panose="02000000000000000000" pitchFamily="2" charset="0"/>
              </a:rPr>
              <a:t>প্রবিষ্ট্য মাইক্রোভিলাসকে </a:t>
            </a:r>
            <a:r>
              <a:rPr lang="bn-IN" sz="3200" dirty="0" smtClean="0">
                <a:solidFill>
                  <a:srgbClr val="7030A0"/>
                </a:solidFill>
                <a:latin typeface="NikoshBAN" panose="02000000000000000000" pitchFamily="2" charset="0"/>
                <a:cs typeface="NikoshBAN" panose="02000000000000000000" pitchFamily="2" charset="0"/>
              </a:rPr>
              <a:t>পিনোসাইটিক ফোস্কা</a:t>
            </a:r>
            <a:r>
              <a:rPr lang="bn-IN" sz="3200" dirty="0" smtClean="0">
                <a:latin typeface="NikoshBAN" panose="02000000000000000000" pitchFamily="2" charset="0"/>
                <a:cs typeface="NikoshBAN" panose="02000000000000000000" pitchFamily="2" charset="0"/>
              </a:rPr>
              <a:t> বলে।</a:t>
            </a:r>
            <a:endParaRPr lang="bn-IN" sz="3200" dirty="0">
              <a:latin typeface="NikoshBAN" panose="02000000000000000000" pitchFamily="2" charset="0"/>
              <a:cs typeface="NikoshBAN" panose="02000000000000000000" pitchFamily="2" charset="0"/>
            </a:endParaRPr>
          </a:p>
          <a:p>
            <a:pPr algn="just"/>
            <a:endParaRPr lang="bn-IN" sz="3600" dirty="0" smtClean="0">
              <a:latin typeface="NikoshBAN" panose="02000000000000000000" pitchFamily="2" charset="0"/>
              <a:cs typeface="NikoshBAN" panose="02000000000000000000" pitchFamily="2" charset="0"/>
            </a:endParaRPr>
          </a:p>
        </p:txBody>
      </p:sp>
      <p:grpSp>
        <p:nvGrpSpPr>
          <p:cNvPr id="4" name="Group 3"/>
          <p:cNvGrpSpPr/>
          <p:nvPr/>
        </p:nvGrpSpPr>
        <p:grpSpPr>
          <a:xfrm>
            <a:off x="0" y="0"/>
            <a:ext cx="12182493" cy="6858009"/>
            <a:chOff x="-1524000" y="0"/>
            <a:chExt cx="12182493" cy="6886583"/>
          </a:xfrm>
          <a:solidFill>
            <a:schemeClr val="accent1">
              <a:lumMod val="60000"/>
              <a:lumOff val="40000"/>
            </a:schemeClr>
          </a:solidFill>
          <a:scene3d>
            <a:camera prst="orthographicFront">
              <a:rot lat="0" lon="0" rev="0"/>
            </a:camera>
            <a:lightRig rig="balanced" dir="t">
              <a:rot lat="0" lon="0" rev="8700000"/>
            </a:lightRig>
          </a:scene3d>
        </p:grpSpPr>
        <p:sp>
          <p:nvSpPr>
            <p:cNvPr id="5" name="Rectangle 4"/>
            <p:cNvSpPr/>
            <p:nvPr/>
          </p:nvSpPr>
          <p:spPr>
            <a:xfrm>
              <a:off x="-1514491" y="0"/>
              <a:ext cx="12172984" cy="185738"/>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514484" y="0"/>
              <a:ext cx="171450"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0472756" y="0"/>
              <a:ext cx="185737" cy="685800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524000" y="6700063"/>
              <a:ext cx="12182492" cy="186520"/>
            </a:xfrm>
            <a:prstGeom prst="rect">
              <a:avLst/>
            </a:prstGeom>
            <a:grp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91" y="1470842"/>
            <a:ext cx="3344863" cy="2969198"/>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24906" t="3334" r="7321" b="6665"/>
          <a:stretch/>
        </p:blipFill>
        <p:spPr>
          <a:xfrm>
            <a:off x="711140" y="4568628"/>
            <a:ext cx="3563166" cy="209445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667" y="4675254"/>
            <a:ext cx="3371860" cy="1761796"/>
          </a:xfrm>
          <a:prstGeom prst="rect">
            <a:avLst/>
          </a:prstGeom>
        </p:spPr>
      </p:pic>
    </p:spTree>
    <p:extLst>
      <p:ext uri="{BB962C8B-B14F-4D97-AF65-F5344CB8AC3E}">
        <p14:creationId xmlns:p14="http://schemas.microsoft.com/office/powerpoint/2010/main" val="231613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IN" u="sng" dirty="0">
                <a:solidFill>
                  <a:srgbClr val="7030A0"/>
                </a:solidFill>
                <a:latin typeface="NikoshBAN" panose="02000000000000000000" pitchFamily="2" charset="0"/>
                <a:cs typeface="NikoshBAN" panose="02000000000000000000" pitchFamily="2" charset="0"/>
              </a:rPr>
              <a:t>কোষঝিল্লির ভৌত </a:t>
            </a:r>
            <a:r>
              <a:rPr lang="bn-IN" u="sng" dirty="0" smtClean="0">
                <a:solidFill>
                  <a:srgbClr val="7030A0"/>
                </a:solidFill>
                <a:latin typeface="NikoshBAN" panose="02000000000000000000" pitchFamily="2" charset="0"/>
                <a:cs typeface="NikoshBAN" panose="02000000000000000000" pitchFamily="2" charset="0"/>
              </a:rPr>
              <a:t>গঠন এর প্রস্তাবিত মডেল সমুহ-</a:t>
            </a:r>
            <a:endParaRPr lang="en-US" u="sng" dirty="0">
              <a:solidFill>
                <a:srgbClr val="7030A0"/>
              </a:solidFill>
            </a:endParaRPr>
          </a:p>
        </p:txBody>
      </p:sp>
      <p:sp>
        <p:nvSpPr>
          <p:cNvPr id="3" name="Content Placeholder 2"/>
          <p:cNvSpPr>
            <a:spLocks noGrp="1"/>
          </p:cNvSpPr>
          <p:nvPr>
            <p:ph idx="1"/>
          </p:nvPr>
        </p:nvSpPr>
        <p:spPr/>
        <p:txBody>
          <a:bodyPr>
            <a:normAutofit/>
          </a:bodyPr>
          <a:lstStyle/>
          <a:p>
            <a:r>
              <a:rPr lang="en-US" sz="3200" dirty="0" err="1" smtClean="0">
                <a:latin typeface="NikoshBAN" panose="02000000000000000000" pitchFamily="2" charset="0"/>
                <a:cs typeface="NikoshBAN" panose="02000000000000000000" pitchFamily="2" charset="0"/>
              </a:rPr>
              <a:t>কোষঝিল্লীর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ভৌত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গঠন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গিয়ে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Danielli</a:t>
            </a:r>
            <a:r>
              <a:rPr lang="en-US" sz="3200" dirty="0" smtClean="0">
                <a:latin typeface="NikoshBAN" panose="02000000000000000000" pitchFamily="2" charset="0"/>
                <a:cs typeface="NikoshBAN" panose="02000000000000000000" pitchFamily="2" charset="0"/>
              </a:rPr>
              <a:t> &amp; </a:t>
            </a:r>
            <a:r>
              <a:rPr lang="en-US" sz="3200" dirty="0" err="1" smtClean="0">
                <a:latin typeface="NikoshBAN" panose="02000000000000000000" pitchFamily="2" charset="0"/>
                <a:cs typeface="NikoshBAN" panose="02000000000000000000" pitchFamily="2" charset="0"/>
              </a:rPr>
              <a:t>Davson</a:t>
            </a:r>
            <a:r>
              <a:rPr lang="en-US" sz="3200" dirty="0" smtClean="0">
                <a:latin typeface="NikoshBAN" panose="02000000000000000000" pitchFamily="2" charset="0"/>
                <a:cs typeface="NikoshBAN" panose="02000000000000000000" pitchFamily="2" charset="0"/>
              </a:rPr>
              <a:t> (1935) </a:t>
            </a:r>
            <a:r>
              <a:rPr lang="en-US" sz="3200" dirty="0" err="1" smtClean="0">
                <a:latin typeface="NikoshBAN" panose="02000000000000000000" pitchFamily="2" charset="0"/>
                <a:cs typeface="NikoshBAN" panose="02000000000000000000" pitchFamily="2" charset="0"/>
              </a:rPr>
              <a:t>সর্বপ্রথম</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একটি সুনির্দিষ্ট মডেল প্রস্তাব করেন। এছাড়া যে সকল মডেল প্রস্তাবিত আছে তা নিম্নরূপ</a:t>
            </a:r>
            <a:r>
              <a:rPr lang="en-US" sz="3200" dirty="0" smtClean="0">
                <a:latin typeface="NikoshBAN" panose="02000000000000000000" pitchFamily="2" charset="0"/>
                <a:cs typeface="NikoshBAN" panose="02000000000000000000" pitchFamily="2" charset="0"/>
              </a:rPr>
              <a:t>:</a:t>
            </a:r>
            <a:endParaRPr lang="bn-IN"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Benson’s model (1966)</a:t>
            </a:r>
          </a:p>
          <a:p>
            <a:r>
              <a:rPr lang="en-US" sz="3200" dirty="0" smtClean="0">
                <a:latin typeface="NikoshBAN" panose="02000000000000000000" pitchFamily="2" charset="0"/>
                <a:cs typeface="NikoshBAN" panose="02000000000000000000" pitchFamily="2" charset="0"/>
              </a:rPr>
              <a:t>Lenard &amp; Singer’s model (1966)</a:t>
            </a:r>
          </a:p>
          <a:p>
            <a:r>
              <a:rPr lang="en-US" sz="3200" dirty="0" smtClean="0">
                <a:latin typeface="NikoshBAN" panose="02000000000000000000" pitchFamily="2" charset="0"/>
                <a:cs typeface="NikoshBAN" panose="02000000000000000000" pitchFamily="2" charset="0"/>
              </a:rPr>
              <a:t>Robertson </a:t>
            </a:r>
            <a:r>
              <a:rPr lang="bn-IN" sz="3200" dirty="0" smtClean="0">
                <a:latin typeface="NikoshBAN" panose="02000000000000000000" pitchFamily="2" charset="0"/>
                <a:cs typeface="NikoshBAN" panose="02000000000000000000" pitchFamily="2" charset="0"/>
              </a:rPr>
              <a:t>এর </a:t>
            </a:r>
            <a:r>
              <a:rPr lang="en-US" sz="3200" dirty="0" smtClean="0">
                <a:latin typeface="NikoshBAN" panose="02000000000000000000" pitchFamily="2" charset="0"/>
                <a:cs typeface="NikoshBAN" panose="02000000000000000000" pitchFamily="2" charset="0"/>
              </a:rPr>
              <a:t>Unit membrane hypothesis (1959)</a:t>
            </a:r>
          </a:p>
          <a:p>
            <a:r>
              <a:rPr lang="en-US" sz="3200" dirty="0" smtClean="0">
                <a:latin typeface="NikoshBAN" panose="02000000000000000000" pitchFamily="2" charset="0"/>
                <a:cs typeface="NikoshBAN" panose="02000000000000000000" pitchFamily="2" charset="0"/>
              </a:rPr>
              <a:t>Singer &amp; Nicolson (1972) </a:t>
            </a:r>
            <a:r>
              <a:rPr lang="bn-IN" sz="3200" dirty="0" smtClean="0">
                <a:latin typeface="NikoshBAN" panose="02000000000000000000" pitchFamily="2" charset="0"/>
                <a:cs typeface="NikoshBAN" panose="02000000000000000000" pitchFamily="2" charset="0"/>
              </a:rPr>
              <a:t>এর </a:t>
            </a:r>
            <a:r>
              <a:rPr lang="en-US" sz="3200" dirty="0" smtClean="0">
                <a:latin typeface="NikoshBAN" panose="02000000000000000000" pitchFamily="2" charset="0"/>
                <a:cs typeface="NikoshBAN" panose="02000000000000000000" pitchFamily="2" charset="0"/>
              </a:rPr>
              <a:t>Fluid-mosaic model</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91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14325" y="146051"/>
            <a:ext cx="11530013" cy="1177925"/>
          </a:xfrm>
        </p:spPr>
        <p:txBody>
          <a:bodyPr>
            <a:normAutofit/>
          </a:bodyPr>
          <a:lstStyle/>
          <a:p>
            <a:r>
              <a:rPr lang="en-US" dirty="0" err="1">
                <a:latin typeface="NikoshBAN" panose="02000000000000000000" pitchFamily="2" charset="0"/>
                <a:cs typeface="NikoshBAN" panose="02000000000000000000" pitchFamily="2" charset="0"/>
              </a:rPr>
              <a:t>Danielli</a:t>
            </a:r>
            <a:r>
              <a:rPr lang="en-US" dirty="0">
                <a:latin typeface="NikoshBAN" panose="02000000000000000000" pitchFamily="2" charset="0"/>
                <a:cs typeface="NikoshBAN" panose="02000000000000000000" pitchFamily="2" charset="0"/>
              </a:rPr>
              <a:t> &amp; </a:t>
            </a:r>
            <a:r>
              <a:rPr lang="en-US" dirty="0" err="1" smtClean="0">
                <a:latin typeface="NikoshBAN" panose="02000000000000000000" pitchFamily="2" charset="0"/>
                <a:cs typeface="NikoshBAN" panose="02000000000000000000" pitchFamily="2" charset="0"/>
              </a:rPr>
              <a:t>Davson</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এর মডেল</a:t>
            </a:r>
            <a:endParaRPr lang="en-US" dirty="0"/>
          </a:p>
        </p:txBody>
      </p:sp>
      <p:sp>
        <p:nvSpPr>
          <p:cNvPr id="5" name="Subtitle 4"/>
          <p:cNvSpPr>
            <a:spLocks noGrp="1"/>
          </p:cNvSpPr>
          <p:nvPr>
            <p:ph type="subTitle" idx="1"/>
          </p:nvPr>
        </p:nvSpPr>
        <p:spPr>
          <a:xfrm>
            <a:off x="6400800" y="1323976"/>
            <a:ext cx="5657850" cy="5133974"/>
          </a:xfrm>
        </p:spPr>
        <p:txBody>
          <a:bodyPr>
            <a:normAutofit/>
          </a:bodyPr>
          <a:lstStyle/>
          <a:p>
            <a:pPr marL="571500" indent="-571500" algn="l">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এটি স্যান্ডউইচ মডেল নামে পরিচিত।</a:t>
            </a:r>
          </a:p>
          <a:p>
            <a:pPr marL="571500" indent="-571500" algn="l">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তাদের মতে কোষঝিল্লী দুই স্তর বিশিষ্ট এবং প্রতিটি স্তরে প্রোটিন ও লিপিড উপস্তর </a:t>
            </a:r>
            <a:r>
              <a:rPr lang="bn-IN" sz="3600" dirty="0">
                <a:latin typeface="NikoshBAN" panose="02000000000000000000" pitchFamily="2" charset="0"/>
                <a:cs typeface="NikoshBAN" panose="02000000000000000000" pitchFamily="2" charset="0"/>
              </a:rPr>
              <a:t>আছে। </a:t>
            </a:r>
            <a:r>
              <a:rPr lang="bn-IN" sz="3600" dirty="0" smtClean="0">
                <a:latin typeface="NikoshBAN" panose="02000000000000000000" pitchFamily="2" charset="0"/>
                <a:cs typeface="NikoshBAN" panose="02000000000000000000" pitchFamily="2" charset="0"/>
              </a:rPr>
              <a:t>একে  ফসফোলিপিড বাইলেয়ার বলে।</a:t>
            </a:r>
          </a:p>
          <a:p>
            <a:pPr marL="571500" indent="-571500" algn="l">
              <a:buFont typeface="Wingdings" panose="05000000000000000000" pitchFamily="2" charset="2"/>
              <a:buChar char="Ø"/>
            </a:pPr>
            <a:r>
              <a:rPr lang="bn-IN" sz="3600" dirty="0" smtClean="0">
                <a:latin typeface="NikoshBAN" panose="02000000000000000000" pitchFamily="2" charset="0"/>
                <a:cs typeface="NikoshBAN" panose="02000000000000000000" pitchFamily="2" charset="0"/>
              </a:rPr>
              <a:t>দ্বিস্তর বিশিষ্ট ঝিল্লীর উপরে ও নিচে প্রোটিন স্তর এবং মাঝে লিপিড স্তর অবস্থিত।</a:t>
            </a:r>
            <a:endParaRPr lang="en-US" sz="36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6259"/>
          <a:stretch/>
        </p:blipFill>
        <p:spPr>
          <a:xfrm>
            <a:off x="71438" y="1604963"/>
            <a:ext cx="6205538" cy="4351337"/>
          </a:xfrm>
        </p:spPr>
      </p:pic>
    </p:spTree>
    <p:extLst>
      <p:ext uri="{BB962C8B-B14F-4D97-AF65-F5344CB8AC3E}">
        <p14:creationId xmlns:p14="http://schemas.microsoft.com/office/powerpoint/2010/main" val="200993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741</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NikoshBAN</vt:lpstr>
      <vt:lpstr>SutonnyMJ</vt:lpstr>
      <vt:lpstr>Vrinda</vt:lpstr>
      <vt:lpstr>Wingdings</vt:lpstr>
      <vt:lpstr>Office Theme</vt:lpstr>
      <vt:lpstr>PowerPoint Presentation</vt:lpstr>
      <vt:lpstr>PowerPoint Presentation</vt:lpstr>
      <vt:lpstr>চিত্রে কী দেখতে পাচ্ছ ?</vt:lpstr>
      <vt:lpstr>চিত্রে কী দেখতে পাচ্ছ ?</vt:lpstr>
      <vt:lpstr>আলোচ্য বিষয়ঃ প্লাজমামেমব্রেন বা কোষ ঝিল্লি  (Cell membrane)</vt:lpstr>
      <vt:lpstr>এই পাঠ শেষে তোমরা…</vt:lpstr>
      <vt:lpstr>কোষঝিল্লি কী ?</vt:lpstr>
      <vt:lpstr>কোষঝিল্লির ভৌত গঠন এর প্রস্তাবিত মডেল সমুহ-</vt:lpstr>
      <vt:lpstr>Danielli &amp; Davson এর মডেল</vt:lpstr>
      <vt:lpstr>Singer &amp; Nicolson (1972) এর Fluid-mosaic model</vt:lpstr>
      <vt:lpstr>Singer &amp; Nicolson (1972) এর Fluid-mosaic model</vt:lpstr>
      <vt:lpstr>Fluid-mosaic model</vt:lpstr>
      <vt:lpstr>Fluid-mosaic model</vt:lpstr>
      <vt:lpstr>কোষঝিল্লির রাসায়নিক উপাদান</vt:lpstr>
      <vt:lpstr>কোষঝিল্লির রাসায়নিক গঠন :</vt:lpstr>
      <vt:lpstr>কোষঝিল্লির কাজ</vt:lpstr>
      <vt:lpstr>প্লাজমাঝিল্লী ও কোষপ্রাচীরের মূল পার্থক্যঃ</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gs</dc:creator>
  <cp:lastModifiedBy>gs</cp:lastModifiedBy>
  <cp:revision>73</cp:revision>
  <dcterms:created xsi:type="dcterms:W3CDTF">2020-10-16T16:06:26Z</dcterms:created>
  <dcterms:modified xsi:type="dcterms:W3CDTF">2020-10-17T13:40:11Z</dcterms:modified>
</cp:coreProperties>
</file>