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59" r:id="rId4"/>
    <p:sldId id="261" r:id="rId5"/>
    <p:sldId id="258" r:id="rId6"/>
    <p:sldId id="256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269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048000" y="115911"/>
            <a:ext cx="4112654" cy="1094704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00" y="335846"/>
            <a:ext cx="6096000" cy="68941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latin typeface="SuTONNYOMJ" panose="01010600010101010101" pitchFamily="2" charset="0"/>
                <a:cs typeface="SuTONNYOMJ" panose="01010600010101010101" pitchFamily="2" charset="0"/>
              </a:rPr>
              <a:t>পাঠ ২ 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- বাজেট তৈরির নিয়ম</a:t>
            </a:r>
          </a:p>
          <a:p>
            <a:endParaRPr lang="bn-IN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endParaRPr lang="en-US" sz="2200" b="1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2200" b="1" dirty="0">
                <a:latin typeface="Kalpurush" panose="02000600000000000000" pitchFamily="2" charset="0"/>
                <a:cs typeface="Kalpurush" panose="02000600000000000000" pitchFamily="2" charset="0"/>
              </a:rPr>
              <a:t>বাজেট তৈরির কতকগুলো নিয়ম আছে, যা অনুসরণ করে প্রকৃত বাজেট তৈরি করা যায়। </a:t>
            </a:r>
            <a:r>
              <a:rPr lang="en-US" sz="2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বাজেট </a:t>
            </a:r>
            <a:r>
              <a:rPr lang="en-US" sz="2200" b="1" dirty="0">
                <a:latin typeface="Kalpurush" panose="02000600000000000000" pitchFamily="2" charset="0"/>
                <a:cs typeface="Kalpurush" panose="02000600000000000000" pitchFamily="2" charset="0"/>
              </a:rPr>
              <a:t>তৈরি করার নিয়মগুলো নিচে বর্ণিত হলো-</a:t>
            </a:r>
          </a:p>
          <a:p>
            <a:endParaRPr lang="en-US" sz="2200" b="1" dirty="0">
              <a:solidFill>
                <a:schemeClr val="accent3">
                  <a:lumMod val="50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*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বাজেট সাধারণত মাসিক তিত্তিতে করা হয়। তাই মাসের সন্তাব্য মোট আয় নির্ধারণ করে নিতে হবে।</a:t>
            </a:r>
          </a:p>
          <a:p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আয়ের হিসাব করার সময় পরিবারের সব রকম উৎসের দিকে নজর দিতে হবে। যেহেতু অর্থ দিয়ে</a:t>
            </a:r>
          </a:p>
          <a:p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বাজেট করতে হয়, তাই পরিবারের মোট আর্থিক আয় নির্ণয় করতে হবে।</a:t>
            </a:r>
          </a:p>
          <a:p>
            <a:endParaRPr lang="en-US" sz="2200" b="1" dirty="0">
              <a:solidFill>
                <a:schemeClr val="accent2">
                  <a:lumMod val="75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*. </a:t>
            </a:r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যে সময়ের বাজেট করা হবে সে সময়ে পরিবারের সদস্যদের প্রয়োজনীয় দ্রব্য ও সেবাকর্মের একটি</a:t>
            </a:r>
          </a:p>
          <a:p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তালিকা নির্ধারণ করতে হবে। প্রয়োজনীয় দ্রব্যগুলোকে প্রধান প্রধান খাতে শ্রেণিতুত্ত করে প্রত্যেক শ্রেণির</a:t>
            </a:r>
          </a:p>
          <a:p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অন্তর্ভূক্ত অন্যান্য দ্রব্যের নাম উল্লেখ করতে হবে।</a:t>
            </a:r>
          </a:p>
          <a:p>
            <a:endParaRPr lang="en-US" sz="2200" b="1" dirty="0">
              <a:solidFill>
                <a:schemeClr val="accent2">
                  <a:lumMod val="50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943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751344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তালিকাভুক্ত প্রতিটি দ্রব্যের মূল্য নির্ধারণ করার আগে সব জিনিসের বাজারদর সঠিকভাবে জানতে হবে।</a:t>
            </a:r>
          </a:p>
          <a:p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এরপর সবগুলোর মূল্য একত্রে বাজেটের অন্তর্ভূত্ত করতে হবে। এক্ষেত্রে পরিবারের সদস্যদের মতামত</a:t>
            </a:r>
          </a:p>
          <a:p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নেওয়া ভালো। বিভিন্ন সদস্যদের কাছ থেকে দ্রব্যমূল্য সম্পর্কে বিভিন্ন ধরনের তথ্য পাওয়া যেতে পারে।</a:t>
            </a:r>
          </a:p>
          <a:p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তালোভাবে না জেনে জিনিসের মূল্য নির্ধারণ করলে বাজেট বাস্তবায়নে অসুবিধার সম্মুখীন হওয়ার</a:t>
            </a:r>
          </a:p>
          <a:p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আশতকা থাকে।</a:t>
            </a:r>
          </a:p>
          <a:p>
            <a:endParaRPr lang="en-US" sz="2200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আনুমানিক আয়ের সাথে ব্যয়ের একটা সমতা রক্ষা করতে হবে। মোট আয় জানার পর সস্াব্য ব্যয়ের</a:t>
            </a:r>
          </a:p>
          <a:p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টাকার পরিমাণের সঙ্গে হিসাব করে দেখতে হবে যেন আয় ও ব্যয়ের মধ্যে সমতা থাকে। ব্যয় যেন</a:t>
            </a:r>
          </a:p>
          <a:p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কখনোই আয়ের অক থেকে বেশি না হয়। তবে পারিবারিক আয় বাড়িয়ে অথবা খরচের পরিমাণ কমিয়ে</a:t>
            </a:r>
          </a:p>
          <a:p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 অবস্থার মোকাবিলা করা যায়।</a:t>
            </a:r>
          </a:p>
          <a:p>
            <a:endParaRPr lang="en-US" sz="2200" b="1" dirty="0">
              <a:solidFill>
                <a:schemeClr val="accent3">
                  <a:lumMod val="50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322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751344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* </a:t>
            </a:r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কোন খাতে কতো ব্যয় করা যাবে তা নির্ধারণ করতে হবে। সাধারণত খাদ্য খাতে সবচেয়ে বেশি বরাদ্দ</a:t>
            </a:r>
          </a:p>
          <a:p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দিতে হয়। মধ্যবিত্ত পরিবারগুলোর বাজেটে খাদ্য খাতে শতকরা ৪০ থেকে ৬০ ভাগ পর্ধল্ত বরাদ্দ দেওয়া</a:t>
            </a:r>
          </a:p>
          <a:p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হয়। পক্ষান্তরে নিম্নবিস্তের বাজেটে এ খাতে আয়ের শতকরা ৮০ ভাগ খরচ হতে পারে। আয় যত বাড়ে</a:t>
            </a:r>
          </a:p>
          <a:p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শতকরা হারে খাদ্য খাতে ব্যয়ও তত কমে যায়। সাধারণত সর্বনিম্ন বরাদ্দ দেওয়া হয়-সঞ্চয়, চিকিৎসা</a:t>
            </a:r>
          </a:p>
          <a:p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ইত্যাদি খাতে।</a:t>
            </a:r>
          </a:p>
          <a:p>
            <a:endParaRPr lang="en-US" sz="2200" b="1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2200" b="1" dirty="0">
                <a:latin typeface="Kalpurush" panose="02000600000000000000" pitchFamily="2" charset="0"/>
                <a:cs typeface="Kalpurush" panose="02000600000000000000" pitchFamily="2" charset="0"/>
              </a:rPr>
              <a:t>* </a:t>
            </a:r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পরিশেষে বাজেটটিকে পরীক্ষা করে দেখতে হবে যেন তা বাস্তবায়ন করা যায়। কয়েকটি বিষয় বিবেচনায়</a:t>
            </a:r>
          </a:p>
          <a:p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রাখলে বাজেটকে বাস্তবমুখী করা যায়। যেমন-প্রত্যেক সদস্যের প্রয়োজনগুলোর দিকে খেয়াল রাখা,</a:t>
            </a:r>
          </a:p>
          <a:p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জরুরি অবস্থার মোকাবিলা করার জন্য কিছু বাড়তি অর্থ সব সময় হাতে রাখা, দীর্ঘমেয়াদি লক্ষ্যের দিকে</a:t>
            </a:r>
          </a:p>
          <a:p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খেয়াল রাখা ইত্যাদি।</a:t>
            </a:r>
          </a:p>
          <a:p>
            <a:endParaRPr lang="en-US" sz="2200" b="1" dirty="0">
              <a:solidFill>
                <a:schemeClr val="accent3">
                  <a:lumMod val="50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584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28056" y="708338"/>
            <a:ext cx="5164429" cy="1068947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বাড়ীর কাজ</a:t>
            </a:r>
            <a:endParaRPr lang="en-US" sz="5400" dirty="0">
              <a:solidFill>
                <a:schemeClr val="tx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9629" y="3244334"/>
            <a:ext cx="74927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তোমার বাসার এক মাসের বাজেট তৈরি কর</a:t>
            </a:r>
            <a:endParaRPr lang="en-US" sz="4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60894" y="3244334"/>
            <a:ext cx="1210615" cy="6181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774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1505" y="2626149"/>
            <a:ext cx="4440675" cy="1446550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bn-IN" sz="8800" b="1" dirty="0" smtClean="0">
                <a:latin typeface="NikoshBAN"/>
                <a:cs typeface="Kalpurush" panose="02000600000000000000" pitchFamily="2" charset="0"/>
              </a:rPr>
              <a:t>ধন্যবাদ</a:t>
            </a:r>
            <a:endParaRPr lang="en-US" sz="88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67193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9246" y="156758"/>
            <a:ext cx="5842738" cy="128089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পরিচিতি</a:t>
            </a:r>
            <a:r>
              <a:rPr lang="bn-IN" sz="8000" dirty="0" smtClean="0">
                <a:solidFill>
                  <a:schemeClr val="accent6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 </a:t>
            </a:r>
            <a:endParaRPr lang="en-US" sz="8000" dirty="0">
              <a:solidFill>
                <a:schemeClr val="accent6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6006" y="3188920"/>
            <a:ext cx="39859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endParaRPr lang="bn-IN" sz="3200" b="1" i="1" kern="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/>
            </a:endParaRPr>
          </a:p>
          <a:p>
            <a:pPr defTabSz="914400">
              <a:defRPr/>
            </a:pPr>
            <a:endParaRPr lang="bn-IN" sz="3200" b="1" i="1" kern="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/>
            </a:endParaRPr>
          </a:p>
          <a:p>
            <a:pPr defTabSz="914400">
              <a:defRPr/>
            </a:pPr>
            <a:r>
              <a:rPr lang="bn-IN" sz="3200" b="1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মাকসুদা </a:t>
            </a:r>
            <a:r>
              <a:rPr lang="bn-IN" sz="32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মিমি</a:t>
            </a:r>
          </a:p>
          <a:p>
            <a:pPr defTabSz="914400">
              <a:defRPr/>
            </a:pPr>
            <a:r>
              <a:rPr lang="bn-IN" sz="24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সহকারী শিক্ষক </a:t>
            </a:r>
          </a:p>
          <a:p>
            <a:pPr defTabSz="914400">
              <a:defRPr/>
            </a:pPr>
            <a:r>
              <a:rPr lang="bn-IN" sz="2400" b="1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সূর্য্যনগর দ্বি-মুখী  </a:t>
            </a:r>
            <a:r>
              <a:rPr lang="bn-IN" sz="24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উচ্চ বিদ্যালয়</a:t>
            </a:r>
          </a:p>
          <a:p>
            <a:pPr defTabSz="914400">
              <a:defRPr/>
            </a:pPr>
            <a:r>
              <a:rPr lang="bn-IN" sz="24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রাজবাড়ী সদর</a:t>
            </a:r>
          </a:p>
          <a:p>
            <a:pPr defTabSz="914400">
              <a:defRPr/>
            </a:pPr>
            <a:r>
              <a:rPr lang="bn-IN" sz="24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রাজবাড়ী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284" y="1594442"/>
            <a:ext cx="2289219" cy="228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67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7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0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811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69973" y="1923734"/>
            <a:ext cx="1176269" cy="536130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69973" y="1923734"/>
            <a:ext cx="6096000" cy="41242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বাজেট</a:t>
            </a:r>
          </a:p>
          <a:p>
            <a:endParaRPr lang="en-US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2400" b="1" dirty="0">
                <a:latin typeface="SuTONNYOMJ" panose="01010600010101010101" pitchFamily="2" charset="0"/>
                <a:cs typeface="SuTONNYOMJ" panose="01010600010101010101" pitchFamily="2" charset="0"/>
              </a:rPr>
              <a:t>বাজেট হচ্ছে অর্থ ব্যয়ের পূর্বপরিকল্পনা। আরও স্পষ্টভাবে বলা যায়, নির্দিষ্ট সময়ে নির্দিষ্ট আয়ের ব্যয় ও</a:t>
            </a:r>
          </a:p>
          <a:p>
            <a:r>
              <a:rPr lang="en-US" sz="2400" b="1" dirty="0">
                <a:latin typeface="SuTONNYOMJ" panose="01010600010101010101" pitchFamily="2" charset="0"/>
                <a:cs typeface="SuTONNYOMJ" panose="01010600010101010101" pitchFamily="2" charset="0"/>
              </a:rPr>
              <a:t>সঞ্চয় করার পূর্বপরিকল্পনা হচ্ছে বাজেট। বাজেটে সন্তাব্য আয়কে কোন কোন খাতে, কোন কোন সময়ে কী</a:t>
            </a:r>
          </a:p>
          <a:p>
            <a:r>
              <a:rPr lang="en-US" sz="2400" b="1" dirty="0">
                <a:latin typeface="SuTONNYOMJ" panose="01010600010101010101" pitchFamily="2" charset="0"/>
                <a:cs typeface="SuTONNYOMJ" panose="01010600010101010101" pitchFamily="2" charset="0"/>
              </a:rPr>
              <a:t>পরিমাণে ব্যয় করা হবে, তার লিখিত বিবরণ থাকে। সুপরিকল্পিতভাবে ব্যয় করলে মূল্যবান অর্থের অপচয় ঘটে</a:t>
            </a:r>
          </a:p>
          <a:p>
            <a:r>
              <a:rPr lang="en-US" sz="2400" b="1" dirty="0">
                <a:latin typeface="SuTONNYOMJ" panose="01010600010101010101" pitchFamily="2" charset="0"/>
                <a:cs typeface="SuTONNYOMJ" panose="01010600010101010101" pitchFamily="2" charset="0"/>
              </a:rPr>
              <a:t>না। অধিকন্তু আমাদের সব চাহিদা পুরণ হয়ে থাকে।</a:t>
            </a:r>
          </a:p>
          <a:p>
            <a:endParaRPr lang="en-US" sz="24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023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631842" y="437882"/>
            <a:ext cx="4584879" cy="875763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839101" y="591287"/>
            <a:ext cx="4347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বাজেট এর প্রয়োজনীয়তা </a:t>
            </a:r>
            <a:endParaRPr lang="en-US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95730" y="1064806"/>
            <a:ext cx="6096000" cy="683264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বাজেট অর্থ ব্যয়ের একটি চমত্কার </a:t>
            </a:r>
            <a:r>
              <a:rPr lang="en-US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কৌশল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। বাজেট সীমিত অর্থে আমাদের সকল চাহিদা পূরণ করতে সাহায্য</a:t>
            </a:r>
          </a:p>
          <a:p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করে। বাজেটের কয়েকটি উল্লেখযোগ্য প্রয়োজনীয়তা নিম্নে উল্লেখ করা হলো।</a:t>
            </a:r>
          </a:p>
          <a:p>
            <a:endParaRPr lang="en-US" sz="2800" b="1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* বাজেট পরিবারের </a:t>
            </a:r>
            <a:r>
              <a:rPr lang="bn-IN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আ</a:t>
            </a:r>
            <a:r>
              <a:rPr lang="en-US" sz="28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য় </a:t>
            </a:r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ও ব্যয় সম্বন্ধ ধারণা দেয়।</a:t>
            </a:r>
          </a:p>
          <a:p>
            <a:endParaRPr lang="en-US" sz="2800" b="1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* পরিবারের অপচয় রোধ করে স্বচ্ছলতা আনয়নে সাহায্য করে।</a:t>
            </a:r>
          </a:p>
          <a:p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* ভবিষ্যতের জন্য সঞ্চয়ের ব্যবস্থা নিতে সাহায্য করে।</a:t>
            </a:r>
          </a:p>
          <a:p>
            <a:endParaRPr lang="en-US" sz="2800" b="1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endParaRPr lang="en-US" sz="28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861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551837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latin typeface="SuTONNYOMJ" panose="01010600010101010101" pitchFamily="2" charset="0"/>
                <a:cs typeface="SuTONNYOMJ" panose="01010600010101010101" pitchFamily="2" charset="0"/>
              </a:rPr>
              <a:t>* গুরুত্বপূর্ণ চাহিদাগুলো অগ্রাধিকার ভিত্তিতে পূরণ করে।</a:t>
            </a:r>
          </a:p>
          <a:p>
            <a:endParaRPr lang="en-US" sz="28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2800" b="1" dirty="0">
                <a:latin typeface="SuTONNYOMJ" panose="01010600010101010101" pitchFamily="2" charset="0"/>
                <a:cs typeface="SuTONNYOMJ" panose="01010600010101010101" pitchFamily="2" charset="0"/>
              </a:rPr>
              <a:t>* বাজেট পরিবারের সদস্যদের মিতব্যয়ী হতে সাহায্য করে।</a:t>
            </a:r>
          </a:p>
          <a:p>
            <a:r>
              <a:rPr lang="en-US" sz="2800" b="1" dirty="0">
                <a:latin typeface="SuTONNYOMJ" panose="01010600010101010101" pitchFamily="2" charset="0"/>
                <a:cs typeface="SuTONNYOMJ" panose="01010600010101010101" pitchFamily="2" charset="0"/>
              </a:rPr>
              <a:t>* বাজেট করে অর্থ ব্যয় করলে সময় ও </a:t>
            </a:r>
            <a:r>
              <a:rPr lang="bn-IN" sz="28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শক্তির </a:t>
            </a:r>
            <a:r>
              <a:rPr lang="en-US" sz="28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সাশ্রয় </a:t>
            </a:r>
            <a:r>
              <a:rPr lang="en-US" sz="2800" b="1" dirty="0">
                <a:latin typeface="SuTONNYOMJ" panose="01010600010101010101" pitchFamily="2" charset="0"/>
                <a:cs typeface="SuTONNYOMJ" panose="01010600010101010101" pitchFamily="2" charset="0"/>
              </a:rPr>
              <a:t>হয়।</a:t>
            </a:r>
          </a:p>
          <a:p>
            <a:endParaRPr lang="en-US" sz="28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2800" b="1" dirty="0">
                <a:latin typeface="SuTONNYOMJ" panose="01010600010101010101" pitchFamily="2" charset="0"/>
                <a:cs typeface="SuTONNYOMJ" panose="01010600010101010101" pitchFamily="2" charset="0"/>
              </a:rPr>
              <a:t>* বাজেট পরিবারের সদস্যদের সকল চাহিদা পুরণ করে তাদের সন্তুষি দিতে পারে।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271233" y="695459"/>
            <a:ext cx="4584879" cy="875763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বাজেট </a:t>
            </a:r>
            <a:r>
              <a:rPr lang="bn-IN" sz="3600" b="1" dirty="0">
                <a:solidFill>
                  <a:schemeClr val="tx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এর প্রয়োজনীয়তা </a:t>
            </a:r>
            <a:endParaRPr lang="en-US" sz="3600" dirty="0">
              <a:solidFill>
                <a:schemeClr val="tx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030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047999" y="1068946"/>
            <a:ext cx="2219459" cy="631065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00" y="1166843"/>
            <a:ext cx="6096000" cy="44935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বাজেটের খাত</a:t>
            </a:r>
          </a:p>
          <a:p>
            <a:endParaRPr lang="en-US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2400" b="1" dirty="0">
                <a:latin typeface="Kalpurush" panose="02000600000000000000" pitchFamily="2" charset="0"/>
                <a:cs typeface="Kalpurush" panose="02000600000000000000" pitchFamily="2" charset="0"/>
              </a:rPr>
              <a:t>প্রকৃত বাজেট প্রস্তুত করার সময় কোন কোন খাতে অর্থ ব্যয় করতে হবে সেগুলো স্থির করতে হয়।</a:t>
            </a:r>
          </a:p>
          <a:p>
            <a:r>
              <a:rPr lang="en-US" sz="2400" b="1" dirty="0">
                <a:latin typeface="Kalpurush" panose="02000600000000000000" pitchFamily="2" charset="0"/>
                <a:cs typeface="Kalpurush" panose="02000600000000000000" pitchFamily="2" charset="0"/>
              </a:rPr>
              <a:t>পারিবারিক জীবন যাপনের যেসব ক্ষেত্রে ব্যয় করতে হয়, সেগুলোই বাজেটের খাত হিসেবে পরিচিত</a:t>
            </a:r>
            <a:r>
              <a:rPr lang="en-US" sz="2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bn-IN" sz="24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endParaRPr lang="en-US" sz="2400" b="1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2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গুরুত্ব</a:t>
            </a:r>
            <a:r>
              <a:rPr lang="bn-IN" sz="2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as-IN" sz="2400" b="1" dirty="0">
                <a:latin typeface="Kalpurush" panose="02000600000000000000" pitchFamily="2" charset="0"/>
                <a:cs typeface="Kalpurush" panose="02000600000000000000" pitchFamily="2" charset="0"/>
              </a:rPr>
              <a:t>অনুযায়ী খাতগুলো সাজিয়ে নিয়ে প্রতিটি খাতের মধ্যে কোন কোন বিষয় অন্তর্ভূক্ত করতে হবে তা নির্ধারণ</a:t>
            </a:r>
          </a:p>
          <a:p>
            <a:r>
              <a:rPr lang="as-IN" sz="2400" b="1" dirty="0">
                <a:latin typeface="Kalpurush" panose="02000600000000000000" pitchFamily="2" charset="0"/>
                <a:cs typeface="Kalpurush" panose="02000600000000000000" pitchFamily="2" charset="0"/>
              </a:rPr>
              <a:t>করতে হবে। খাতগুলো সাজানো হয় পরিবারের প্রয়োজনের গুরুত্ব অনুসারে</a:t>
            </a:r>
            <a:r>
              <a:rPr lang="as-IN" sz="2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2400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2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2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7736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802</TotalTime>
  <Words>597</Words>
  <Application>Microsoft Office PowerPoint</Application>
  <PresentationFormat>Widescreen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Kalpurush</vt:lpstr>
      <vt:lpstr>NikoshBAN</vt:lpstr>
      <vt:lpstr>SuTONNYOMJ</vt:lpstr>
      <vt:lpstr>Tw Cen MT</vt:lpstr>
      <vt:lpstr>Vrinda</vt:lpstr>
      <vt:lpstr>Droplet</vt:lpstr>
      <vt:lpstr>PowerPoint Presentation</vt:lpstr>
      <vt:lpstr>পরিচিতি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22</cp:revision>
  <dcterms:created xsi:type="dcterms:W3CDTF">2020-10-15T03:17:02Z</dcterms:created>
  <dcterms:modified xsi:type="dcterms:W3CDTF">2020-10-15T19:26:23Z</dcterms:modified>
</cp:coreProperties>
</file>