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82" r:id="rId4"/>
    <p:sldId id="287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79" r:id="rId25"/>
    <p:sldId id="278" r:id="rId26"/>
    <p:sldId id="283" r:id="rId27"/>
    <p:sldId id="285" r:id="rId28"/>
  </p:sldIdLst>
  <p:sldSz cx="15662275" cy="8313738"/>
  <p:notesSz cx="6858000" cy="9144000"/>
  <p:defaultTextStyle>
    <a:defPPr>
      <a:defRPr lang="en-US"/>
    </a:defPPr>
    <a:lvl1pPr marL="0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0461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0922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1383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21844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02306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82767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63228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43689" algn="l" defTabSz="11609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39B"/>
    <a:srgbClr val="A9250B"/>
    <a:srgbClr val="FED6E2"/>
    <a:srgbClr val="FC749E"/>
    <a:srgbClr val="FB437C"/>
    <a:srgbClr val="FD759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2" y="-84"/>
      </p:cViewPr>
      <p:guideLst>
        <p:guide orient="horz" pos="2619"/>
        <p:guide pos="49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19E3-161F-4895-A8A7-2FFF7D765BDF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685800"/>
            <a:ext cx="645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C4CD9-D247-40DD-9373-896936EDA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0461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0922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41383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21844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02306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2767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228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3689" algn="l" defTabSz="11609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" y="685800"/>
            <a:ext cx="6457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4CD9-D247-40DD-9373-896936EDABA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671" y="2582649"/>
            <a:ext cx="13312934" cy="17820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342" y="4711118"/>
            <a:ext cx="10963592" cy="21246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2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55150" y="332937"/>
            <a:ext cx="3524011" cy="70936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3114" y="332937"/>
            <a:ext cx="10310997" cy="709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2" y="5342348"/>
            <a:ext cx="13312934" cy="165120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2" y="3523717"/>
            <a:ext cx="13312934" cy="181863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046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09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13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18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23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82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63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436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114" y="1939874"/>
            <a:ext cx="6917505" cy="548668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656" y="1939874"/>
            <a:ext cx="6917505" cy="548668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14" y="1860969"/>
            <a:ext cx="6920224" cy="7755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461" indent="0">
              <a:buNone/>
              <a:defRPr sz="2500" b="1"/>
            </a:lvl2pPr>
            <a:lvl3pPr marL="1160922" indent="0">
              <a:buNone/>
              <a:defRPr sz="2300" b="1"/>
            </a:lvl3pPr>
            <a:lvl4pPr marL="1741383" indent="0">
              <a:buNone/>
              <a:defRPr sz="2000" b="1"/>
            </a:lvl4pPr>
            <a:lvl5pPr marL="2321844" indent="0">
              <a:buNone/>
              <a:defRPr sz="2000" b="1"/>
            </a:lvl5pPr>
            <a:lvl6pPr marL="2902306" indent="0">
              <a:buNone/>
              <a:defRPr sz="2000" b="1"/>
            </a:lvl6pPr>
            <a:lvl7pPr marL="3482767" indent="0">
              <a:buNone/>
              <a:defRPr sz="2000" b="1"/>
            </a:lvl7pPr>
            <a:lvl8pPr marL="4063228" indent="0">
              <a:buNone/>
              <a:defRPr sz="2000" b="1"/>
            </a:lvl8pPr>
            <a:lvl9pPr marL="464368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3114" y="2636533"/>
            <a:ext cx="6920224" cy="47900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56220" y="1860969"/>
            <a:ext cx="6922943" cy="7755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461" indent="0">
              <a:buNone/>
              <a:defRPr sz="2500" b="1"/>
            </a:lvl2pPr>
            <a:lvl3pPr marL="1160922" indent="0">
              <a:buNone/>
              <a:defRPr sz="2300" b="1"/>
            </a:lvl3pPr>
            <a:lvl4pPr marL="1741383" indent="0">
              <a:buNone/>
              <a:defRPr sz="2000" b="1"/>
            </a:lvl4pPr>
            <a:lvl5pPr marL="2321844" indent="0">
              <a:buNone/>
              <a:defRPr sz="2000" b="1"/>
            </a:lvl5pPr>
            <a:lvl6pPr marL="2902306" indent="0">
              <a:buNone/>
              <a:defRPr sz="2000" b="1"/>
            </a:lvl6pPr>
            <a:lvl7pPr marL="3482767" indent="0">
              <a:buNone/>
              <a:defRPr sz="2000" b="1"/>
            </a:lvl7pPr>
            <a:lvl8pPr marL="4063228" indent="0">
              <a:buNone/>
              <a:defRPr sz="2000" b="1"/>
            </a:lvl8pPr>
            <a:lvl9pPr marL="464368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56220" y="2636533"/>
            <a:ext cx="6922943" cy="47900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5" y="331010"/>
            <a:ext cx="5152780" cy="140871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514" y="331012"/>
            <a:ext cx="8755647" cy="709554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115" y="1739729"/>
            <a:ext cx="5152780" cy="5686828"/>
          </a:xfrm>
        </p:spPr>
        <p:txBody>
          <a:bodyPr/>
          <a:lstStyle>
            <a:lvl1pPr marL="0" indent="0">
              <a:buNone/>
              <a:defRPr sz="1800"/>
            </a:lvl1pPr>
            <a:lvl2pPr marL="580461" indent="0">
              <a:buNone/>
              <a:defRPr sz="1500"/>
            </a:lvl2pPr>
            <a:lvl3pPr marL="1160922" indent="0">
              <a:buNone/>
              <a:defRPr sz="1300"/>
            </a:lvl3pPr>
            <a:lvl4pPr marL="1741383" indent="0">
              <a:buNone/>
              <a:defRPr sz="1100"/>
            </a:lvl4pPr>
            <a:lvl5pPr marL="2321844" indent="0">
              <a:buNone/>
              <a:defRPr sz="1100"/>
            </a:lvl5pPr>
            <a:lvl6pPr marL="2902306" indent="0">
              <a:buNone/>
              <a:defRPr sz="1100"/>
            </a:lvl6pPr>
            <a:lvl7pPr marL="3482767" indent="0">
              <a:buNone/>
              <a:defRPr sz="1100"/>
            </a:lvl7pPr>
            <a:lvl8pPr marL="4063228" indent="0">
              <a:buNone/>
              <a:defRPr sz="1100"/>
            </a:lvl8pPr>
            <a:lvl9pPr marL="46436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15" y="5819616"/>
            <a:ext cx="9397365" cy="6870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9915" y="742848"/>
            <a:ext cx="9397365" cy="4988243"/>
          </a:xfrm>
        </p:spPr>
        <p:txBody>
          <a:bodyPr/>
          <a:lstStyle>
            <a:lvl1pPr marL="0" indent="0">
              <a:buNone/>
              <a:defRPr sz="4100"/>
            </a:lvl1pPr>
            <a:lvl2pPr marL="580461" indent="0">
              <a:buNone/>
              <a:defRPr sz="3600"/>
            </a:lvl2pPr>
            <a:lvl3pPr marL="1160922" indent="0">
              <a:buNone/>
              <a:defRPr sz="3000"/>
            </a:lvl3pPr>
            <a:lvl4pPr marL="1741383" indent="0">
              <a:buNone/>
              <a:defRPr sz="2500"/>
            </a:lvl4pPr>
            <a:lvl5pPr marL="2321844" indent="0">
              <a:buNone/>
              <a:defRPr sz="2500"/>
            </a:lvl5pPr>
            <a:lvl6pPr marL="2902306" indent="0">
              <a:buNone/>
              <a:defRPr sz="2500"/>
            </a:lvl6pPr>
            <a:lvl7pPr marL="3482767" indent="0">
              <a:buNone/>
              <a:defRPr sz="2500"/>
            </a:lvl7pPr>
            <a:lvl8pPr marL="4063228" indent="0">
              <a:buNone/>
              <a:defRPr sz="2500"/>
            </a:lvl8pPr>
            <a:lvl9pPr marL="4643689" indent="0">
              <a:buNone/>
              <a:defRPr sz="2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15" y="6506655"/>
            <a:ext cx="9397365" cy="975709"/>
          </a:xfrm>
        </p:spPr>
        <p:txBody>
          <a:bodyPr/>
          <a:lstStyle>
            <a:lvl1pPr marL="0" indent="0">
              <a:buNone/>
              <a:defRPr sz="1800"/>
            </a:lvl1pPr>
            <a:lvl2pPr marL="580461" indent="0">
              <a:buNone/>
              <a:defRPr sz="1500"/>
            </a:lvl2pPr>
            <a:lvl3pPr marL="1160922" indent="0">
              <a:buNone/>
              <a:defRPr sz="1300"/>
            </a:lvl3pPr>
            <a:lvl4pPr marL="1741383" indent="0">
              <a:buNone/>
              <a:defRPr sz="1100"/>
            </a:lvl4pPr>
            <a:lvl5pPr marL="2321844" indent="0">
              <a:buNone/>
              <a:defRPr sz="1100"/>
            </a:lvl5pPr>
            <a:lvl6pPr marL="2902306" indent="0">
              <a:buNone/>
              <a:defRPr sz="1100"/>
            </a:lvl6pPr>
            <a:lvl7pPr marL="3482767" indent="0">
              <a:buNone/>
              <a:defRPr sz="1100"/>
            </a:lvl7pPr>
            <a:lvl8pPr marL="4063228" indent="0">
              <a:buNone/>
              <a:defRPr sz="1100"/>
            </a:lvl8pPr>
            <a:lvl9pPr marL="464368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t="-11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114" y="332935"/>
            <a:ext cx="14096048" cy="1385623"/>
          </a:xfrm>
          <a:prstGeom prst="rect">
            <a:avLst/>
          </a:prstGeom>
        </p:spPr>
        <p:txBody>
          <a:bodyPr vert="horz" lIns="116092" tIns="58046" rIns="116092" bIns="580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14" y="1939874"/>
            <a:ext cx="14096048" cy="5486683"/>
          </a:xfrm>
          <a:prstGeom prst="rect">
            <a:avLst/>
          </a:prstGeom>
        </p:spPr>
        <p:txBody>
          <a:bodyPr vert="horz" lIns="116092" tIns="58046" rIns="116092" bIns="580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3114" y="7705605"/>
            <a:ext cx="3654530" cy="442630"/>
          </a:xfrm>
          <a:prstGeom prst="rect">
            <a:avLst/>
          </a:prstGeom>
        </p:spPr>
        <p:txBody>
          <a:bodyPr vert="horz" lIns="116092" tIns="58046" rIns="116092" bIns="5804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D112-6479-41A8-A79F-C6C376F773EC}" type="datetimeFigureOut">
              <a:rPr lang="en-US" smtClean="0"/>
              <a:pPr/>
              <a:t>10/17/2020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1278" y="7705605"/>
            <a:ext cx="4959721" cy="442630"/>
          </a:xfrm>
          <a:prstGeom prst="rect">
            <a:avLst/>
          </a:prstGeom>
        </p:spPr>
        <p:txBody>
          <a:bodyPr vert="horz" lIns="116092" tIns="58046" rIns="116092" bIns="5804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4631" y="7705605"/>
            <a:ext cx="3654530" cy="442630"/>
          </a:xfrm>
          <a:prstGeom prst="rect">
            <a:avLst/>
          </a:prstGeom>
        </p:spPr>
        <p:txBody>
          <a:bodyPr vert="horz" lIns="116092" tIns="58046" rIns="116092" bIns="5804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2C58-7586-4752-8533-7A50DA330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6092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5346" indent="-435346" algn="l" defTabSz="116092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3249" indent="-362788" algn="l" defTabSz="116092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153" indent="-290231" algn="l" defTabSz="116092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1614" indent="-290231" algn="l" defTabSz="116092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75" indent="-290231" algn="l" defTabSz="116092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2536" indent="-290231" algn="l" defTabSz="11609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97" indent="-290231" algn="l" defTabSz="11609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53458" indent="-290231" algn="l" defTabSz="11609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33920" indent="-290231" algn="l" defTabSz="116092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461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922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383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844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2306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2767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3228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3689" algn="l" defTabSz="11609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88430" y="6562044"/>
            <a:ext cx="16545430" cy="1751694"/>
          </a:xfrm>
          <a:prstGeom prst="rect">
            <a:avLst/>
          </a:prstGeom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412" y="6281493"/>
            <a:ext cx="1321677" cy="1078401"/>
          </a:xfrm>
          <a:prstGeom prst="rect">
            <a:avLst/>
          </a:prstGeom>
        </p:spPr>
      </p:pic>
      <p:pic>
        <p:nvPicPr>
          <p:cNvPr id="7" name="Picture 6" descr="butterfly-gif-lef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824" y="6466240"/>
            <a:ext cx="1195264" cy="1016124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48" y="6373868"/>
            <a:ext cx="1321677" cy="1078401"/>
          </a:xfrm>
          <a:prstGeom prst="rect">
            <a:avLst/>
          </a:prstGeom>
        </p:spPr>
      </p:pic>
      <p:pic>
        <p:nvPicPr>
          <p:cNvPr id="10" name="Picture 9" descr="butterfly-gif-lef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392" y="6558615"/>
            <a:ext cx="1195264" cy="1016124"/>
          </a:xfrm>
          <a:prstGeom prst="rect">
            <a:avLst/>
          </a:prstGeom>
        </p:spPr>
      </p:pic>
      <p:pic>
        <p:nvPicPr>
          <p:cNvPr id="11" name="Picture 10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88" y="277125"/>
            <a:ext cx="4687057" cy="2948298"/>
          </a:xfrm>
          <a:prstGeom prst="rect">
            <a:avLst/>
          </a:prstGeom>
        </p:spPr>
      </p:pic>
      <p:pic>
        <p:nvPicPr>
          <p:cNvPr id="12" name="Picture 11" descr="200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8824" y="0"/>
            <a:ext cx="2949297" cy="2309372"/>
          </a:xfrm>
          <a:prstGeom prst="rect">
            <a:avLst/>
          </a:prstGeom>
        </p:spPr>
      </p:pic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xmlns="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77941" y="4064496"/>
            <a:ext cx="4980759" cy="26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xmlns="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78687" y="3694997"/>
            <a:ext cx="4980759" cy="26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4295" y="3510246"/>
            <a:ext cx="14391589" cy="128677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7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মোবারকবাদ</a:t>
            </a:r>
            <a:endParaRPr lang="en-GB" sz="7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402" y="277126"/>
            <a:ext cx="13497469" cy="1525823"/>
          </a:xfrm>
          <a:prstGeom prst="round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সমম্যা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সুদৃঢ়ীকরণে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পদক্ষেপসমূহ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72" y="5265367"/>
            <a:ext cx="14688422" cy="29219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সমস্যাসংকুল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বিচলিত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বাস্তববাদী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বিজ্ঞতার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কূটনৈতিক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তৎপরতার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বিদ্রেহ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অযোধ্যা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বারানসি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বাদাউন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সিওয়ালিকসহ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পাশ্বর্বর্তী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5a2bg8_devotees-praying-at-sarayu-river-after-supreme-courts-verdictayodhyareuters_625x300_04_August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4" y="1570373"/>
            <a:ext cx="4912682" cy="3325495"/>
          </a:xfrm>
          <a:prstGeom prst="rect">
            <a:avLst/>
          </a:prstGeom>
        </p:spPr>
      </p:pic>
      <p:pic>
        <p:nvPicPr>
          <p:cNvPr id="5" name="Picture 4" descr="_41267039_upradesh_ayodhya_map2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4" y="1570373"/>
            <a:ext cx="5160797" cy="3325495"/>
          </a:xfrm>
          <a:prstGeom prst="rect">
            <a:avLst/>
          </a:prstGeom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707" y="1570373"/>
            <a:ext cx="4466074" cy="3325495"/>
          </a:xfrm>
          <a:prstGeom prst="rect">
            <a:avLst/>
          </a:prstGeom>
        </p:spPr>
      </p:pic>
      <p:pic>
        <p:nvPicPr>
          <p:cNvPr id="7" name="Picture 6" descr="images (11).jpg"/>
          <p:cNvPicPr>
            <a:picLocks noChangeAspect="1"/>
          </p:cNvPicPr>
          <p:nvPr/>
        </p:nvPicPr>
        <p:blipFill>
          <a:blip r:embed="rId5"/>
          <a:srcRect b="27602"/>
          <a:stretch>
            <a:fillRect/>
          </a:stretch>
        </p:blipFill>
        <p:spPr>
          <a:xfrm>
            <a:off x="5998001" y="1662748"/>
            <a:ext cx="4740464" cy="3140745"/>
          </a:xfrm>
          <a:prstGeom prst="rect">
            <a:avLst/>
          </a:prstGeom>
        </p:spPr>
      </p:pic>
      <p:pic>
        <p:nvPicPr>
          <p:cNvPr id="8" name="Picture 7" descr="94713-delhi-rain-p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274" y="1570374"/>
            <a:ext cx="4565320" cy="3325495"/>
          </a:xfrm>
          <a:prstGeom prst="rect">
            <a:avLst/>
          </a:prstGeom>
        </p:spPr>
      </p:pic>
      <p:pic>
        <p:nvPicPr>
          <p:cNvPr id="9" name="Picture 8" descr="Delhi-District-Ma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520" y="1662748"/>
            <a:ext cx="4366828" cy="3325495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4258277" y="3602620"/>
            <a:ext cx="992461" cy="8313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9419074" y="3417870"/>
            <a:ext cx="992461" cy="8313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sp>
        <p:nvSpPr>
          <p:cNvPr id="12" name="Flowchart: Manual Input 11"/>
          <p:cNvSpPr/>
          <p:nvPr/>
        </p:nvSpPr>
        <p:spPr>
          <a:xfrm>
            <a:off x="486926" y="5265368"/>
            <a:ext cx="14886913" cy="1712550"/>
          </a:xfrm>
          <a:prstGeom prst="flowChartManualInput">
            <a:avLst/>
          </a:prstGeom>
          <a:solidFill>
            <a:srgbClr val="00B050"/>
          </a:solidFill>
        </p:spPr>
        <p:txBody>
          <a:bodyPr wrap="square" lIns="116092" tIns="58046" rIns="116092" bIns="58046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লাহোরের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বাহিনীও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বিদ্রোহীদের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GB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3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4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6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1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2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4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801" y="184750"/>
            <a:ext cx="8038934" cy="9980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ইয়ালদুজের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পতন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72" y="5265367"/>
            <a:ext cx="14390684" cy="218500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ইয়ালদুজ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সার্বভৌমত্বের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দাবিদার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1214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খাওয়ারিযম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কুবাচার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থানেশ্বর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3347ghazni.jpg"/>
          <p:cNvPicPr>
            <a:picLocks noChangeAspect="1"/>
          </p:cNvPicPr>
          <p:nvPr/>
        </p:nvPicPr>
        <p:blipFill>
          <a:blip r:embed="rId2"/>
          <a:srcRect l="26000" r="8000" b="11905"/>
          <a:stretch>
            <a:fillRect/>
          </a:stretch>
        </p:blipFill>
        <p:spPr>
          <a:xfrm>
            <a:off x="685418" y="1200874"/>
            <a:ext cx="5855520" cy="3796555"/>
          </a:xfrm>
          <a:prstGeom prst="rect">
            <a:avLst/>
          </a:prstGeom>
        </p:spPr>
      </p:pic>
      <p:pic>
        <p:nvPicPr>
          <p:cNvPr id="6" name="Picture 5" descr="800px-Punjab_map_bn.sv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907" y="1293248"/>
            <a:ext cx="6002178" cy="37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0540" y="184750"/>
            <a:ext cx="6748736" cy="902056"/>
          </a:xfrm>
          <a:prstGeom prst="flowChartPreparation">
            <a:avLst/>
          </a:prstGeom>
          <a:solidFill>
            <a:srgbClr val="00B050"/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418" y="5357743"/>
            <a:ext cx="14688422" cy="26409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প্রতিদ্বন্দ্বী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নাসিরউদ্দিন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কুবাচা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কুবাচা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ইত:পূর্বে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1217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যুদ্ধযাত্রা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কুবাচা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পালিয়ে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ভাক্কারে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ইলতুতমিশের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অধিকারে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c9e7f82d12f3294e3d2d267176246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86" y="1108499"/>
            <a:ext cx="6996036" cy="397211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5349984" y="2124622"/>
            <a:ext cx="694723" cy="6466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156" y="461874"/>
            <a:ext cx="13596715" cy="1268462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লাভ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72" y="2401747"/>
            <a:ext cx="14589176" cy="5164761"/>
          </a:xfrm>
          <a:prstGeom prst="flowChartPredefinedProcess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দুর্ধর্ষ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চেঙ্গিস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খাওয়ারিযম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জালালউদ্দিন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1221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পাঞ্জাবে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আশ্রয়ের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জালাউদ্দিনকে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মোঙ্গলরা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সীমান্তে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উপনীত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আশঙ্খা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জালালউদ্দিনকে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আশ্রয়দানে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অপারগতা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1224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পাস্যের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785" y="554249"/>
            <a:ext cx="7046473" cy="1120155"/>
          </a:xfrm>
          <a:prstGeom prst="flowChartManualInput">
            <a:avLst/>
          </a:prstGeom>
          <a:solidFill>
            <a:srgbClr val="DB739B"/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লাখনৌতি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GB" sz="5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80" y="2678871"/>
            <a:ext cx="14986160" cy="4242586"/>
          </a:xfrm>
          <a:prstGeom prst="snip2SameRect">
            <a:avLst/>
          </a:prstGeom>
          <a:solidFill>
            <a:srgbClr val="DB739B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দুর্বলতার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বঙ্গে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মর্দান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দু‘বছর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স্বৈরশাসন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1211খ্রি.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মর্দান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হুসামউদ্দিন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ইওয়াজ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লাখনৌতির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সুলতার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নামধারণ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খুৎবা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মুদ্রঙ্খন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1225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বিদৌহী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গিয়াসউদ্দিনের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664" y="646625"/>
            <a:ext cx="14390684" cy="766971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আলীকে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শাসনভার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প্রতিনিধিকে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নাসিরউদ্দিন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মাহমুদ1227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খ্রি.বঙ্গ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করেন।যুদ্ধে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লাখনৌতি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নাসিরউদ্দিনকে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সেৃকানকার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নাসিরউদ্দিনের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মৃত্যুতে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বঙ্গে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পুরনায়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বিদ্রেহ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দেয়।ইখতিয়ার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বলাকার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বিদ্রেহের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নেতুত্ব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1230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লাখনৌতি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বিদ্রেহী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লাখনৌতি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চূড়ান্তভাবে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539" y="554249"/>
            <a:ext cx="7542703" cy="902056"/>
          </a:xfrm>
          <a:prstGeom prst="rect">
            <a:avLst/>
          </a:prstGeom>
          <a:solidFill>
            <a:srgbClr val="00B0F0"/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402" y="1293248"/>
            <a:ext cx="13795207" cy="5488185"/>
          </a:xfrm>
          <a:prstGeom prst="ellipse">
            <a:avLst/>
          </a:prstGeom>
          <a:solidFill>
            <a:srgbClr val="00B0F0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হৃতরাজ্য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পুরুদ্ধার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মনোনিবেশ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1226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রণথম্ভোর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1227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মান্দওিয়ার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ভিলসা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মালবের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উজ্জয়িনীও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পদানত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বাদাইন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বেনারস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কনৌজ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দোয়াব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অযোধ্যা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4" y="332935"/>
            <a:ext cx="14096048" cy="77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endParaRPr lang="en-GB" sz="5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926" y="5357742"/>
            <a:ext cx="14291438" cy="2010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1229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19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ফেব্রয়ারি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বাগদাদের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মুসতানসির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41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প্রতিদ্বন্দ্বীদের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সন্মান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r="13956"/>
          <a:stretch>
            <a:fillRect/>
          </a:stretch>
        </p:blipFill>
        <p:spPr>
          <a:xfrm>
            <a:off x="5349985" y="1293249"/>
            <a:ext cx="5359289" cy="386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80" y="369499"/>
            <a:ext cx="14096048" cy="831374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GB" sz="5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80" y="1477999"/>
            <a:ext cx="14886914" cy="5547392"/>
          </a:xfrm>
          <a:prstGeom prst="snip1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25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গৌরবের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রাজত্বের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1236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অনুপম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ছেলেন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তেজস্বিতা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দুর্দমনীয়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সাহসিকতা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ন্যায়দর্শিতাও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ধর্মনিষ্ঠ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পরধর্ম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বিদ্বেষী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মিনহাজ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উস-সিরাজের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পুণ্যবান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সদগুণসম্পন্ন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দয়ালু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বিদ্বান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দরবেশের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নৃপতি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বান্দাদের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(The helper of the servant of God.)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সময়সাময়িক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শিলালিপিতে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(The protector of the land of God)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হয়েছে।দানশীলতার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অবিহিত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3356" y="369499"/>
            <a:ext cx="10817824" cy="902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926" y="3140745"/>
            <a:ext cx="14390684" cy="3305073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>
            <a:solidFill>
              <a:srgbClr val="A9250B"/>
            </a:solidFill>
          </a:ln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শামসউদ্দিন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সালতানাদতর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ঈশ্বরী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প্রসাদ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নিঃসন্দেহে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প্রকুত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(The real founder)’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স্ট্যানলি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লেনপুল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(True  founder) ’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5219363" y="277124"/>
            <a:ext cx="6027171" cy="1016124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bn-IN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7" y="3233123"/>
            <a:ext cx="6931247" cy="508781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6092" tIns="58046" rIns="116092" bIns="58046" rtlCol="0">
            <a:spAutoFit/>
          </a:bodyPr>
          <a:lstStyle/>
          <a:p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0685" y="3241280"/>
            <a:ext cx="7634417" cy="5010873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6092" tIns="58046" rIns="116092" bIns="58046" rtlCol="0">
            <a:spAutoFit/>
          </a:bodyPr>
          <a:lstStyle/>
          <a:p>
            <a:r>
              <a:rPr lang="bn-IN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(2য় </a:t>
            </a:r>
            <a:r>
              <a:rPr lang="en-GB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শিরোণামঃদিল্লির</a:t>
            </a:r>
            <a:r>
              <a:rPr lang="en-US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4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1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ইলতুৎমিশ</a:t>
            </a:r>
            <a:r>
              <a:rPr lang="en-US" sz="41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(1211-1236)</a:t>
            </a:r>
            <a:endParaRPr lang="bn-IN" sz="41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১8/১০/২০২০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7529781" y="1847497"/>
            <a:ext cx="100451" cy="628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516" y="184750"/>
            <a:ext cx="3214491" cy="29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328874" y="3140746"/>
            <a:ext cx="502265" cy="46187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28422" y="7574739"/>
            <a:ext cx="502265" cy="46187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6826613" y="1662748"/>
            <a:ext cx="1607245" cy="1293248"/>
          </a:xfrm>
          <a:prstGeom prst="triangle">
            <a:avLst>
              <a:gd name="adj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endParaRPr lang="en-GB"/>
          </a:p>
        </p:txBody>
      </p:sp>
      <p:pic>
        <p:nvPicPr>
          <p:cNvPr id="11" name="Picture 10" descr="3137d70aa_84345.jpg"/>
          <p:cNvPicPr>
            <a:picLocks noChangeAspect="1"/>
          </p:cNvPicPr>
          <p:nvPr/>
        </p:nvPicPr>
        <p:blipFill>
          <a:blip r:embed="rId3"/>
          <a:srcRect l="9231" r="10769" b="16129"/>
          <a:stretch>
            <a:fillRect/>
          </a:stretch>
        </p:blipFill>
        <p:spPr>
          <a:xfrm>
            <a:off x="12251066" y="184750"/>
            <a:ext cx="2611776" cy="2771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3199" y="369499"/>
            <a:ext cx="2977383" cy="902056"/>
          </a:xfrm>
          <a:prstGeom prst="rect">
            <a:avLst/>
          </a:prstGeom>
          <a:solidFill>
            <a:srgbClr val="FED6E2"/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বিজিত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418" y="1477998"/>
            <a:ext cx="13993699" cy="1379110"/>
          </a:xfrm>
          <a:prstGeom prst="rect">
            <a:avLst/>
          </a:prstGeom>
          <a:solidFill>
            <a:srgbClr val="FED6E2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দুর্দমনীয়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তেজস্বী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রণনিপুণ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হিসাবেও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খ্যাতির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953" y="3048371"/>
            <a:ext cx="2878137" cy="902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কূটনীতিবিদ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80" y="4249244"/>
            <a:ext cx="14589176" cy="32719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বুদ্ধিসম্পন্ন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প্রগাঢ়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কূটনীতি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পরাক্রম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নৃশংসতা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সমকালীন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পরাক্রমশালী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করেছিল,ইলতুৎমিশ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কূটনৈতিক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কৌশলের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করেন।এ.বি.এম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হাবিবুল্লাহ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মধ্যযুগীয়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ঋণী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418" y="4156869"/>
            <a:ext cx="14688422" cy="39028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প্রবর্তক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রাজস্বব্যবস্থা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পুনগঠন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সাম্রাজ্যকে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প্রদেশ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1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ইকতায়</a:t>
            </a:r>
            <a:r>
              <a:rPr lang="en-US" sz="41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আইন-শৃঙ্খলা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ইকতায়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ইকতাদার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হয়।সুলতান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শিকল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ক্ষতিগ্রস্তরা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ন্যায়বিচারের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বাজিয়ে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শাসকদের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1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রুপাইয়া</a:t>
            </a:r>
            <a:r>
              <a:rPr lang="en-US" sz="4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রৌপ্যমুদ্রা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984" y="369499"/>
            <a:ext cx="3672106" cy="902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ll1446826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7" y="1032669"/>
            <a:ext cx="2209800" cy="2829757"/>
          </a:xfrm>
          <a:prstGeom prst="rect">
            <a:avLst/>
          </a:prstGeom>
        </p:spPr>
      </p:pic>
      <p:pic>
        <p:nvPicPr>
          <p:cNvPr id="6" name="Picture 5" descr="220px-Silver_Rupee_Madras_Presid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937" y="1185069"/>
            <a:ext cx="4460147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64937" y="3471069"/>
            <a:ext cx="133241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রৌপ্যমুদ্রা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792537" y="2251869"/>
            <a:ext cx="708848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894" y="369499"/>
            <a:ext cx="13398223" cy="1268462"/>
          </a:xfrm>
          <a:prstGeom prst="flowChartTerminator">
            <a:avLst/>
          </a:prstGeom>
          <a:solidFill>
            <a:srgbClr val="00B0F0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শিল্প-সংস্কৃতির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80" y="4895868"/>
            <a:ext cx="14688422" cy="3271935"/>
          </a:xfrm>
          <a:prstGeom prst="rect">
            <a:avLst/>
          </a:prstGeom>
          <a:solidFill>
            <a:srgbClr val="00B0F0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শিল্প-সংস্কৃতির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সাম্রাজ্যর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কেন্দেও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পৃষ্ঠপোষকতায়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ইন্দো-মুসলিম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ওশিল্পকলার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Qmi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953" y="1570373"/>
            <a:ext cx="3969844" cy="320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b6kUgq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399" y="993032"/>
            <a:ext cx="6634796" cy="4156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156" y="5542492"/>
            <a:ext cx="13695961" cy="222388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কুয়াতুল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আড়াই-দিন-কা-ঝোপড়া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খানকা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স্থাপত্যকীর্তির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রাখেন।তিনি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কৃতদাস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সম্বনয়ে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1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বন্দেগান</a:t>
            </a:r>
            <a:r>
              <a:rPr lang="en-US" sz="4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41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চেহেলগান</a:t>
            </a:r>
            <a:r>
              <a:rPr lang="en-US" sz="4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চক্রের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শাসকগোষ্ঠী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57" y="1108498"/>
            <a:ext cx="5965612" cy="4064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4" y="4433994"/>
            <a:ext cx="2856964" cy="748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6092" tIns="58046" rIns="116092" bIns="58046">
            <a:spAutoFit/>
          </a:bodyPr>
          <a:lstStyle/>
          <a:p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কুয়াতুল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100" b="1" dirty="0"/>
          </a:p>
        </p:txBody>
      </p:sp>
      <p:sp>
        <p:nvSpPr>
          <p:cNvPr id="6" name="Rectangle 5"/>
          <p:cNvSpPr/>
          <p:nvPr/>
        </p:nvSpPr>
        <p:spPr>
          <a:xfrm>
            <a:off x="8327368" y="1385624"/>
            <a:ext cx="3983876" cy="748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16092" tIns="58046" rIns="116092" bIns="58046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আড়াই-দিন-কা-ঝোপড়া</a:t>
            </a:r>
            <a:endParaRPr lang="en-GB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3755" y="461874"/>
            <a:ext cx="5022643" cy="122517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GB" sz="5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5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2402" y="2216997"/>
            <a:ext cx="13596715" cy="22408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116092" tIns="58046" rIns="116092" bIns="58046" rtlCol="0">
            <a:spAutoFit/>
          </a:bodyPr>
          <a:lstStyle/>
          <a:p>
            <a:pPr marL="435346" indent="-435346">
              <a:buAutoNum type="arabicPeriod"/>
            </a:pP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পড়েন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।?</a:t>
            </a:r>
          </a:p>
          <a:p>
            <a:pPr marL="435346" indent="-435346"/>
            <a:endParaRPr lang="en-GB" sz="4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156" y="4988243"/>
            <a:ext cx="13894453" cy="82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lIns="116092" tIns="58046" rIns="116092" bIns="58046" rtlCol="0">
            <a:spAutoFit/>
          </a:bodyPr>
          <a:lstStyle/>
          <a:p>
            <a:pPr marL="435346" indent="-435346"/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2.ইলতুৎমিশকে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600" b="1" dirty="0" err="1" smtClean="0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GB" sz="4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1384" y="184752"/>
            <a:ext cx="2679645" cy="945676"/>
          </a:xfrm>
          <a:prstGeom prst="snip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418" y="1662748"/>
            <a:ext cx="13993699" cy="748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4100" dirty="0" smtClean="0">
                <a:latin typeface="NikoshBAN" pitchFamily="2" charset="0"/>
                <a:cs typeface="NikoshBAN" pitchFamily="2" charset="0"/>
              </a:rPr>
              <a:t>1.‘সুলতান-ই-আযম’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418" y="2390197"/>
            <a:ext cx="13993699" cy="748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4100" dirty="0" smtClean="0">
                <a:latin typeface="NikoshBAN" pitchFamily="2" charset="0"/>
                <a:cs typeface="NikoshBAN" pitchFamily="2" charset="0"/>
              </a:rPr>
              <a:t>2.দিল্লি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418" y="3117645"/>
            <a:ext cx="13993699" cy="748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4100" dirty="0" smtClean="0">
                <a:latin typeface="NikoshBAN" pitchFamily="2" charset="0"/>
                <a:cs typeface="NikoshBAN" pitchFamily="2" charset="0"/>
              </a:rPr>
              <a:t>3.‘ইকতা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418" y="3827773"/>
            <a:ext cx="13993699" cy="748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৪.সুলতান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?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418" y="4537891"/>
            <a:ext cx="13993699" cy="7481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4100" dirty="0" smtClean="0">
                <a:latin typeface="NikoshBAN" pitchFamily="2" charset="0"/>
                <a:cs typeface="NikoshBAN" pitchFamily="2" charset="0"/>
              </a:rPr>
              <a:t>5.রুপাইয়া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18" y="5259587"/>
            <a:ext cx="13993699" cy="2010052"/>
          </a:xfrm>
          <a:prstGeom prst="rect">
            <a:avLst/>
          </a:prstGeom>
          <a:solidFill>
            <a:srgbClr val="DB739B"/>
          </a:solidFill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4100" dirty="0" smtClean="0">
                <a:latin typeface="NikoshBAN" pitchFamily="2" charset="0"/>
                <a:cs typeface="NikoshBAN" pitchFamily="2" charset="0"/>
              </a:rPr>
              <a:t>1.সুলতান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2.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3.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প্রদেশ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4.1229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. 5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রৌপ্যমুদ্রা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156" y="5634867"/>
            <a:ext cx="13894453" cy="2303638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১‘‘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নিঃসন্দেহে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434" y="461875"/>
            <a:ext cx="14986160" cy="1128879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5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755" y="1662748"/>
            <a:ext cx="5657029" cy="375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277125"/>
            <a:ext cx="4661946" cy="1286777"/>
          </a:xfrm>
          <a:prstGeom prst="rect">
            <a:avLst/>
          </a:prstGeom>
        </p:spPr>
        <p:txBody>
          <a:bodyPr wrap="none" lIns="116092" tIns="58046" rIns="116092" bIns="58046">
            <a:spAutoFit/>
          </a:bodyPr>
          <a:lstStyle/>
          <a:p>
            <a:r>
              <a:rPr lang="en-US" sz="7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7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76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GB" sz="69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bird-clipart-animat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94" y="4618744"/>
            <a:ext cx="10222348" cy="3283157"/>
          </a:xfrm>
          <a:prstGeom prst="rect">
            <a:avLst/>
          </a:prstGeom>
        </p:spPr>
      </p:pic>
      <p:pic>
        <p:nvPicPr>
          <p:cNvPr id="9" name="Picture 8" descr="phoebe-snetsingers-85th-birthday-5179281716019200-hp2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10" y="1200873"/>
            <a:ext cx="11711039" cy="436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384771" y="2175669"/>
            <a:ext cx="3352800" cy="312420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30937" y="499269"/>
            <a:ext cx="4343400" cy="851297"/>
          </a:xfrm>
          <a:prstGeom prst="wedgeRoundRectCallout">
            <a:avLst>
              <a:gd name="adj1" fmla="val 802"/>
              <a:gd name="adj2" fmla="val 1421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বান্দেগানই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চেহেলগান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45137" y="6290469"/>
            <a:ext cx="4171335" cy="769441"/>
          </a:xfrm>
          <a:prstGeom prst="wedgeRectCallout">
            <a:avLst>
              <a:gd name="adj1" fmla="val 3171"/>
              <a:gd name="adj2" fmla="val -1830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/>
          </a:p>
        </p:txBody>
      </p:sp>
      <p:sp>
        <p:nvSpPr>
          <p:cNvPr id="6" name="Rectangular Callout 5"/>
          <p:cNvSpPr/>
          <p:nvPr/>
        </p:nvSpPr>
        <p:spPr>
          <a:xfrm>
            <a:off x="0" y="3852069"/>
            <a:ext cx="5429692" cy="769441"/>
          </a:xfrm>
          <a:prstGeom prst="wedgeRectCallout">
            <a:avLst>
              <a:gd name="adj1" fmla="val 67343"/>
              <a:gd name="adj2" fmla="val -95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বান্দাদের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সাহায্যকারী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421937" y="3623469"/>
            <a:ext cx="5029200" cy="769441"/>
          </a:xfrm>
          <a:prstGeom prst="wedgeRectCallout">
            <a:avLst>
              <a:gd name="adj1" fmla="val -66772"/>
              <a:gd name="adj2" fmla="val 377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প্রতিহককরন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ভারতবর্ষে মুসলিম শাসনের ঐতিহাসিক উৎস252225.jpg"/>
          <p:cNvPicPr>
            <a:picLocks noChangeAspect="1"/>
          </p:cNvPicPr>
          <p:nvPr/>
        </p:nvPicPr>
        <p:blipFill>
          <a:blip r:embed="rId2"/>
          <a:srcRect l="38116" t="11111" r="33112" b="27778"/>
          <a:stretch>
            <a:fillRect/>
          </a:stretch>
        </p:blipFill>
        <p:spPr>
          <a:xfrm>
            <a:off x="7070571" y="2556670"/>
            <a:ext cx="1905000" cy="227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100" y="2586496"/>
            <a:ext cx="14096149" cy="4433994"/>
          </a:xfrm>
          <a:prstGeom prst="foldedCorner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11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11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1100" dirty="0" smtClean="0">
                <a:latin typeface="NikoshBAN" pitchFamily="2" charset="0"/>
                <a:cs typeface="NikoshBAN" pitchFamily="2" charset="0"/>
              </a:rPr>
            </a:br>
            <a:r>
              <a:rPr lang="en-US" sz="111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96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1211-1236</a:t>
            </a:r>
            <a:r>
              <a:rPr lang="en-US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1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7648" y="646627"/>
            <a:ext cx="9006981" cy="1516593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square" lIns="115086" tIns="57543" rIns="115086" bIns="57543" rtlCol="0">
            <a:spAutoFit/>
          </a:bodyPr>
          <a:lstStyle/>
          <a:p>
            <a:r>
              <a:rPr lang="en-GB" sz="91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7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7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7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91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7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7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76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in-qimg-5f85b40a81eb98e3937abce7cc7f2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37" y="3090069"/>
            <a:ext cx="3048000" cy="324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787" y="554249"/>
            <a:ext cx="11652532" cy="11790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69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33" y="2032247"/>
            <a:ext cx="14766570" cy="902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pPr algn="ctr"/>
            <a:r>
              <a:rPr lang="en-US" sz="51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1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1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100" b="1" i="1" dirty="0" smtClean="0">
                <a:latin typeface="NikoshBAN" pitchFamily="2" charset="0"/>
                <a:cs typeface="NikoshBAN" pitchFamily="2" charset="0"/>
              </a:rPr>
              <a:t>…. </a:t>
            </a:r>
            <a:endParaRPr lang="en-GB" sz="51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4" y="3694995"/>
            <a:ext cx="13762042" cy="902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4" y="4803493"/>
            <a:ext cx="13762042" cy="902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4" y="5911991"/>
            <a:ext cx="13762042" cy="902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7627" y="3602620"/>
            <a:ext cx="1305887" cy="11084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84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GB" sz="8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7627" y="4711118"/>
            <a:ext cx="1305887" cy="11084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84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8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627" y="5819617"/>
            <a:ext cx="1305887" cy="11084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84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GB" sz="8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ion_of_a_Suttee_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832" y="3233120"/>
            <a:ext cx="3265816" cy="2124622"/>
          </a:xfrm>
          <a:prstGeom prst="rect">
            <a:avLst/>
          </a:prstGeom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33" y="5911992"/>
            <a:ext cx="3312338" cy="1939872"/>
          </a:xfrm>
          <a:prstGeom prst="rect">
            <a:avLst/>
          </a:prstGeom>
        </p:spPr>
      </p:pic>
      <p:pic>
        <p:nvPicPr>
          <p:cNvPr id="5" name="Picture 4" descr="main-qimg-5f85b40a81eb98e3937abce7cc7f2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8832" y="369500"/>
            <a:ext cx="3175875" cy="2744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0184" y="831374"/>
            <a:ext cx="8535164" cy="26409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শামসুদ্দিন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ইলবারী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100" dirty="0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গোষ্ঠির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ইয়ালম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বুদ্ধিমান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100" dirty="0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100" dirty="0"/>
          </a:p>
        </p:txBody>
      </p:sp>
      <p:sp>
        <p:nvSpPr>
          <p:cNvPr id="7" name="Rectangle 6"/>
          <p:cNvSpPr/>
          <p:nvPr/>
        </p:nvSpPr>
        <p:spPr>
          <a:xfrm>
            <a:off x="6739430" y="3787369"/>
            <a:ext cx="8535164" cy="20100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ভাইয়েরা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100" dirty="0" smtClean="0">
                <a:latin typeface="NikoshBAN" pitchFamily="2" charset="0"/>
                <a:cs typeface="NikoshBAN" pitchFamily="2" charset="0"/>
              </a:rPr>
              <a:t>ঈর্ষাপরায়ন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দাস-ব্যবসায়ীর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বিত্রি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/>
          </a:p>
        </p:txBody>
      </p:sp>
      <p:sp>
        <p:nvSpPr>
          <p:cNvPr id="8" name="Rectangle 7"/>
          <p:cNvSpPr/>
          <p:nvPr/>
        </p:nvSpPr>
        <p:spPr>
          <a:xfrm>
            <a:off x="6838676" y="6281491"/>
            <a:ext cx="8336672" cy="1379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ব্যবসায়ীর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বোখারার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100" dirty="0"/>
          </a:p>
        </p:txBody>
      </p:sp>
      <p:sp>
        <p:nvSpPr>
          <p:cNvPr id="9" name="Down Arrow 8"/>
          <p:cNvSpPr/>
          <p:nvPr/>
        </p:nvSpPr>
        <p:spPr>
          <a:xfrm>
            <a:off x="1777125" y="3417870"/>
            <a:ext cx="992461" cy="1662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76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GB" sz="7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58176" y="5951060"/>
            <a:ext cx="992461" cy="1662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76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sz="7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ছাত্রদের-প্রতিদিনের-রুটি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56" y="369499"/>
            <a:ext cx="4575500" cy="2863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5661" y="738999"/>
            <a:ext cx="7728790" cy="2010052"/>
          </a:xfrm>
          <a:prstGeom prst="rect">
            <a:avLst/>
          </a:prstGeom>
          <a:solidFill>
            <a:schemeClr val="accent6"/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লেখা-পড়ার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কাজীর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উত্তরাধিকারীগণ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বিত্রি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100" dirty="0"/>
          </a:p>
        </p:txBody>
      </p:sp>
      <p:sp>
        <p:nvSpPr>
          <p:cNvPr id="7" name="Rectangle 6"/>
          <p:cNvSpPr/>
          <p:nvPr/>
        </p:nvSpPr>
        <p:spPr>
          <a:xfrm>
            <a:off x="6937922" y="4064495"/>
            <a:ext cx="8336672" cy="26409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মনিব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জালালের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উচ্চমূল্যে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100" dirty="0"/>
          </a:p>
        </p:txBody>
      </p:sp>
      <p:sp>
        <p:nvSpPr>
          <p:cNvPr id="9" name="Down Arrow 8"/>
          <p:cNvSpPr/>
          <p:nvPr/>
        </p:nvSpPr>
        <p:spPr>
          <a:xfrm>
            <a:off x="1181648" y="1108498"/>
            <a:ext cx="992461" cy="1662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76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GB" sz="7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78633" y="4711118"/>
            <a:ext cx="992461" cy="1662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76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GB" sz="7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qutubuddin-aibak.jpg"/>
          <p:cNvPicPr>
            <a:picLocks noChangeAspect="1"/>
          </p:cNvPicPr>
          <p:nvPr/>
        </p:nvPicPr>
        <p:blipFill>
          <a:blip r:embed="rId3"/>
          <a:srcRect l="28455" r="29723"/>
          <a:stretch>
            <a:fillRect/>
          </a:stretch>
        </p:blipFill>
        <p:spPr>
          <a:xfrm>
            <a:off x="3166570" y="3417870"/>
            <a:ext cx="3175875" cy="371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649" y="5080617"/>
            <a:ext cx="13695961" cy="1379110"/>
          </a:xfrm>
          <a:prstGeom prst="rect">
            <a:avLst/>
          </a:prstGeom>
          <a:solidFill>
            <a:srgbClr val="A9250B"/>
          </a:solidFill>
        </p:spPr>
        <p:txBody>
          <a:bodyPr wrap="square" lIns="116092" tIns="58046" rIns="116092" bIns="58046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গুনে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মুগদ্ধ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বাদায়নের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100" dirty="0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/>
          </a:p>
        </p:txBody>
      </p:sp>
      <p:pic>
        <p:nvPicPr>
          <p:cNvPr id="3" name="Picture 2" descr="800px-Uttar_Pradesh_in_India_(disputed_hatched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539" y="738999"/>
            <a:ext cx="3771352" cy="3777902"/>
          </a:xfrm>
          <a:prstGeom prst="rect">
            <a:avLst/>
          </a:prstGeom>
        </p:spPr>
      </p:pic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368" y="554249"/>
            <a:ext cx="4181005" cy="415686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578633" y="1939872"/>
            <a:ext cx="992461" cy="16627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092" tIns="58046" rIns="116092" bIns="58046" rtlCol="0" anchor="ctr"/>
          <a:lstStyle/>
          <a:p>
            <a:pPr algn="ctr"/>
            <a:r>
              <a:rPr lang="en-US" sz="76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sz="7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524" y="184750"/>
            <a:ext cx="4366828" cy="902056"/>
          </a:xfrm>
          <a:prstGeom prst="rect">
            <a:avLst/>
          </a:prstGeom>
          <a:solidFill>
            <a:srgbClr val="FFFF00"/>
          </a:solidFill>
        </p:spPr>
        <p:txBody>
          <a:bodyPr wrap="square" lIns="116092" tIns="58046" rIns="116092" bIns="58046" rtlCol="0">
            <a:spAutoFit/>
          </a:bodyPr>
          <a:lstStyle/>
          <a:p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endParaRPr lang="en-GB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926" y="3602620"/>
            <a:ext cx="14688422" cy="4533819"/>
          </a:xfrm>
          <a:prstGeom prst="rect">
            <a:avLst/>
          </a:prstGeom>
          <a:solidFill>
            <a:srgbClr val="FF9900"/>
          </a:solidFill>
          <a:effectLst>
            <a:softEdge rad="127000"/>
          </a:effectLst>
        </p:spPr>
        <p:txBody>
          <a:bodyPr wrap="square" lIns="116092" tIns="58046" rIns="116092" bIns="58046" rtlCol="0">
            <a:spAutoFit/>
          </a:bodyPr>
          <a:lstStyle/>
          <a:p>
            <a:pPr algn="just"/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আরামশাহ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(1210-1211খ্রি.)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আরামশাহ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অযোগ্য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অর্কমণ্য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অযোগ্যতার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অল্পসময়ে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প্রজাসাধালণ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অভিজাতদের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বিরাগভাজন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অসন্তুসষ্ট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অভিজাতবর্গ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ক্ষমতাচ্যুতির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জামাতা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বাদাউনের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শামসুদ্দিন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আরাম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অস্ত্রধারণ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1211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75714304_singhasan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41" y="646624"/>
            <a:ext cx="2977383" cy="297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1339</Words>
  <Application>Microsoft Office PowerPoint</Application>
  <PresentationFormat>Custom</PresentationFormat>
  <Paragraphs>88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সুলতান ইলতুৎমিশ (1211-1236)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আব্বাসি খলিফার স্বীকৃতি লাভ</vt:lpstr>
      <vt:lpstr>দিল্লি সালতানাতের প্রকৃত প্রতিষ্ঠা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92</cp:revision>
  <dcterms:created xsi:type="dcterms:W3CDTF">2020-10-15T01:30:37Z</dcterms:created>
  <dcterms:modified xsi:type="dcterms:W3CDTF">2020-10-17T03:05:41Z</dcterms:modified>
</cp:coreProperties>
</file>