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82" r:id="rId4"/>
    <p:sldId id="259" r:id="rId5"/>
    <p:sldId id="260" r:id="rId6"/>
    <p:sldId id="286" r:id="rId7"/>
    <p:sldId id="285" r:id="rId8"/>
    <p:sldId id="288" r:id="rId9"/>
    <p:sldId id="290" r:id="rId10"/>
    <p:sldId id="287" r:id="rId11"/>
    <p:sldId id="291" r:id="rId12"/>
    <p:sldId id="289" r:id="rId13"/>
    <p:sldId id="292" r:id="rId14"/>
    <p:sldId id="293" r:id="rId15"/>
    <p:sldId id="294" r:id="rId16"/>
    <p:sldId id="295" r:id="rId17"/>
    <p:sldId id="297" r:id="rId18"/>
    <p:sldId id="275" r:id="rId19"/>
    <p:sldId id="296" r:id="rId20"/>
    <p:sldId id="26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E9FC2-198E-4EC5-A154-6CF92F7D2F80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ED291-B806-456E-A443-3015D5220B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81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D291-B806-456E-A443-3015D5220B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DC2-79E0-4376-A6B2-E813D08D98CF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6A48-F677-4AD5-BE14-49920F47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90318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DC2-79E0-4376-A6B2-E813D08D98CF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6A48-F677-4AD5-BE14-49920F47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75985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DC2-79E0-4376-A6B2-E813D08D98CF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6A48-F677-4AD5-BE14-49920F47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25268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DC2-79E0-4376-A6B2-E813D08D98CF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6A48-F677-4AD5-BE14-49920F47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13618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DC2-79E0-4376-A6B2-E813D08D98CF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6A48-F677-4AD5-BE14-49920F47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50452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DC2-79E0-4376-A6B2-E813D08D98CF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6A48-F677-4AD5-BE14-49920F47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85107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DC2-79E0-4376-A6B2-E813D08D98CF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6A48-F677-4AD5-BE14-49920F47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79401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DC2-79E0-4376-A6B2-E813D08D98CF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6A48-F677-4AD5-BE14-49920F47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89678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DC2-79E0-4376-A6B2-E813D08D98CF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6A48-F677-4AD5-BE14-49920F47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5986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DC2-79E0-4376-A6B2-E813D08D98CF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6A48-F677-4AD5-BE14-49920F47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3645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DC2-79E0-4376-A6B2-E813D08D98CF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6A48-F677-4AD5-BE14-49920F47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03049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1DC2-79E0-4376-A6B2-E813D08D98CF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06A48-F677-4AD5-BE14-49920F477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2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1842" y="-168816"/>
            <a:ext cx="111471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sz="8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8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8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806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858" y="239137"/>
            <a:ext cx="994585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4. </a:t>
            </a:r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সক্রিয় ধাতুর সাথে বিক্রিয়া করে লবণ ও হাইড্রোজেন গ্যাস উৎপন্ন 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 ।</a:t>
            </a:r>
          </a:p>
          <a:p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Mg</a:t>
            </a:r>
            <a:r>
              <a:rPr lang="en-US" sz="4000" baseline="-25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+  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HCl</a:t>
            </a:r>
            <a:r>
              <a:rPr lang="en-US" sz="4000" baseline="-25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        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MgCl</a:t>
            </a:r>
            <a:r>
              <a:rPr lang="en-US" sz="4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aseline="-25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+  H</a:t>
            </a:r>
            <a:r>
              <a:rPr lang="en-US" sz="4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bn-IN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5.  </a:t>
            </a:r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ধাতুর অক্সাই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 ও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হাইড্রোক্সাইডের</a:t>
            </a:r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সাথে বিক্রিয়া করে লবণ ও পানি উৎপন্ন করে ।</a:t>
            </a:r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CuO</a:t>
            </a:r>
            <a:r>
              <a:rPr lang="en-US" sz="4000" baseline="-25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+    H</a:t>
            </a:r>
            <a:r>
              <a:rPr lang="en-US" sz="40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SO</a:t>
            </a:r>
            <a:r>
              <a:rPr lang="en-US" sz="40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baseline="-25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aseline="-25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baseline="-25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aseline="-25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aseline="-25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CuSO</a:t>
            </a:r>
            <a:r>
              <a:rPr lang="en-US" sz="40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aseline="-25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+  H</a:t>
            </a:r>
            <a:r>
              <a:rPr lang="en-US" sz="40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O</a:t>
            </a:r>
          </a:p>
          <a:p>
            <a:pPr marL="742950" indent="-742950">
              <a:buAutoNum type="arabicPeriod" startAt="6"/>
            </a:pP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কার্বনেটের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কার্বন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ডাই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অক্সাইড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/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en-US" sz="40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+ 2HCl                CaCl</a:t>
            </a:r>
            <a:r>
              <a:rPr lang="en-US" sz="40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40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O+ CO</a:t>
            </a:r>
            <a:r>
              <a:rPr lang="en-US" sz="40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bn-IN" sz="4000" baseline="-25000" dirty="0" smtClean="0">
              <a:solidFill>
                <a:srgbClr val="7030A0"/>
              </a:solidFill>
              <a:latin typeface="Times New Roman" pitchFamily="18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909625" y="1716258"/>
            <a:ext cx="1505243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937761" y="3615397"/>
            <a:ext cx="1505243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318782" y="5472332"/>
            <a:ext cx="1505243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114" y="281337"/>
            <a:ext cx="11043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ক্ষারক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ধাতু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ধাতুর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ক্রিয়াশীল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মূলকের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অক্সাইড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হাইড্রোক্সাইডকে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ক্ষারক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33863" y="2144736"/>
            <a:ext cx="8610601" cy="61495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numCol="1" anchor="ctr">
            <a:prstTxWarp prst="textStop">
              <a:avLst/>
            </a:prstTxWarp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ক্ষারকের উদাহরণ</a:t>
            </a:r>
            <a:r>
              <a:rPr lang="en-US" sz="6000" dirty="0" smtClean="0">
                <a:latin typeface="NikoshBAN" pitchFamily="2" charset="0"/>
                <a:ea typeface="+mj-ea"/>
                <a:cs typeface="NikoshBAN" pitchFamily="2" charset="0"/>
              </a:rPr>
              <a:t>: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76864" y="3108960"/>
            <a:ext cx="8229600" cy="354505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bn-BD" sz="3600" dirty="0"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>সোডিয়াম হাইড্রোক্সাইড 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>        NaOH</a:t>
            </a:r>
            <a:endParaRPr lang="bn-BD" sz="3600" dirty="0">
              <a:solidFill>
                <a:srgbClr val="0070C0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bn-BD" sz="3600" dirty="0"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>পটাশিয়াম হাইড্রোক্সাইড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>KOH</a:t>
            </a:r>
            <a:endParaRPr lang="bn-BD" sz="3600" dirty="0">
              <a:solidFill>
                <a:srgbClr val="0070C0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bn-BD" sz="3600" dirty="0"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>ক্যালসিয়াম অক্সাইড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>	      </a:t>
            </a:r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>CaO</a:t>
            </a:r>
            <a:endParaRPr lang="bn-BD" sz="3600" dirty="0">
              <a:solidFill>
                <a:srgbClr val="0070C0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 lvl="0">
              <a:spcBef>
                <a:spcPct val="0"/>
              </a:spcBef>
            </a:pPr>
            <a:r>
              <a:rPr lang="bn-BD" sz="3600" dirty="0"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>ক্যালসিয়াম হাইড্রোক্সাইড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>       Ca(OH)</a:t>
            </a:r>
            <a:r>
              <a:rPr lang="en-US" sz="3600" baseline="-250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endParaRPr lang="bn-BD" sz="3600" baseline="-25000" dirty="0">
              <a:solidFill>
                <a:srgbClr val="0070C0"/>
              </a:solidFill>
              <a:latin typeface="Times New Roman" pitchFamily="18" charset="0"/>
              <a:ea typeface="+mj-ea"/>
              <a:cs typeface="NikoshBAN" pitchFamily="2" charset="0"/>
            </a:endParaRPr>
          </a:p>
          <a:p>
            <a:pPr lvl="0">
              <a:spcBef>
                <a:spcPct val="0"/>
              </a:spcBef>
            </a:pPr>
            <a:r>
              <a:rPr lang="bn-BD" sz="3600" dirty="0"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>এ্যালুমিনিয়াম অক্সাইড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>           Al</a:t>
            </a:r>
            <a:r>
              <a:rPr lang="en-US" sz="3600" baseline="-250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ea typeface="+mj-ea"/>
                <a:cs typeface="NikoshBAN" pitchFamily="2" charset="0"/>
              </a:rPr>
              <a:t>O</a:t>
            </a:r>
            <a:r>
              <a:rPr lang="en-US" sz="3600" baseline="-250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endParaRPr lang="bn-BD" sz="3600" baseline="-25000" dirty="0">
              <a:solidFill>
                <a:srgbClr val="0070C0"/>
              </a:solidFill>
              <a:latin typeface="Times New Roman" pitchFamily="18" charset="0"/>
              <a:ea typeface="+mj-ea"/>
              <a:cs typeface="NikoshBAN" pitchFamily="2" charset="0"/>
            </a:endParaRPr>
          </a:p>
          <a:p>
            <a:pPr lvl="0" algn="ctr">
              <a:spcBef>
                <a:spcPct val="0"/>
              </a:spcBef>
            </a:pPr>
            <a:endParaRPr lang="en-US" sz="4400" dirty="0">
              <a:solidFill>
                <a:srgbClr val="0070C0"/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09453" y="1812404"/>
            <a:ext cx="6870879" cy="1066800"/>
          </a:xfrm>
          <a:prstGeom prst="rect">
            <a:avLst/>
          </a:prstGeom>
          <a:noFill/>
        </p:spPr>
        <p:txBody>
          <a:bodyPr numCol="1" anchor="ctr">
            <a:prstTxWarp prst="textStop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ক্ষারের উদাহরণ</a:t>
            </a:r>
            <a:r>
              <a:rPr kumimoji="0" lang="en-US" sz="6000" b="1" i="0" u="none" strike="noStrike" kern="1200" cap="none" spc="0" normalizeH="0" baseline="0" noProof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:</a:t>
            </a:r>
            <a:endParaRPr kumimoji="0" lang="en-US" sz="60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84332" y="3273108"/>
            <a:ext cx="7772400" cy="33668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bn-BD" sz="4400" dirty="0"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পটাশিয়াম হাইড্রোক্সাইড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   KOH</a:t>
            </a:r>
            <a:endParaRPr lang="bn-BD" sz="4400" dirty="0">
              <a:solidFill>
                <a:srgbClr val="7030A0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bn-BD" sz="4400" dirty="0"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সোডিয়াম হাইড্রোক্সাইড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    </a:t>
            </a:r>
            <a:r>
              <a:rPr lang="en-US" sz="4400" dirty="0" err="1"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NaOH</a:t>
            </a:r>
            <a:endParaRPr lang="bn-BD" sz="4400" dirty="0">
              <a:solidFill>
                <a:srgbClr val="7030A0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>
              <a:spcBef>
                <a:spcPct val="0"/>
              </a:spcBef>
              <a:defRPr/>
            </a:pPr>
            <a:r>
              <a:rPr lang="bn-BD" sz="4400" dirty="0"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লিথিয়াম হাইড্রোক্সাইড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     </a:t>
            </a:r>
            <a:r>
              <a:rPr lang="en-US" sz="4400" dirty="0" err="1"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LiOH</a:t>
            </a:r>
            <a:endParaRPr lang="bn-BD" sz="4400" dirty="0">
              <a:solidFill>
                <a:srgbClr val="7030A0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 lvl="0">
              <a:spcBef>
                <a:spcPct val="0"/>
              </a:spcBef>
            </a:pPr>
            <a:r>
              <a:rPr lang="bn-BD" sz="4400" dirty="0"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অ্যামোনিয়াম হাইড্রোক্সাইড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 NH</a:t>
            </a:r>
            <a:r>
              <a:rPr lang="en-US" sz="4400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dirty="0">
                <a:solidFill>
                  <a:srgbClr val="7030A0"/>
                </a:solidFill>
                <a:latin typeface="NikoshBAN" pitchFamily="2" charset="0"/>
                <a:ea typeface="+mj-ea"/>
                <a:cs typeface="NikoshBAN" pitchFamily="2" charset="0"/>
              </a:rPr>
              <a:t>OH </a:t>
            </a:r>
            <a:endParaRPr lang="bn-BD" sz="4400" dirty="0">
              <a:solidFill>
                <a:srgbClr val="7030A0"/>
              </a:solidFill>
              <a:latin typeface="NikoshBAN" pitchFamily="2" charset="0"/>
              <a:ea typeface="+mj-ea"/>
              <a:cs typeface="NikoshBAN" pitchFamily="2" charset="0"/>
            </a:endParaRPr>
          </a:p>
          <a:p>
            <a:pPr lvl="0" algn="ctr">
              <a:spcBef>
                <a:spcPct val="0"/>
              </a:spcBef>
            </a:pPr>
            <a:endParaRPr lang="en-US" sz="4400" dirty="0">
              <a:solidFill>
                <a:srgbClr val="7030A0"/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264" y="211011"/>
            <a:ext cx="108180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ক্ষারক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দ্রবীভূত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ক্ষার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7619" y="422027"/>
            <a:ext cx="6428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ক্ষারের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সাধারনত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তিক্ত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স্বাদ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0" y="1575581"/>
            <a:ext cx="9045526" cy="5022167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399" y="239151"/>
            <a:ext cx="1010060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2. 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ক্ষারের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জলীয়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দ্রবন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লিটমাসকে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 descr="Gla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91" y="2141670"/>
            <a:ext cx="4303059" cy="3505200"/>
          </a:xfrm>
          <a:prstGeom prst="rect">
            <a:avLst/>
          </a:prstGeom>
        </p:spPr>
      </p:pic>
      <p:sp>
        <p:nvSpPr>
          <p:cNvPr id="5" name="Flowchart: Data 4"/>
          <p:cNvSpPr/>
          <p:nvPr/>
        </p:nvSpPr>
        <p:spPr>
          <a:xfrm rot="1237974">
            <a:off x="8479224" y="2322693"/>
            <a:ext cx="672410" cy="2776287"/>
          </a:xfrm>
          <a:prstGeom prst="flowChartInputOutpu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 rot="20251868">
            <a:off x="2196344" y="2453392"/>
            <a:ext cx="1305456" cy="2757779"/>
            <a:chOff x="6838685" y="2101700"/>
            <a:chExt cx="1305456" cy="2757779"/>
          </a:xfrm>
        </p:grpSpPr>
        <p:sp>
          <p:nvSpPr>
            <p:cNvPr id="6" name="Flowchart: Data 5"/>
            <p:cNvSpPr/>
            <p:nvPr/>
          </p:nvSpPr>
          <p:spPr>
            <a:xfrm rot="1237974">
              <a:off x="7471731" y="2101700"/>
              <a:ext cx="672410" cy="1449484"/>
            </a:xfrm>
            <a:prstGeom prst="flowChartInputOutput">
              <a:avLst/>
            </a:prstGeom>
            <a:solidFill>
              <a:srgbClr val="FF99CC"/>
            </a:solidFill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Flowchart: Data 6"/>
            <p:cNvSpPr/>
            <p:nvPr/>
          </p:nvSpPr>
          <p:spPr>
            <a:xfrm rot="1237974">
              <a:off x="6838685" y="3409995"/>
              <a:ext cx="672410" cy="1449484"/>
            </a:xfrm>
            <a:prstGeom prst="flowChartInputOutpu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71004" y="5795889"/>
            <a:ext cx="2222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দ্রবন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4186" y="5387926"/>
            <a:ext cx="310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লিটমাস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পেপার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478298"/>
            <a:ext cx="116480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3.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ক্ষার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জলীয়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দ্রবনে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হাইড্রোক্সাইড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48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)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52" r="36056" b="11624"/>
          <a:stretch>
            <a:fillRect/>
          </a:stretch>
        </p:blipFill>
        <p:spPr>
          <a:xfrm>
            <a:off x="6935364" y="1505239"/>
            <a:ext cx="3207434" cy="44594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46" b="5464"/>
          <a:stretch>
            <a:fillRect/>
          </a:stretch>
        </p:blipFill>
        <p:spPr>
          <a:xfrm>
            <a:off x="1716243" y="1758462"/>
            <a:ext cx="3654655" cy="4164035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38" y="731519"/>
            <a:ext cx="10128739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4.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এসিডের সাথে বিক্রিয়া করে লবণ ও পানি উৎপন্ন   করে ।</a:t>
            </a:r>
          </a:p>
          <a:p>
            <a:r>
              <a:rPr lang="bn-IN" sz="4000" dirty="0" smtClean="0">
                <a:solidFill>
                  <a:srgbClr val="FF0000"/>
                </a:solidFill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cs typeface="NikoshBAN" panose="02000000000000000000" pitchFamily="2" charset="0"/>
              </a:rPr>
              <a:t>NaOH</a:t>
            </a:r>
            <a:r>
              <a:rPr lang="en-US" sz="4000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cs typeface="NikoshBAN" panose="02000000000000000000" pitchFamily="2" charset="0"/>
              </a:rPr>
              <a:t>+  </a:t>
            </a:r>
            <a:r>
              <a:rPr lang="en-US" sz="4000" dirty="0" err="1" smtClean="0">
                <a:solidFill>
                  <a:srgbClr val="FF0000"/>
                </a:solidFill>
                <a:cs typeface="NikoshBAN" panose="02000000000000000000" pitchFamily="2" charset="0"/>
              </a:rPr>
              <a:t>HCl</a:t>
            </a:r>
            <a:r>
              <a:rPr lang="bn-IN" sz="4000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            </a:t>
            </a:r>
            <a:r>
              <a:rPr lang="en-US" sz="4000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               </a:t>
            </a:r>
            <a:r>
              <a:rPr lang="bn-IN" sz="4000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     </a:t>
            </a:r>
            <a:r>
              <a:rPr lang="en-US" sz="4000" dirty="0" err="1" smtClean="0">
                <a:solidFill>
                  <a:srgbClr val="FF0000"/>
                </a:solidFill>
                <a:cs typeface="NikoshBAN" panose="02000000000000000000" pitchFamily="2" charset="0"/>
              </a:rPr>
              <a:t>NaCl</a:t>
            </a:r>
            <a:r>
              <a:rPr lang="en-US" sz="4000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cs typeface="NikoshBAN" panose="02000000000000000000" pitchFamily="2" charset="0"/>
              </a:rPr>
              <a:t>+ H</a:t>
            </a:r>
            <a:r>
              <a:rPr lang="en-US" sz="4000" baseline="-25000" dirty="0" smtClean="0">
                <a:solidFill>
                  <a:srgbClr val="FF0000"/>
                </a:solidFill>
                <a:cs typeface="NikoshBAN" panose="02000000000000000000" pitchFamily="2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cs typeface="NikoshBAN" panose="02000000000000000000" pitchFamily="2" charset="0"/>
              </a:rPr>
              <a:t>O</a:t>
            </a:r>
            <a:endParaRPr lang="en-US" sz="40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5.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ক্ষার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অ্যামোনিয়াম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লবনের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অ্যামোনিয়া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NH</a:t>
            </a:r>
            <a:r>
              <a:rPr lang="en-US" sz="40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 + </a:t>
            </a:r>
            <a:r>
              <a:rPr lang="en-US" sz="4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NH</a:t>
            </a:r>
            <a:r>
              <a:rPr lang="en-US" sz="40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40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 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6.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লবনের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হাইড্রোক্সাইড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Al(NO</a:t>
            </a:r>
            <a:r>
              <a:rPr lang="en-US" sz="40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+3NaOH             Al(OH)</a:t>
            </a:r>
            <a:r>
              <a:rPr lang="en-US" sz="40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+3NaNO</a:t>
            </a:r>
            <a:r>
              <a:rPr lang="en-US" sz="40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4000" baseline="-25000" dirty="0" smtClean="0">
              <a:cs typeface="NikoshBAN" panose="02000000000000000000" pitchFamily="2" charset="0"/>
            </a:endParaRPr>
          </a:p>
          <a:p>
            <a:endParaRPr lang="en-US" sz="4000" baseline="-25000" dirty="0" smtClean="0"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45377" y="3530990"/>
            <a:ext cx="189913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770143" y="1688122"/>
            <a:ext cx="189913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783011" y="5347310"/>
            <a:ext cx="1266077" cy="124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259" y="534572"/>
            <a:ext cx="7723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9.3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গাঢ়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গাঢ়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ক্ষারের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ক্ষয়কারী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ধর্ম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4737" y="1575582"/>
            <a:ext cx="103256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এসিডে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তুলনামূলকভাবে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গাঢ়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অনুরুপভাবে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ক্ষারে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তুলনামূলকভাবে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গাঢ়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ক্ষার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গাঢ়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গাঢ়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ক্ষার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অত্যান্ত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ক্ষয়কারক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কাপড়-চোপড়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শরীরে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লাগলে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ত্বককে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পারে।চোখে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চোখ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পারে।পানির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গাঢ়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গাঢ়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ক্ষার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অল্প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অল্প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দ্রবীভূত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দ্রবন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2124222"/>
            <a:ext cx="10143663" cy="4462052"/>
          </a:xfrm>
          <a:solidFill>
            <a:srgbClr val="7030A0"/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1143000" indent="-1143000">
              <a:buAutoNum type="arabicPeriod"/>
            </a:pP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1143000" indent="-1143000">
              <a:buAutoNum type="arabicPeriod"/>
            </a:pP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ক্ষারক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ক্ষারের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1143000" indent="-1143000">
              <a:buAutoNum type="arabicPeriod"/>
            </a:pP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ক্ষারের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1143000" indent="-1143000">
              <a:buAutoNum type="arabicPeriod"/>
            </a:pP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4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44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লঘু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4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1143000" indent="-1143000">
              <a:buAutoNum type="arabicPeriod"/>
            </a:pP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গাঢ়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গাঢ়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ক্ষয়কারক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1143000" indent="-1143000">
              <a:buAutoNum type="arabicPeriod"/>
            </a:pP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854539" y="70328"/>
            <a:ext cx="4248471" cy="2053894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9925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253209" y="1631849"/>
            <a:ext cx="4614203" cy="37138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81489" y="1674042"/>
            <a:ext cx="7005711" cy="36153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ক্ষারই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ক্ষারক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ক্ষারক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ক্ষার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152385" y="2229581"/>
            <a:ext cx="5791200" cy="443484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bn-BD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আব্দুর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রাজ্জাক</a:t>
            </a:r>
            <a:endParaRPr lang="en-US" sz="40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None/>
            </a:pP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মেহেরপুর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955107" y="2233098"/>
            <a:ext cx="6082145" cy="441725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274320" marR="0" lvl="4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4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4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kumimoji="0" lang="bn-BD" sz="4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রসায়ন</a:t>
            </a:r>
          </a:p>
          <a:p>
            <a:pPr marL="274320" marR="0" lvl="3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নবম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(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এসিড-ক্ষারক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সমতা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)</a:t>
            </a:r>
          </a:p>
          <a:p>
            <a:pPr marL="274320" marR="0" lvl="3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পাঠ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9.1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– 9.3</a:t>
            </a:r>
            <a:endParaRPr kumimoji="0" lang="bn-BD" sz="4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1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anose="020B0604020202020204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7" name="Up Ribbon 6"/>
          <p:cNvSpPr/>
          <p:nvPr/>
        </p:nvSpPr>
        <p:spPr>
          <a:xfrm>
            <a:off x="0" y="112544"/>
            <a:ext cx="12192000" cy="1927274"/>
          </a:xfrm>
          <a:prstGeom prst="ribbon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4443607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8334"/>
          </a:xfrm>
        </p:spPr>
      </p:pic>
      <p:sp>
        <p:nvSpPr>
          <p:cNvPr id="5" name="Rectangle 4"/>
          <p:cNvSpPr/>
          <p:nvPr/>
        </p:nvSpPr>
        <p:spPr>
          <a:xfrm>
            <a:off x="2835725" y="684014"/>
            <a:ext cx="65192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438450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34906" y="204299"/>
            <a:ext cx="8711980" cy="1138138"/>
          </a:xfrm>
          <a:prstGeom prst="rect">
            <a:avLst/>
          </a:prstGeom>
          <a:solidFill>
            <a:srgbClr val="00B0F0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নিচের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চিত্রগুলো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লক্ষ্য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--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347" y="1517297"/>
            <a:ext cx="4408460" cy="2000264"/>
          </a:xfrm>
          <a:prstGeom prst="rect">
            <a:avLst/>
          </a:prstGeom>
        </p:spPr>
      </p:pic>
      <p:pic>
        <p:nvPicPr>
          <p:cNvPr id="5" name="Picture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6228" y="4117443"/>
            <a:ext cx="4276578" cy="17145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14546" y="3661377"/>
            <a:ext cx="207170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লেবুর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</a:t>
            </a:r>
            <a:endParaRPr lang="en-GB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9831" y="3659581"/>
            <a:ext cx="228601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GB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লিটমাসকে</a:t>
            </a:r>
            <a:r>
              <a:rPr lang="en-GB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GB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6257" y="6136968"/>
            <a:ext cx="264320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</a:t>
            </a:r>
            <a:r>
              <a:rPr lang="en-GB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GB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চুনের</a:t>
            </a:r>
            <a:r>
              <a:rPr lang="en-GB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7113" y="6030003"/>
            <a:ext cx="228601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GB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লিটমাসকে</a:t>
            </a:r>
            <a:r>
              <a:rPr lang="en-GB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</a:t>
            </a:r>
            <a:r>
              <a:rPr lang="en-GB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 descr="kalapara-chun.jpg"/>
          <p:cNvPicPr>
            <a:picLocks noChangeAspect="1"/>
          </p:cNvPicPr>
          <p:nvPr/>
        </p:nvPicPr>
        <p:blipFill>
          <a:blip r:embed="rId4"/>
          <a:srcRect l="54429" t="18391" r="4714" b="50730"/>
          <a:stretch>
            <a:fillRect/>
          </a:stretch>
        </p:blipFill>
        <p:spPr>
          <a:xfrm>
            <a:off x="1463040" y="4149969"/>
            <a:ext cx="4276579" cy="1957754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837" y="1420837"/>
            <a:ext cx="4023360" cy="2222696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986" y="2391506"/>
            <a:ext cx="9636373" cy="4156998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9.1    </a:t>
            </a:r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9.2    </a:t>
            </a:r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ক্ষারক</a:t>
            </a:r>
            <a:r>
              <a:rPr lang="en-US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</a:t>
            </a:r>
            <a:endParaRPr lang="en-US" sz="72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9.3    </a:t>
            </a:r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গাঢ়</a:t>
            </a:r>
            <a:r>
              <a:rPr lang="en-US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গাঢ়</a:t>
            </a:r>
            <a:r>
              <a:rPr lang="en-US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ক্ষারের</a:t>
            </a:r>
            <a:r>
              <a:rPr lang="en-US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ক্ষয়কারী</a:t>
            </a:r>
            <a:r>
              <a:rPr lang="en-US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7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3390297" y="42198"/>
            <a:ext cx="5162857" cy="2307102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8275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30779"/>
            <a:ext cx="10680865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just"/>
            <a:r>
              <a:rPr lang="en-US" dirty="0" smtClean="0">
                <a:solidFill>
                  <a:srgbClr val="C00000"/>
                </a:solidFill>
              </a:rPr>
              <a:t>                   </a:t>
            </a:r>
            <a:r>
              <a:rPr lang="bn-IN" dirty="0" smtClean="0">
                <a:solidFill>
                  <a:srgbClr val="C00000"/>
                </a:solidFill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07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107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70877"/>
            <a:ext cx="10680865" cy="4729554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ক্ষারক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এসিড-ক্ষার জাতীয় পদার্থ গুলো চিহ্নত ও সনাক্ত করতে পারবে।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এসিড-ক্ষারের বৈশিষ্ট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এসিড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IN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ক্ষারের প্রভাব ব্যাখ্যা করতে পারবে।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81446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6603" y="253211"/>
            <a:ext cx="10578905" cy="255454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দ্রবীভূত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এসিডের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অনু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বিয়োজিত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জলীয়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দ্রবনে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নিম্নরুপে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বিয়োজিত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2530" y="2658784"/>
            <a:ext cx="10016197" cy="175432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সবলএসিড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                        H</a:t>
            </a:r>
            <a:r>
              <a:rPr lang="en-US" sz="36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36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                  2H</a:t>
            </a:r>
            <a:r>
              <a:rPr lang="en-US" sz="36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 + SO</a:t>
            </a:r>
            <a:r>
              <a:rPr lang="en-US" sz="36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aseline="30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62179" y="3812345"/>
            <a:ext cx="1702190" cy="140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88789" y="4375052"/>
            <a:ext cx="1702190" cy="140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4399" y="4670474"/>
            <a:ext cx="9678571" cy="175432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দুর্বল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600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                    2H</a:t>
            </a:r>
            <a:r>
              <a:rPr lang="en-US" sz="3600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 +  CO</a:t>
            </a:r>
            <a:r>
              <a:rPr lang="en-US" sz="3600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600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COOH(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               H</a:t>
            </a:r>
            <a:r>
              <a:rPr lang="en-US" sz="3600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  +  CH</a:t>
            </a:r>
            <a:r>
              <a:rPr lang="en-US" sz="3600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COO</a:t>
            </a:r>
            <a:r>
              <a:rPr lang="en-US" sz="3600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742006" y="5556751"/>
            <a:ext cx="1308296" cy="100060"/>
            <a:chOff x="3938958" y="4979963"/>
            <a:chExt cx="1308296" cy="10006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3981160" y="4979963"/>
              <a:ext cx="125202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>
              <a:off x="3938958" y="5078435"/>
              <a:ext cx="1308296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21838" y="6147595"/>
            <a:ext cx="1308296" cy="100060"/>
            <a:chOff x="4121838" y="5542671"/>
            <a:chExt cx="1308296" cy="10006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4164040" y="5542671"/>
              <a:ext cx="125202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0800000">
              <a:off x="4121838" y="5641143"/>
              <a:ext cx="1308296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7619" y="422027"/>
            <a:ext cx="6428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এসিডের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এসি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টক স্বাদ আছে।</a:t>
            </a:r>
          </a:p>
        </p:txBody>
      </p:sp>
      <p:pic>
        <p:nvPicPr>
          <p:cNvPr id="7" name="Picture 6" descr="image_922_1180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183" y="1758461"/>
            <a:ext cx="3586090" cy="375607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278" y="1805352"/>
            <a:ext cx="3427828" cy="376545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r="770" b="9744"/>
          <a:stretch>
            <a:fillRect/>
          </a:stretch>
        </p:blipFill>
        <p:spPr>
          <a:xfrm>
            <a:off x="8271262" y="1730326"/>
            <a:ext cx="3630006" cy="3784209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399" y="239151"/>
            <a:ext cx="1010060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2. 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এসিডের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জলীয়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দ্রবন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লিটমাসকে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 descr="Gla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91" y="2141670"/>
            <a:ext cx="4303059" cy="3505200"/>
          </a:xfrm>
          <a:prstGeom prst="rect">
            <a:avLst/>
          </a:prstGeom>
        </p:spPr>
      </p:pic>
      <p:sp>
        <p:nvSpPr>
          <p:cNvPr id="5" name="Flowchart: Data 4"/>
          <p:cNvSpPr/>
          <p:nvPr/>
        </p:nvSpPr>
        <p:spPr>
          <a:xfrm rot="1237974">
            <a:off x="8479224" y="2322693"/>
            <a:ext cx="672410" cy="2776287"/>
          </a:xfrm>
          <a:prstGeom prst="flowChartInputOutpu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20251868">
            <a:off x="2196345" y="2453392"/>
            <a:ext cx="1305456" cy="2757779"/>
            <a:chOff x="6838685" y="2101700"/>
            <a:chExt cx="1305456" cy="2757779"/>
          </a:xfrm>
        </p:grpSpPr>
        <p:sp>
          <p:nvSpPr>
            <p:cNvPr id="6" name="Flowchart: Data 5"/>
            <p:cNvSpPr/>
            <p:nvPr/>
          </p:nvSpPr>
          <p:spPr>
            <a:xfrm rot="1237974">
              <a:off x="7471731" y="2101700"/>
              <a:ext cx="672410" cy="1449484"/>
            </a:xfrm>
            <a:prstGeom prst="flowChartInputOutpu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7" name="Flowchart: Data 6"/>
            <p:cNvSpPr/>
            <p:nvPr/>
          </p:nvSpPr>
          <p:spPr>
            <a:xfrm rot="1237974">
              <a:off x="6838685" y="3409995"/>
              <a:ext cx="672410" cy="1449484"/>
            </a:xfrm>
            <a:prstGeom prst="flowChartInputOutput">
              <a:avLst/>
            </a:prstGeom>
            <a:solidFill>
              <a:srgbClr val="FF99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71004" y="5795889"/>
            <a:ext cx="2222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দ্রবন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4186" y="5387926"/>
            <a:ext cx="310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লিটমাস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পেপার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647114"/>
            <a:ext cx="11394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3.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জলীয়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দ্রবনে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)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5" r="74651" b="11280"/>
          <a:stretch>
            <a:fillRect/>
          </a:stretch>
        </p:blipFill>
        <p:spPr>
          <a:xfrm>
            <a:off x="7012251" y="1688123"/>
            <a:ext cx="1681583" cy="36013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87" b="3125"/>
          <a:stretch>
            <a:fillRect/>
          </a:stretch>
        </p:blipFill>
        <p:spPr>
          <a:xfrm>
            <a:off x="2302889" y="1941345"/>
            <a:ext cx="2395738" cy="3334045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616</Words>
  <Application>Microsoft Office PowerPoint</Application>
  <PresentationFormat>Widescreen</PresentationFormat>
  <Paragraphs>94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                        শিখন 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Hi</cp:lastModifiedBy>
  <cp:revision>167</cp:revision>
  <dcterms:created xsi:type="dcterms:W3CDTF">2016-10-03T08:25:17Z</dcterms:created>
  <dcterms:modified xsi:type="dcterms:W3CDTF">2020-10-17T04:45:38Z</dcterms:modified>
</cp:coreProperties>
</file>