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264" r:id="rId4"/>
    <p:sldId id="261" r:id="rId5"/>
    <p:sldId id="262" r:id="rId6"/>
    <p:sldId id="263" r:id="rId7"/>
    <p:sldId id="265" r:id="rId8"/>
    <p:sldId id="258" r:id="rId9"/>
    <p:sldId id="266" r:id="rId10"/>
    <p:sldId id="267" r:id="rId11"/>
    <p:sldId id="273" r:id="rId12"/>
    <p:sldId id="278" r:id="rId13"/>
    <p:sldId id="270" r:id="rId14"/>
    <p:sldId id="271" r:id="rId15"/>
    <p:sldId id="272" r:id="rId16"/>
    <p:sldId id="269" r:id="rId17"/>
    <p:sldId id="275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25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0F18-28AF-426B-807F-94D962198517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14EB-6F85-4A4F-A30E-B40AD276C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14EB-6F85-4A4F-A30E-B40AD276CF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7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6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5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3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7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8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1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6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8F83-E852-4AD3-BCB3-2FF567FE278D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300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0.png"/><Relationship Id="rId5" Type="http://schemas.openxmlformats.org/officeDocument/2006/relationships/image" Target="../media/image220.png"/><Relationship Id="rId10" Type="http://schemas.openxmlformats.org/officeDocument/2006/relationships/image" Target="../media/image230.png"/><Relationship Id="rId4" Type="http://schemas.openxmlformats.org/officeDocument/2006/relationships/image" Target="../media/image110.png"/><Relationship Id="rId9" Type="http://schemas.openxmlformats.org/officeDocument/2006/relationships/image" Target="../media/image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0.png"/><Relationship Id="rId18" Type="http://schemas.openxmlformats.org/officeDocument/2006/relationships/image" Target="../media/image210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60.png"/><Relationship Id="rId17" Type="http://schemas.openxmlformats.org/officeDocument/2006/relationships/image" Target="../media/image200.png"/><Relationship Id="rId2" Type="http://schemas.openxmlformats.org/officeDocument/2006/relationships/audio" Target="../media/audio2.wav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0.png"/><Relationship Id="rId5" Type="http://schemas.openxmlformats.org/officeDocument/2006/relationships/image" Target="../media/image10.png"/><Relationship Id="rId15" Type="http://schemas.openxmlformats.org/officeDocument/2006/relationships/image" Target="../media/image180.png"/><Relationship Id="rId10" Type="http://schemas.openxmlformats.org/officeDocument/2006/relationships/image" Target="../media/image140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7.jpeg"/><Relationship Id="rId5" Type="http://schemas.openxmlformats.org/officeDocument/2006/relationships/image" Target="../media/image3.gif"/><Relationship Id="rId10" Type="http://schemas.openxmlformats.org/officeDocument/2006/relationships/image" Target="../media/image26.jpeg"/><Relationship Id="rId4" Type="http://schemas.openxmlformats.org/officeDocument/2006/relationships/image" Target="../media/image2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5" y="1233629"/>
            <a:ext cx="596265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Woman gets perfect family pawtrait of all 17 cats and dogs after a week of  trying | Metro New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7342" y="1233629"/>
            <a:ext cx="566837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6" y="3663987"/>
            <a:ext cx="6480216" cy="314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488" y="3663987"/>
            <a:ext cx="5589863" cy="31447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390" y="106044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Welcome to my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706056"/>
            <a:ext cx="1423851" cy="1802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0957" y="1398885"/>
            <a:ext cx="5280544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raining cats and dogs.</a:t>
            </a:r>
            <a:endParaRPr lang="en-GB" sz="36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2104" y="1487600"/>
            <a:ext cx="2491847" cy="41625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5 L 0.11133 0.05672 L 0.14987 -0.05 L 0.19128 0.05672 L 0.23256 -0.05 L 0.27149 0.05672 L 0.31302 -0.05 L 0.35144 0.05672 L 0.39336 -0.05 L 0.43477 0.05672 L 0.47318 -0.05 L 0.51472 0.05672 L 0.55352 -0.05 L 0.59493 0.05672 L 0.6362 -0.05 L 0.67487 0.05672 L 0.71706 -0.0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9" y="226326"/>
            <a:ext cx="2579040" cy="269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2971403" y="709012"/>
            <a:ext cx="597485" cy="6695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Callout 4"/>
          <p:cNvSpPr/>
          <p:nvPr/>
        </p:nvSpPr>
        <p:spPr>
          <a:xfrm>
            <a:off x="3568888" y="449797"/>
            <a:ext cx="1990298" cy="1188019"/>
          </a:xfrm>
          <a:prstGeom prst="rightArrowCallout">
            <a:avLst>
              <a:gd name="adj1" fmla="val 25000"/>
              <a:gd name="adj2" fmla="val 21554"/>
              <a:gd name="adj3" fmla="val 25000"/>
              <a:gd name="adj4" fmla="val 763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5559186" y="560198"/>
            <a:ext cx="3234521" cy="1118637"/>
          </a:xfrm>
          <a:prstGeom prst="rightArrowCallout">
            <a:avLst>
              <a:gd name="adj1" fmla="val 27440"/>
              <a:gd name="adj2" fmla="val 22560"/>
              <a:gd name="adj3" fmla="val 22560"/>
              <a:gd name="adj4" fmla="val 858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literal/simple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3707" y="749364"/>
            <a:ext cx="1921386" cy="672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5697" y="658322"/>
            <a:ext cx="2506646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3404" y="892560"/>
            <a:ext cx="1601991" cy="43080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6922946" y="560198"/>
            <a:ext cx="2658794" cy="1118637"/>
          </a:xfrm>
          <a:prstGeom prst="rightArrowCallout">
            <a:avLst>
              <a:gd name="adj1" fmla="val 27440"/>
              <a:gd name="adj2" fmla="val 22560"/>
              <a:gd name="adj3" fmla="val 28474"/>
              <a:gd name="adj4" fmla="val 84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Idiomatic 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5623370" y="806985"/>
            <a:ext cx="1282890" cy="601950"/>
          </a:xfrm>
          <a:prstGeom prst="rightArrowCallout">
            <a:avLst>
              <a:gd name="adj1" fmla="val 22448"/>
              <a:gd name="adj2" fmla="val 11224"/>
              <a:gd name="adj3" fmla="val 42965"/>
              <a:gd name="adj4" fmla="val 753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1190" y="541460"/>
            <a:ext cx="2177957" cy="1047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rid of diseases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5319" y="669608"/>
            <a:ext cx="1811901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53673" y="579079"/>
            <a:ext cx="1922837" cy="972706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3843" y="1687528"/>
            <a:ext cx="8884693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A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words that has a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metaphorical meaning having no subject, no predicate but works as a verb is called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verb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0145" y="2182763"/>
            <a:ext cx="760519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 The boy has come round from fever.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2" y="3261926"/>
            <a:ext cx="2465316" cy="33693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ight Arrow 17"/>
          <p:cNvSpPr/>
          <p:nvPr/>
        </p:nvSpPr>
        <p:spPr>
          <a:xfrm>
            <a:off x="2846782" y="3827521"/>
            <a:ext cx="597485" cy="6695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Callout 18"/>
          <p:cNvSpPr/>
          <p:nvPr/>
        </p:nvSpPr>
        <p:spPr>
          <a:xfrm>
            <a:off x="3444267" y="3568306"/>
            <a:ext cx="1802982" cy="1188019"/>
          </a:xfrm>
          <a:prstGeom prst="rightArrowCallout">
            <a:avLst>
              <a:gd name="adj1" fmla="val 25000"/>
              <a:gd name="adj2" fmla="val 21554"/>
              <a:gd name="adj3" fmla="val 25000"/>
              <a:gd name="adj4" fmla="val 763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5279931" y="3637688"/>
            <a:ext cx="3234521" cy="1118637"/>
          </a:xfrm>
          <a:prstGeom prst="rightArrowCallout">
            <a:avLst>
              <a:gd name="adj1" fmla="val 27440"/>
              <a:gd name="adj2" fmla="val 22560"/>
              <a:gd name="adj3" fmla="val 22560"/>
              <a:gd name="adj4" fmla="val 858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literal/simple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2948" y="3735672"/>
            <a:ext cx="2506646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7134" y="3937089"/>
            <a:ext cx="2648818" cy="572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come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1452" y="4007428"/>
            <a:ext cx="2305349" cy="43935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6785481" y="3630465"/>
            <a:ext cx="2658794" cy="1118637"/>
          </a:xfrm>
          <a:prstGeom prst="rightArrowCallout">
            <a:avLst>
              <a:gd name="adj1" fmla="val 27440"/>
              <a:gd name="adj2" fmla="val 22560"/>
              <a:gd name="adj3" fmla="val 28474"/>
              <a:gd name="adj4" fmla="val 84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Idiomatic 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5326892" y="3844836"/>
            <a:ext cx="1282890" cy="601950"/>
          </a:xfrm>
          <a:prstGeom prst="rightArrowCallout">
            <a:avLst>
              <a:gd name="adj1" fmla="val 22448"/>
              <a:gd name="adj2" fmla="val 11224"/>
              <a:gd name="adj3" fmla="val 42965"/>
              <a:gd name="adj4" fmla="val 753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5912" y="3793908"/>
            <a:ext cx="1811901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65808" y="3844836"/>
            <a:ext cx="1859110" cy="679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95640" y="3967846"/>
            <a:ext cx="1623877" cy="47098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6421" y="5072253"/>
            <a:ext cx="760519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comes of a poor family.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9916" y="2657840"/>
            <a:ext cx="11502789" cy="29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kumimoji="0" lang="en-US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tooth and nail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relation between 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 brothers.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    enmity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    good relation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    sweet relation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oward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664542" y="1095924"/>
                <a:ext cx="6365683" cy="12416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Tick (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correct of underlined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idioms and phrases.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4542" y="1095924"/>
                <a:ext cx="6365683" cy="1241687"/>
              </a:xfrm>
              <a:prstGeom prst="rect">
                <a:avLst/>
              </a:prstGeom>
              <a:blipFill rotWithShape="0">
                <a:blip r:embed="rId2"/>
                <a:stretch>
                  <a:fillRect l="-2772" t="-3902" r="-2772" b="-1756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550504" y="185036"/>
            <a:ext cx="10031896" cy="470056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                            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49" y="981570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962166" y="5090512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62166" y="4557476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62167" y="4024440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62167" y="3478325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87006" y="3510951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47794" y="6162737"/>
            <a:ext cx="4146834" cy="472420"/>
          </a:xfrm>
          <a:prstGeom prst="roundRect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on board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687" y="4010226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0687" y="456362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60686" y="5096665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6149" y="3616657"/>
            <a:ext cx="6656556" cy="2579427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 and </a:t>
            </a:r>
            <a:r>
              <a:rPr lang="en-GB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nail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in fight using all resources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,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correct.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ir work for language and litera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7188" y="975321"/>
            <a:ext cx="2362200" cy="1643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2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9916" y="60572"/>
            <a:ext cx="115027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detective</a:t>
            </a: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left </a:t>
            </a:r>
            <a:r>
              <a:rPr kumimoji="0" lang="en-US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stone unturned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trace the culprit.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took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pains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irrelevant things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resorted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illegitimate practices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available means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0685" y="2472565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62166" y="1939529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60682" y="1407258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60682" y="845983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73750" y="2497645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39916" y="3019620"/>
            <a:ext cx="4146834" cy="472420"/>
          </a:xfrm>
          <a:prstGeom prst="roundRect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on board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60687" y="139227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60687" y="1945682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60682" y="838876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62838" y="638797"/>
            <a:ext cx="4654654" cy="2944362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stone unturned </a:t>
            </a:r>
            <a:r>
              <a:rPr lang="en-GB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GB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try every possible course of action in order to achieve something.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,  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correct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31059" y="3397426"/>
            <a:ext cx="115027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goes to school </a:t>
            </a:r>
            <a:r>
              <a:rPr kumimoji="0" lang="en-US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time</a:t>
            </a:r>
            <a:r>
              <a:rPr kumimoji="0" lang="en-US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regularly.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every time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time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ight time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time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30003" y="4213685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30003" y="4213685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0002" y="4688217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30001" y="469014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0001" y="5236716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53774" y="5264976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853774" y="5783283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853774" y="5772137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1170" y="6177288"/>
            <a:ext cx="4146834" cy="472420"/>
          </a:xfrm>
          <a:prstGeom prst="roundRect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on board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75446" y="4731881"/>
            <a:ext cx="4654654" cy="1755994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GB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 time to do something</a:t>
            </a:r>
            <a:r>
              <a:rPr lang="en-GB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, 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correct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 animBg="1"/>
      <p:bldP spid="40" grpId="0" animBg="1"/>
      <p:bldP spid="41" grpId="0" animBg="1"/>
      <p:bldP spid="42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38899" y="244332"/>
            <a:ext cx="6364408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examples of   IDIOMS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28" y="978305"/>
            <a:ext cx="2956731" cy="261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2" y="978305"/>
            <a:ext cx="3490839" cy="261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-Right Arrow 5"/>
          <p:cNvSpPr/>
          <p:nvPr/>
        </p:nvSpPr>
        <p:spPr>
          <a:xfrm>
            <a:off x="3933711" y="1318359"/>
            <a:ext cx="4872852" cy="968993"/>
          </a:xfrm>
          <a:prstGeom prst="leftRightArrow">
            <a:avLst>
              <a:gd name="adj1" fmla="val 76829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up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462561" y="2113961"/>
            <a:ext cx="1842448" cy="769747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36253" y="2879567"/>
            <a:ext cx="1815152" cy="716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strong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8198" y="3073180"/>
            <a:ext cx="1623877" cy="47098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619630" y="2060428"/>
            <a:ext cx="3448399" cy="1535972"/>
          </a:xfrm>
          <a:prstGeom prst="downArrowCallout">
            <a:avLst>
              <a:gd name="adj1" fmla="val 25000"/>
              <a:gd name="adj2" fmla="val 25000"/>
              <a:gd name="adj3" fmla="val 10189"/>
              <a:gd name="adj4" fmla="val 82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Idiomatic   meaning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3871" y="2187213"/>
            <a:ext cx="2503268" cy="106734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9540" y="3685961"/>
            <a:ext cx="2964398" cy="679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pocket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8772" y="3811334"/>
            <a:ext cx="2768367" cy="47098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7509" y="4518435"/>
            <a:ext cx="559264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 The man is hard up now.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2" y="3865378"/>
            <a:ext cx="3490839" cy="2732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3815463" y="4665609"/>
            <a:ext cx="597485" cy="6695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Callout 17"/>
          <p:cNvSpPr/>
          <p:nvPr/>
        </p:nvSpPr>
        <p:spPr>
          <a:xfrm>
            <a:off x="4412948" y="4594863"/>
            <a:ext cx="1990298" cy="1188019"/>
          </a:xfrm>
          <a:prstGeom prst="rightArrowCallout">
            <a:avLst>
              <a:gd name="adj1" fmla="val 25000"/>
              <a:gd name="adj2" fmla="val 21554"/>
              <a:gd name="adj3" fmla="val 25000"/>
              <a:gd name="adj4" fmla="val 763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off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Callout 18"/>
          <p:cNvSpPr/>
          <p:nvPr/>
        </p:nvSpPr>
        <p:spPr>
          <a:xfrm>
            <a:off x="6417496" y="4689314"/>
            <a:ext cx="3234521" cy="1118637"/>
          </a:xfrm>
          <a:prstGeom prst="rightArrowCallout">
            <a:avLst>
              <a:gd name="adj1" fmla="val 27440"/>
              <a:gd name="adj2" fmla="val 22560"/>
              <a:gd name="adj3" fmla="val 22560"/>
              <a:gd name="adj4" fmla="val 858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literal/simple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3503" y="4782419"/>
            <a:ext cx="2506646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66267" y="4807270"/>
            <a:ext cx="2291378" cy="7906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away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0866" y="4880652"/>
            <a:ext cx="2151719" cy="643859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7661573" y="4658218"/>
            <a:ext cx="2580533" cy="1118637"/>
          </a:xfrm>
          <a:prstGeom prst="rightArrowCallout">
            <a:avLst>
              <a:gd name="adj1" fmla="val 27440"/>
              <a:gd name="adj2" fmla="val 22560"/>
              <a:gd name="adj3" fmla="val 28474"/>
              <a:gd name="adj4" fmla="val 84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Idiomatic 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6305124" y="4946947"/>
            <a:ext cx="1282890" cy="601950"/>
          </a:xfrm>
          <a:prstGeom prst="rightArrowCallout">
            <a:avLst>
              <a:gd name="adj1" fmla="val 22448"/>
              <a:gd name="adj2" fmla="val 11224"/>
              <a:gd name="adj3" fmla="val 42965"/>
              <a:gd name="adj4" fmla="val 753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21601" y="4737443"/>
            <a:ext cx="1811901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16346" y="4908788"/>
            <a:ext cx="2072505" cy="679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46178" y="5031798"/>
            <a:ext cx="1825390" cy="47098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33711" y="5887952"/>
            <a:ext cx="656078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 The man has put off his shoes.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25252" y="165454"/>
            <a:ext cx="6364408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common  IDIOMS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07902"/>
              </p:ext>
            </p:extLst>
          </p:nvPr>
        </p:nvGraphicFramePr>
        <p:xfrm>
          <a:off x="138160" y="897087"/>
          <a:ext cx="11885518" cy="5669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6992"/>
                <a:gridCol w="1897039"/>
                <a:gridCol w="2320119"/>
                <a:gridCol w="59913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Idioms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meaning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Idiomatic meaning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on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Going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Continuing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Admission is going on.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 on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keeping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wear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is putting on her dress.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 up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Abandon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is giving up her hope.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Acting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working can act on health.</a:t>
                      </a:r>
                      <a:endParaRPr lang="en-GB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 out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 out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unlit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 out the lamp.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 for 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Looking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looking for a job.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out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</a:t>
                      </a:r>
                      <a:endParaRPr lang="en-GB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Journey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set out for London.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1069" y="1009934"/>
            <a:ext cx="1446662" cy="47767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85666" y="1009934"/>
            <a:ext cx="1717343" cy="95534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83297" y="1009934"/>
            <a:ext cx="1921467" cy="95534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056886" y="1009934"/>
            <a:ext cx="2042457" cy="60050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2321" y="2187946"/>
            <a:ext cx="1425410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26609" y="2187945"/>
            <a:ext cx="1425410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796946" y="2187944"/>
            <a:ext cx="2057944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091311" y="2187944"/>
            <a:ext cx="43765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37309" y="2784720"/>
            <a:ext cx="1425410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885666" y="2784720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783297" y="2784720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104960" y="2769393"/>
            <a:ext cx="49770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91663" y="3444116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55705" y="3444116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21576" y="3416743"/>
            <a:ext cx="176035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104960" y="3432516"/>
            <a:ext cx="49770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12321" y="4086059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885666" y="4086058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765445" y="4103931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108556" y="4058841"/>
            <a:ext cx="575134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12321" y="4700286"/>
            <a:ext cx="15636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926609" y="4700286"/>
            <a:ext cx="15636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796946" y="4735954"/>
            <a:ext cx="1061657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091311" y="4713936"/>
            <a:ext cx="34621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12321" y="5355457"/>
            <a:ext cx="15636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900602" y="5380963"/>
            <a:ext cx="15636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783297" y="5375428"/>
            <a:ext cx="15636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145903" y="5340261"/>
            <a:ext cx="4171804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95259" y="6010628"/>
            <a:ext cx="15636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887463" y="5995191"/>
            <a:ext cx="1715545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765445" y="6014902"/>
            <a:ext cx="1715545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091311" y="6010627"/>
            <a:ext cx="4171804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15326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96313"/>
              </p:ext>
            </p:extLst>
          </p:nvPr>
        </p:nvGraphicFramePr>
        <p:xfrm>
          <a:off x="138160" y="146454"/>
          <a:ext cx="11885518" cy="6583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6992"/>
                <a:gridCol w="1897039"/>
                <a:gridCol w="2320119"/>
                <a:gridCol w="59913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Idioms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meaning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Idiomatic meaning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 blood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Poisoned</a:t>
                      </a:r>
                    </a:p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 feeling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 blood is going on between the two friends.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letters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knowledge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has no ABC of music.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Bring to book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Opening book 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punish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should bring to book for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her misconduct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tape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en-US" sz="3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color 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tape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Official formalities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</a:t>
                      </a:r>
                      <a:r>
                        <a:rPr lang="en-US" sz="3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tapism</a:t>
                      </a:r>
                      <a:r>
                        <a:rPr lang="en-US" sz="3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causes delay</a:t>
                      </a:r>
                      <a:r>
                        <a:rPr lang="en-US" sz="3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official work</a:t>
                      </a:r>
                      <a:r>
                        <a:rPr lang="en-US" sz="3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down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 down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refuse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turned down the proposal.</a:t>
                      </a:r>
                      <a:endParaRPr lang="en-GB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191069" y="259301"/>
            <a:ext cx="1446662" cy="47767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885666" y="259301"/>
            <a:ext cx="1717343" cy="95534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783297" y="259301"/>
            <a:ext cx="1921467" cy="95534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8056886" y="259301"/>
            <a:ext cx="2042457" cy="60050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12321" y="1437313"/>
            <a:ext cx="1425410" cy="1107646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926609" y="1437312"/>
            <a:ext cx="1662752" cy="101928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796946" y="1437311"/>
            <a:ext cx="2057944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091310" y="1437311"/>
            <a:ext cx="5768593" cy="101928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191663" y="2693483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855705" y="2693483"/>
            <a:ext cx="1567218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821576" y="2666110"/>
            <a:ext cx="2033314" cy="96419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104960" y="2681883"/>
            <a:ext cx="4977022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2321" y="3867765"/>
            <a:ext cx="1546560" cy="92259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885665" y="3922357"/>
            <a:ext cx="1662752" cy="840706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769650" y="3835193"/>
            <a:ext cx="1320964" cy="5066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104960" y="3822415"/>
            <a:ext cx="5413750" cy="96794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163773" y="5030895"/>
            <a:ext cx="1086073" cy="908789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1887463" y="5030896"/>
            <a:ext cx="1715545" cy="90878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3765445" y="5030895"/>
            <a:ext cx="2089445" cy="98776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6091311" y="5022372"/>
            <a:ext cx="4922432" cy="982639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225968" y="6122567"/>
            <a:ext cx="1425410" cy="5103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926609" y="6054642"/>
            <a:ext cx="1621808" cy="5103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796945" y="6122567"/>
            <a:ext cx="1293669" cy="5103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6104960" y="6156181"/>
            <a:ext cx="5413750" cy="51034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795286" y="883561"/>
            <a:ext cx="5786281" cy="1872739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story with appropriate idioms and phrases.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520" y="916335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949002" y="236925"/>
            <a:ext cx="9478850" cy="5137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                                          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2955" y="3348610"/>
            <a:ext cx="11655187" cy="2328058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Habib is my friend. He --------------  a poor family. He is honest --------------. He lives from --------------------. He has a European friend who is fully a ------------- 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8593" y="3290494"/>
            <a:ext cx="2216739" cy="51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comes of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505" y="3901274"/>
            <a:ext cx="2216739" cy="51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doubt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0117" y="3915141"/>
            <a:ext cx="3278989" cy="51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hand to mouth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6279" y="4481188"/>
            <a:ext cx="2623896" cy="51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bad apple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8593" y="3290494"/>
            <a:ext cx="2216739" cy="51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GB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3185" y="4047440"/>
            <a:ext cx="2216739" cy="51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GB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54874" y="4083695"/>
            <a:ext cx="2216739" cy="51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GB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5268" y="4737515"/>
            <a:ext cx="2216739" cy="51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GB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5172" y="5863489"/>
            <a:ext cx="6481407" cy="648303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click on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GB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 answer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42" y="1007507"/>
            <a:ext cx="2260791" cy="1624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22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631798" y="425412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81945" y="1152466"/>
                <a:ext cx="9208394" cy="470344"/>
              </a:xfrm>
              <a:prstGeom prst="roundRect">
                <a:avLst/>
              </a:prstGeom>
              <a:noFill/>
              <a:ln w="28575">
                <a:solidFill>
                  <a:srgbClr val="4D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Tick (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correct answer from alternatives.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45" y="1152466"/>
                <a:ext cx="9208394" cy="470344"/>
              </a:xfrm>
              <a:prstGeom prst="roundRect">
                <a:avLst/>
              </a:prstGeom>
              <a:blipFill rotWithShape="0">
                <a:blip r:embed="rId4"/>
                <a:stretch>
                  <a:fillRect l="-528" t="-30488" r="-660" b="-63415"/>
                </a:stretch>
              </a:blipFill>
              <a:ln w="28575">
                <a:solidFill>
                  <a:srgbClr val="4D030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376049" y="2430949"/>
            <a:ext cx="497975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&amp; woe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683" y="1725503"/>
            <a:ext cx="6882282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life is full of --------.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122" y="2517660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all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6050" y="3254020"/>
            <a:ext cx="497975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time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2953" y="3390564"/>
                <a:ext cx="3511810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in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time</m:t>
                    </m:r>
                  </m:oMath>
                </a14:m>
                <a:endParaRPr lang="en-GB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53" y="3390564"/>
                <a:ext cx="3511810" cy="688316"/>
              </a:xfrm>
              <a:prstGeom prst="rect">
                <a:avLst/>
              </a:prstGeom>
              <a:blipFill rotWithShape="0">
                <a:blip r:embed="rId5"/>
                <a:stretch>
                  <a:fillRect b="-262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552301" y="3427872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01" y="3427872"/>
                <a:ext cx="743914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382504" y="2507176"/>
                <a:ext cx="1378642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04" y="2507176"/>
                <a:ext cx="1378642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 t="-46465" r="-47414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530673" y="334389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73" y="3343894"/>
                <a:ext cx="732501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618307" y="2594781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307" y="2594781"/>
                <a:ext cx="745536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57698" y="4205419"/>
            <a:ext cx="7203448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is not a criminal -----------.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91890" y="4847861"/>
            <a:ext cx="3930282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time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0123" y="4847531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times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313019" y="5715723"/>
                <a:ext cx="3909153" cy="6872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all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the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time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19" y="5715723"/>
                <a:ext cx="3909153" cy="687290"/>
              </a:xfrm>
              <a:prstGeom prst="rect">
                <a:avLst/>
              </a:prstGeom>
              <a:blipFill rotWithShape="0">
                <a:blip r:embed="rId10"/>
                <a:stretch>
                  <a:fillRect l="-3096" b="-2307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720122" y="5715723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450570" y="4896131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70" y="4896131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450570" y="5741311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70" y="5741311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949016" y="4896131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16" y="4896131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736641" y="5771021"/>
                <a:ext cx="131548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41" y="5771021"/>
                <a:ext cx="131548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7959" r="-4505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8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552891" y="791577"/>
            <a:ext cx="4239605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blood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505" y="191833"/>
            <a:ext cx="9373838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------- between the two brothers.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3446" y="797169"/>
            <a:ext cx="4273350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blood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39582" y="1557831"/>
                <a:ext cx="4252914" cy="6872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no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blood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582" y="1557831"/>
                <a:ext cx="4252914" cy="687290"/>
              </a:xfrm>
              <a:prstGeom prst="rect">
                <a:avLst/>
              </a:prstGeom>
              <a:blipFill rotWithShape="0">
                <a:blip r:embed="rId4"/>
                <a:stretch>
                  <a:fillRect t="-2564" b="-2307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63446" y="1589715"/>
            <a:ext cx="428104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(c)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blue blood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 t="-46465" r="-13469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68018" y="2398680"/>
            <a:ext cx="6175137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 is -----.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8239" y="3038238"/>
            <a:ext cx="421425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oing to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7544" y="3028710"/>
            <a:ext cx="4189252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back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9368" y="3805232"/>
            <a:ext cx="419312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in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47544" y="3801559"/>
                <a:ext cx="4196948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going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on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3801559"/>
                <a:ext cx="4196948" cy="688316"/>
              </a:xfrm>
              <a:prstGeom prst="rect">
                <a:avLst/>
              </a:prstGeom>
              <a:blipFill rotWithShape="0">
                <a:blip r:embed="rId9"/>
                <a:stretch>
                  <a:fillRect t="-1695" b="-2288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747544" y="3867776"/>
                <a:ext cx="136826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3867776"/>
                <a:ext cx="1368267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 t="-46465" r="-2609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5219" y="4540273"/>
            <a:ext cx="8752033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dream has -------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17912" y="5132945"/>
            <a:ext cx="371412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91458" y="5195439"/>
            <a:ext cx="4178085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to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45496" y="5911076"/>
            <a:ext cx="369299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91458" y="5968288"/>
                <a:ext cx="4178086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come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true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58" y="5968288"/>
                <a:ext cx="4178086" cy="688316"/>
              </a:xfrm>
              <a:prstGeom prst="rect">
                <a:avLst/>
              </a:prstGeom>
              <a:blipFill rotWithShape="0">
                <a:blip r:embed="rId14"/>
                <a:stretch>
                  <a:fillRect t="-1695" b="-2288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blipFill rotWithShape="0">
                <a:blip r:embed="rId18"/>
                <a:stretch>
                  <a:fillRect t="-46939" r="-4000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261111" y="501654"/>
            <a:ext cx="4095480" cy="5535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4048260" y="1219905"/>
            <a:ext cx="4521182" cy="2933381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1039" y="4462184"/>
            <a:ext cx="11296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within ten sentences about yourself using idioms and phrase.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5660" y="186454"/>
            <a:ext cx="6029728" cy="64736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8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ABDUR RAZZAK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Head Teacher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westpara  Secondary              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abdurrazzakmt@gmail.com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01721588402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5642" y="186454"/>
            <a:ext cx="5227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IDIOMS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0755" y="5186175"/>
            <a:ext cx="3093952" cy="12541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9 &amp; 10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50 min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lh3.googleusercontent.com/6JAusUw9rAQoeIa0Yo3RN3x31snOaQpA2EOLZlUs9xSv-nSOKj1Vea3cv3loABpSDj7l=h75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74" y="962969"/>
            <a:ext cx="2788133" cy="38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14" y="313898"/>
            <a:ext cx="2222445" cy="280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3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" y="1233629"/>
            <a:ext cx="596265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Woman gets perfect family pawtrait of all 17 cats and dogs after a week of  trying | Metro New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7342" y="1233629"/>
            <a:ext cx="566837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6" y="3663987"/>
            <a:ext cx="6480216" cy="3144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488" y="3663987"/>
            <a:ext cx="5589863" cy="3144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0957" y="1398885"/>
            <a:ext cx="5280544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raining cats and dogs.</a:t>
            </a:r>
            <a:endParaRPr lang="en-GB" sz="36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2104" y="1487600"/>
            <a:ext cx="2491847" cy="41625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685065"/>
            <a:ext cx="1423851" cy="18026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619390" y="127035"/>
            <a:ext cx="7186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See you next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3287 L 0.10625 0.05671 L 0.14011 -0.03287 L 0.17644 0.05671 L 0.21263 -0.03287 L 0.24675 0.05671 L 0.28321 -0.03287 L 0.31693 0.05671 L 0.35365 -0.03287 L 0.38998 0.05671 L 0.4237 -0.03287 L 0.46016 0.05671 L 0.49414 -0.03287 L 0.5306 0.05671 L 0.5668 -0.03287 L 0.60066 0.05671 L 0.63776 -0.0328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113962" y="133072"/>
            <a:ext cx="5404513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Observe, think and say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963" y="119419"/>
            <a:ext cx="5404513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video clip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" y="1132764"/>
            <a:ext cx="5227091" cy="370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4243" y="5026533"/>
            <a:ext cx="5404513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happening here?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8565" y="5752526"/>
            <a:ext cx="5280544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raining cats and dogs.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04" y="1132764"/>
            <a:ext cx="5627427" cy="370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Woman gets perfect family pawtrait of all 17 cats and dogs after a week of  trying | Metro New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465" y="1146417"/>
            <a:ext cx="5668370" cy="370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48565" y="5019707"/>
            <a:ext cx="5404513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happening here?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242" y="5752525"/>
            <a:ext cx="2870585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raining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23360" y="5841241"/>
            <a:ext cx="2491847" cy="41625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884" y="4999237"/>
            <a:ext cx="9779760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grammar point “cats and dogs ” is?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318" y="5776410"/>
            <a:ext cx="2870585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IDIOMS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0" y="237228"/>
            <a:ext cx="5011176" cy="3738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416" y="237228"/>
            <a:ext cx="6646459" cy="3738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04810" y="4156820"/>
            <a:ext cx="7709283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“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lot of ” tea grows in Bangladesh.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0287" y="4995526"/>
            <a:ext cx="8198327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grammar point “a lot of ” is?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5372" y="5765667"/>
            <a:ext cx="3518068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PHARASE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779891" y="368885"/>
            <a:ext cx="9062784" cy="6120228"/>
            <a:chOff x="1793967" y="1155216"/>
            <a:chExt cx="8610507" cy="5434214"/>
          </a:xfrm>
        </p:grpSpPr>
        <p:pic>
          <p:nvPicPr>
            <p:cNvPr id="10" name="Picture 2" descr="https://www.nwea.org/blog/content/uploads/2016/01/three-ways-t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967" y="1155216"/>
              <a:ext cx="8610507" cy="54342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771363" y="1217418"/>
              <a:ext cx="6538828" cy="285099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735" y="1217418"/>
              <a:ext cx="847843" cy="866896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4168602" y="648724"/>
            <a:ext cx="6182139" cy="1142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you guise what we are going to learn today?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8602" y="2001453"/>
            <a:ext cx="5439422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IDIOMS AND PHRASES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685872" y="362980"/>
            <a:ext cx="4393601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6332" y="1316270"/>
            <a:ext cx="1177664" cy="4122675"/>
            <a:chOff x="1169519" y="1786261"/>
            <a:chExt cx="1434638" cy="4122675"/>
          </a:xfrm>
        </p:grpSpPr>
        <p:grpSp>
          <p:nvGrpSpPr>
            <p:cNvPr id="6" name="Group 5"/>
            <p:cNvGrpSpPr/>
            <p:nvPr/>
          </p:nvGrpSpPr>
          <p:grpSpPr>
            <a:xfrm>
              <a:off x="1169519" y="1786261"/>
              <a:ext cx="1434638" cy="4122675"/>
              <a:chOff x="1599649" y="1731270"/>
              <a:chExt cx="1434638" cy="41226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34388" y="1731270"/>
                <a:ext cx="1339403" cy="946598"/>
                <a:chOff x="1788936" y="2606031"/>
                <a:chExt cx="1339403" cy="946598"/>
              </a:xfrm>
            </p:grpSpPr>
            <p:sp>
              <p:nvSpPr>
                <p:cNvPr id="29" name="Down Arrow Callout 28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599649" y="2453631"/>
                <a:ext cx="1434638" cy="3400314"/>
                <a:chOff x="594170" y="2408350"/>
                <a:chExt cx="1434638" cy="340031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31057" y="2408350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24" name="Down Arrow Callout 23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Isosceles Triangle 27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28909" y="3137104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19" name="Down Arrow Callout 18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Isosceles Triangle 22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639640" y="3859296"/>
                  <a:ext cx="1339403" cy="946595"/>
                  <a:chOff x="759853" y="1851706"/>
                  <a:chExt cx="1210614" cy="736947"/>
                </a:xfrm>
              </p:grpSpPr>
              <p:sp>
                <p:nvSpPr>
                  <p:cNvPr id="14" name="Down Arrow Callout 13"/>
                  <p:cNvSpPr/>
                  <p:nvPr/>
                </p:nvSpPr>
                <p:spPr>
                  <a:xfrm>
                    <a:off x="759853" y="1854556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Isosceles Triangle 14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Isosceles Triangle 15"/>
                  <p:cNvSpPr/>
                  <p:nvPr/>
                </p:nvSpPr>
                <p:spPr>
                  <a:xfrm>
                    <a:off x="1429554" y="1851706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Isosceles Triangle 16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Isosceles Triangle 17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594170" y="5530848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875631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1781448" y="1336476"/>
            <a:ext cx="9469504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the learners will be able to---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87863" y="2058666"/>
            <a:ext cx="5732057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definition of idioms.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88238" y="2781151"/>
            <a:ext cx="5758979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xplain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phrase is.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96032" y="3518953"/>
            <a:ext cx="7566332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idioms and phrases in their real life.</a:t>
            </a:r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38899" y="244332"/>
            <a:ext cx="5404513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Observe, imagine and say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24" y="913922"/>
            <a:ext cx="2470722" cy="2470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971403" y="1814488"/>
            <a:ext cx="597485" cy="6695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Callout 6"/>
          <p:cNvSpPr/>
          <p:nvPr/>
        </p:nvSpPr>
        <p:spPr>
          <a:xfrm>
            <a:off x="3568888" y="1555273"/>
            <a:ext cx="1678675" cy="1188019"/>
          </a:xfrm>
          <a:prstGeom prst="rightArrowCallout">
            <a:avLst>
              <a:gd name="adj1" fmla="val 25000"/>
              <a:gd name="adj2" fmla="val 21554"/>
              <a:gd name="adj3" fmla="val 25000"/>
              <a:gd name="adj4" fmla="val 763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5281686" y="1501254"/>
            <a:ext cx="3234521" cy="1118637"/>
          </a:xfrm>
          <a:prstGeom prst="rightArrowCallout">
            <a:avLst>
              <a:gd name="adj1" fmla="val 27440"/>
              <a:gd name="adj2" fmla="val 22560"/>
              <a:gd name="adj3" fmla="val 22560"/>
              <a:gd name="adj4" fmla="val 858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literal/simple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4447" y="1486830"/>
            <a:ext cx="3152632" cy="1172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rotten/damaged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3651" y="1608991"/>
            <a:ext cx="2506646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8171" y="1623847"/>
            <a:ext cx="2916077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6555157" y="1526952"/>
            <a:ext cx="2658794" cy="1118637"/>
          </a:xfrm>
          <a:prstGeom prst="rightArrowCallout">
            <a:avLst>
              <a:gd name="adj1" fmla="val 27440"/>
              <a:gd name="adj2" fmla="val 22560"/>
              <a:gd name="adj3" fmla="val 28474"/>
              <a:gd name="adj4" fmla="val 84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Idiomatic 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5247563" y="1868537"/>
            <a:ext cx="1282890" cy="601950"/>
          </a:xfrm>
          <a:prstGeom prst="rightArrowCallout">
            <a:avLst>
              <a:gd name="adj1" fmla="val 22448"/>
              <a:gd name="adj2" fmla="val 11224"/>
              <a:gd name="adj3" fmla="val 42965"/>
              <a:gd name="adj4" fmla="val 753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38655" y="1790793"/>
            <a:ext cx="1859110" cy="679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6270" y="1583293"/>
            <a:ext cx="1811901" cy="9545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8487" y="1913803"/>
            <a:ext cx="1623877" cy="47098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293" y="4717783"/>
            <a:ext cx="1076403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point: An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idiom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words that has a metaphorical (not literal)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having no subject, no predicate but works as a single part of speech.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6292" y="3221421"/>
            <a:ext cx="760519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 The number of bad apple is growing day by day.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240" y="71542"/>
            <a:ext cx="12050972" cy="6731866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" y="301851"/>
            <a:ext cx="3241586" cy="2418415"/>
          </a:xfrm>
          <a:prstGeom prst="rect">
            <a:avLst/>
          </a:prstGeom>
        </p:spPr>
      </p:pic>
      <p:sp>
        <p:nvSpPr>
          <p:cNvPr id="18" name="Right Arrow Callout 17"/>
          <p:cNvSpPr/>
          <p:nvPr/>
        </p:nvSpPr>
        <p:spPr>
          <a:xfrm>
            <a:off x="4080177" y="295644"/>
            <a:ext cx="2156849" cy="1188019"/>
          </a:xfrm>
          <a:prstGeom prst="rightArrowCallout">
            <a:avLst>
              <a:gd name="adj1" fmla="val 25000"/>
              <a:gd name="adj2" fmla="val 21554"/>
              <a:gd name="adj3" fmla="val 25000"/>
              <a:gd name="adj4" fmla="val 763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414454" y="554859"/>
            <a:ext cx="597485" cy="6695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48918" y="418670"/>
            <a:ext cx="1500544" cy="47098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Callout 20"/>
          <p:cNvSpPr/>
          <p:nvPr/>
        </p:nvSpPr>
        <p:spPr>
          <a:xfrm rot="5400000">
            <a:off x="6968219" y="-125495"/>
            <a:ext cx="946203" cy="2272113"/>
          </a:xfrm>
          <a:prstGeom prst="rightArrowCallout">
            <a:avLst>
              <a:gd name="adj1" fmla="val 27440"/>
              <a:gd name="adj2" fmla="val 22560"/>
              <a:gd name="adj3" fmla="val 22560"/>
              <a:gd name="adj4" fmla="val 858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3317" y="684010"/>
            <a:ext cx="1755469" cy="47728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13263" y="1483663"/>
            <a:ext cx="3152632" cy="691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number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6987" y="1620679"/>
            <a:ext cx="2916077" cy="445475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58601" y="2752264"/>
            <a:ext cx="5682413" cy="1159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Literal/simple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but no metaphoric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22709" y="2886546"/>
            <a:ext cx="5154306" cy="97043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7529435" y="2134428"/>
            <a:ext cx="466065" cy="6695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11708" y="4860812"/>
            <a:ext cx="1076403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point: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-is a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words that has a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literal meaning having no subject, no predicate but works as a single part of speech.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14454" y="4041114"/>
            <a:ext cx="760519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 A lot of tea grows in Bangladesh.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rgbClr val="2AF2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2418333" y="360610"/>
            <a:ext cx="8501458" cy="513007"/>
            <a:chOff x="2444838" y="631065"/>
            <a:chExt cx="5707489" cy="513007"/>
          </a:xfrm>
        </p:grpSpPr>
        <p:sp>
          <p:nvSpPr>
            <p:cNvPr id="32" name="Rounded Rectangle 31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Work                                 3 min.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9" y="873617"/>
            <a:ext cx="2117623" cy="2314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731296" y="3723687"/>
            <a:ext cx="4714162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idioms?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0880" y="4991508"/>
            <a:ext cx="4746308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1745" y="6042207"/>
            <a:ext cx="4764578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apple meaning ----?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50408" y="3369279"/>
            <a:ext cx="5404144" cy="1115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of words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metaphorical meaning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0409" y="4703591"/>
            <a:ext cx="5404143" cy="10991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of words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literal 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2577" y="6072887"/>
            <a:ext cx="54041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684960" y="1101878"/>
            <a:ext cx="4042036" cy="1550259"/>
            <a:chOff x="1545463" y="2430428"/>
            <a:chExt cx="2253804" cy="2463544"/>
          </a:xfrm>
        </p:grpSpPr>
        <p:sp>
          <p:nvSpPr>
            <p:cNvPr id="42" name="Down Arrow 41"/>
            <p:cNvSpPr/>
            <p:nvPr/>
          </p:nvSpPr>
          <p:spPr>
            <a:xfrm>
              <a:off x="1648495" y="2472744"/>
              <a:ext cx="2047741" cy="2331076"/>
            </a:xfrm>
            <a:prstGeom prst="downArrow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left side writing to check</a:t>
              </a:r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679" y="1139171"/>
            <a:ext cx="2104060" cy="1816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94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1152</Words>
  <Application>Microsoft Office PowerPoint</Application>
  <PresentationFormat>Widescreen</PresentationFormat>
  <Paragraphs>297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98</cp:revision>
  <dcterms:created xsi:type="dcterms:W3CDTF">2020-10-14T13:40:52Z</dcterms:created>
  <dcterms:modified xsi:type="dcterms:W3CDTF">2020-10-17T15:43:25Z</dcterms:modified>
</cp:coreProperties>
</file>