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320" r:id="rId2"/>
    <p:sldId id="296" r:id="rId3"/>
    <p:sldId id="319" r:id="rId4"/>
    <p:sldId id="299" r:id="rId5"/>
    <p:sldId id="265" r:id="rId6"/>
    <p:sldId id="266" r:id="rId7"/>
    <p:sldId id="321" r:id="rId8"/>
    <p:sldId id="303" r:id="rId9"/>
    <p:sldId id="328" r:id="rId10"/>
    <p:sldId id="330" r:id="rId11"/>
    <p:sldId id="329" r:id="rId12"/>
    <p:sldId id="304" r:id="rId13"/>
    <p:sldId id="324" r:id="rId14"/>
    <p:sldId id="305" r:id="rId15"/>
    <p:sldId id="325" r:id="rId16"/>
    <p:sldId id="306" r:id="rId17"/>
    <p:sldId id="327" r:id="rId18"/>
    <p:sldId id="307" r:id="rId19"/>
    <p:sldId id="308" r:id="rId20"/>
    <p:sldId id="331" r:id="rId21"/>
    <p:sldId id="333" r:id="rId22"/>
    <p:sldId id="332" r:id="rId23"/>
    <p:sldId id="316" r:id="rId24"/>
    <p:sldId id="315" r:id="rId25"/>
    <p:sldId id="3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20000"/>
    <a:srgbClr val="9C2457"/>
    <a:srgbClr val="207040"/>
    <a:srgbClr val="21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050B0-357F-4FC2-8FE4-3F5531DC78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C1A893-E0CC-44BC-A1D3-2FB84DD251FD}">
      <dgm:prSet phldrT="[Text]" custT="1"/>
      <dgm:spPr>
        <a:solidFill>
          <a:srgbClr val="E6E6E6"/>
        </a:solidFill>
      </dgm:spPr>
      <dgm:t>
        <a:bodyPr/>
        <a:lstStyle/>
        <a:p>
          <a:r>
            <a:rPr lang="en-US" sz="2800" b="1" dirty="0" err="1" smtClean="0">
              <a:solidFill>
                <a:schemeClr val="tx2">
                  <a:lumMod val="75000"/>
                </a:schemeClr>
              </a:solidFill>
            </a:rPr>
            <a:t>আর্থিক</a:t>
          </a:r>
          <a:r>
            <a:rPr lang="en-US" sz="2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800" b="1" dirty="0" err="1" smtClean="0">
              <a:solidFill>
                <a:schemeClr val="tx2">
                  <a:lumMod val="75000"/>
                </a:schemeClr>
              </a:solidFill>
            </a:rPr>
            <a:t>ব্যবস্থাপকের</a:t>
          </a:r>
          <a:r>
            <a:rPr lang="en-US" sz="2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800" b="1" dirty="0" err="1" smtClean="0">
              <a:solidFill>
                <a:schemeClr val="tx2">
                  <a:lumMod val="75000"/>
                </a:schemeClr>
              </a:solidFill>
            </a:rPr>
            <a:t>সিদ্ধান্ত</a:t>
          </a:r>
          <a:r>
            <a:rPr lang="en-US" sz="2800" b="1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en-US" sz="2800" dirty="0"/>
        </a:p>
      </dgm:t>
    </dgm:pt>
    <dgm:pt modelId="{B17E9D29-4909-4060-B956-F24E58B9E06E}" type="parTrans" cxnId="{66048E78-CCDB-4000-9C81-9903DDB9C7FE}">
      <dgm:prSet/>
      <dgm:spPr/>
      <dgm:t>
        <a:bodyPr/>
        <a:lstStyle/>
        <a:p>
          <a:endParaRPr lang="en-US"/>
        </a:p>
      </dgm:t>
    </dgm:pt>
    <dgm:pt modelId="{D325FDC1-DA39-4B66-A96A-09539448049D}" type="sibTrans" cxnId="{66048E78-CCDB-4000-9C81-9903DDB9C7FE}">
      <dgm:prSet/>
      <dgm:spPr/>
      <dgm:t>
        <a:bodyPr/>
        <a:lstStyle/>
        <a:p>
          <a:endParaRPr lang="en-US"/>
        </a:p>
      </dgm:t>
    </dgm:pt>
    <dgm:pt modelId="{0C75B2AD-FADE-4289-87BD-10502BE9AEF2}">
      <dgm:prSet phldrT="[Text]"/>
      <dgm:spPr>
        <a:solidFill>
          <a:srgbClr val="E6E6E6"/>
        </a:solidFill>
      </dgm:spPr>
      <dgm:t>
        <a:bodyPr/>
        <a:lstStyle/>
        <a:p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অর্থসংস্থান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সিদ্ধান্ত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130B693A-8C98-4D87-8FA1-48D46F6783B7}" type="parTrans" cxnId="{E95FBC0A-F916-41FC-B304-F94697217F31}">
      <dgm:prSet/>
      <dgm:spPr/>
      <dgm:t>
        <a:bodyPr/>
        <a:lstStyle/>
        <a:p>
          <a:endParaRPr lang="en-US"/>
        </a:p>
      </dgm:t>
    </dgm:pt>
    <dgm:pt modelId="{25D423C3-A9A7-4071-923E-D2E1D0D763E7}" type="sibTrans" cxnId="{E95FBC0A-F916-41FC-B304-F94697217F31}">
      <dgm:prSet/>
      <dgm:spPr/>
      <dgm:t>
        <a:bodyPr/>
        <a:lstStyle/>
        <a:p>
          <a:endParaRPr lang="en-US"/>
        </a:p>
      </dgm:t>
    </dgm:pt>
    <dgm:pt modelId="{FE3BCA7F-84CD-49B3-9D3F-3C40FEAA779F}">
      <dgm:prSet phldrT="[Text]"/>
      <dgm:spPr>
        <a:solidFill>
          <a:srgbClr val="E6E6E6"/>
        </a:solidFill>
      </dgm:spPr>
      <dgm:t>
        <a:bodyPr/>
        <a:lstStyle/>
        <a:p>
          <a:r>
            <a:rPr lang="en-US" b="1" dirty="0" err="1" smtClean="0">
              <a:solidFill>
                <a:schemeClr val="accent1">
                  <a:lumMod val="75000"/>
                </a:schemeClr>
              </a:solidFill>
            </a:rPr>
            <a:t>লভ্যাংশ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accent1">
                  <a:lumMod val="75000"/>
                </a:schemeClr>
              </a:solidFill>
            </a:rPr>
            <a:t>সিদ্ধান্ত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48CEB1E6-7DCB-4EE6-96E6-DB264E979ED5}" type="parTrans" cxnId="{CA9DF3B8-13CD-4190-9346-5D8EE4DB099E}">
      <dgm:prSet/>
      <dgm:spPr/>
      <dgm:t>
        <a:bodyPr/>
        <a:lstStyle/>
        <a:p>
          <a:endParaRPr lang="en-US"/>
        </a:p>
      </dgm:t>
    </dgm:pt>
    <dgm:pt modelId="{D89B68B3-14CC-4BB3-B253-045639EC33B8}" type="sibTrans" cxnId="{CA9DF3B8-13CD-4190-9346-5D8EE4DB099E}">
      <dgm:prSet/>
      <dgm:spPr/>
      <dgm:t>
        <a:bodyPr/>
        <a:lstStyle/>
        <a:p>
          <a:endParaRPr lang="en-US"/>
        </a:p>
      </dgm:t>
    </dgm:pt>
    <dgm:pt modelId="{190242AF-EB1B-46F3-9AAF-8EB2DBC40AD2}">
      <dgm:prSet phldrT="[Text]" custT="1"/>
      <dgm:spPr>
        <a:solidFill>
          <a:srgbClr val="E6E6E6"/>
        </a:solidFill>
      </dgm:spPr>
      <dgm:t>
        <a:bodyPr/>
        <a:lstStyle/>
        <a:p>
          <a:r>
            <a:rPr lang="en-US" sz="2400" b="1" dirty="0" err="1" smtClean="0">
              <a:solidFill>
                <a:schemeClr val="accent1">
                  <a:lumMod val="75000"/>
                </a:schemeClr>
              </a:solidFill>
            </a:rPr>
            <a:t>বিনিয়োগ</a:t>
          </a:r>
          <a:r>
            <a:rPr lang="en-US" sz="24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1">
                  <a:lumMod val="75000"/>
                </a:schemeClr>
              </a:solidFill>
            </a:rPr>
            <a:t>সিদ্ধান্ত</a:t>
          </a:r>
          <a:endParaRPr lang="en-US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594D0C8B-213F-4DCA-98DF-011D5526AD33}" type="sibTrans" cxnId="{F9FA9D43-E1D9-48AF-8280-73941E3C4666}">
      <dgm:prSet/>
      <dgm:spPr/>
      <dgm:t>
        <a:bodyPr/>
        <a:lstStyle/>
        <a:p>
          <a:endParaRPr lang="en-US"/>
        </a:p>
      </dgm:t>
    </dgm:pt>
    <dgm:pt modelId="{574FFB4A-77E7-4498-B134-F83A24D1BDE3}" type="parTrans" cxnId="{F9FA9D43-E1D9-48AF-8280-73941E3C4666}">
      <dgm:prSet/>
      <dgm:spPr/>
      <dgm:t>
        <a:bodyPr/>
        <a:lstStyle/>
        <a:p>
          <a:endParaRPr lang="en-US"/>
        </a:p>
      </dgm:t>
    </dgm:pt>
    <dgm:pt modelId="{2F9488D6-F851-4551-B9EA-7D2A4BCB29F2}" type="pres">
      <dgm:prSet presAssocID="{682050B0-357F-4FC2-8FE4-3F5531DC78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FB85BF-2C97-4208-AADD-272FCE384BA7}" type="pres">
      <dgm:prSet presAssocID="{96C1A893-E0CC-44BC-A1D3-2FB84DD251FD}" presName="hierRoot1" presStyleCnt="0">
        <dgm:presLayoutVars>
          <dgm:hierBranch val="init"/>
        </dgm:presLayoutVars>
      </dgm:prSet>
      <dgm:spPr/>
    </dgm:pt>
    <dgm:pt modelId="{E0457363-4678-40A2-B114-541BC1283590}" type="pres">
      <dgm:prSet presAssocID="{96C1A893-E0CC-44BC-A1D3-2FB84DD251FD}" presName="rootComposite1" presStyleCnt="0"/>
      <dgm:spPr/>
    </dgm:pt>
    <dgm:pt modelId="{9B43FB57-07D7-4293-A53C-74962703A2B1}" type="pres">
      <dgm:prSet presAssocID="{96C1A893-E0CC-44BC-A1D3-2FB84DD251FD}" presName="rootText1" presStyleLbl="node0" presStyleIdx="0" presStyleCnt="1" custScaleX="195568" custScaleY="59934" custLinFactY="-1474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C03A39-AD90-4E49-A7E6-787275EF56A5}" type="pres">
      <dgm:prSet presAssocID="{96C1A893-E0CC-44BC-A1D3-2FB84DD251F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B44801-050C-42F9-B32B-79ED9908338D}" type="pres">
      <dgm:prSet presAssocID="{96C1A893-E0CC-44BC-A1D3-2FB84DD251FD}" presName="hierChild2" presStyleCnt="0"/>
      <dgm:spPr/>
    </dgm:pt>
    <dgm:pt modelId="{C3FF1D2A-41EE-4BC8-8922-057BFF03CC61}" type="pres">
      <dgm:prSet presAssocID="{574FFB4A-77E7-4498-B134-F83A24D1BDE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446091-AF96-4B78-9FA7-0A2159B68A5C}" type="pres">
      <dgm:prSet presAssocID="{190242AF-EB1B-46F3-9AAF-8EB2DBC40AD2}" presName="hierRoot2" presStyleCnt="0">
        <dgm:presLayoutVars>
          <dgm:hierBranch val="init"/>
        </dgm:presLayoutVars>
      </dgm:prSet>
      <dgm:spPr/>
    </dgm:pt>
    <dgm:pt modelId="{CB0DDD49-2352-42CC-85C6-074DD82FC20F}" type="pres">
      <dgm:prSet presAssocID="{190242AF-EB1B-46F3-9AAF-8EB2DBC40AD2}" presName="rootComposite" presStyleCnt="0"/>
      <dgm:spPr/>
    </dgm:pt>
    <dgm:pt modelId="{1A117D74-8E74-4143-B5A6-0CEC93CC0EB4}" type="pres">
      <dgm:prSet presAssocID="{190242AF-EB1B-46F3-9AAF-8EB2DBC40AD2}" presName="rootText" presStyleLbl="node2" presStyleIdx="0" presStyleCnt="3" custScaleY="103864" custLinFactY="-11449" custLinFactNeighborX="-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9ECA4-02AB-43CE-AC58-FC96746583A9}" type="pres">
      <dgm:prSet presAssocID="{190242AF-EB1B-46F3-9AAF-8EB2DBC40AD2}" presName="rootConnector" presStyleLbl="node2" presStyleIdx="0" presStyleCnt="3"/>
      <dgm:spPr/>
      <dgm:t>
        <a:bodyPr/>
        <a:lstStyle/>
        <a:p>
          <a:endParaRPr lang="en-US"/>
        </a:p>
      </dgm:t>
    </dgm:pt>
    <dgm:pt modelId="{48B9ECD4-B0BB-4C1F-B87E-2A7B69C00DB7}" type="pres">
      <dgm:prSet presAssocID="{190242AF-EB1B-46F3-9AAF-8EB2DBC40AD2}" presName="hierChild4" presStyleCnt="0"/>
      <dgm:spPr/>
    </dgm:pt>
    <dgm:pt modelId="{307BC937-BFD5-4653-ACDB-311B6DD23F18}" type="pres">
      <dgm:prSet presAssocID="{190242AF-EB1B-46F3-9AAF-8EB2DBC40AD2}" presName="hierChild5" presStyleCnt="0"/>
      <dgm:spPr/>
    </dgm:pt>
    <dgm:pt modelId="{D9AEC966-0D0C-43F0-B4E9-D8630F9D1045}" type="pres">
      <dgm:prSet presAssocID="{130B693A-8C98-4D87-8FA1-48D46F6783B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628C853-65B6-4D23-9A2F-D533531DF530}" type="pres">
      <dgm:prSet presAssocID="{0C75B2AD-FADE-4289-87BD-10502BE9AEF2}" presName="hierRoot2" presStyleCnt="0">
        <dgm:presLayoutVars>
          <dgm:hierBranch val="init"/>
        </dgm:presLayoutVars>
      </dgm:prSet>
      <dgm:spPr/>
    </dgm:pt>
    <dgm:pt modelId="{E454C35B-50AD-494D-BC0A-E3FAEB663AA7}" type="pres">
      <dgm:prSet presAssocID="{0C75B2AD-FADE-4289-87BD-10502BE9AEF2}" presName="rootComposite" presStyleCnt="0"/>
      <dgm:spPr/>
    </dgm:pt>
    <dgm:pt modelId="{B9203F3F-7716-4243-ABF5-1B80D64308ED}" type="pres">
      <dgm:prSet presAssocID="{0C75B2AD-FADE-4289-87BD-10502BE9AEF2}" presName="rootText" presStyleLbl="node2" presStyleIdx="1" presStyleCnt="3" custLinFactY="-10860" custLinFactNeighborX="-1009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0E4CA-FDCB-45BF-BB86-35AD2F57C0B4}" type="pres">
      <dgm:prSet presAssocID="{0C75B2AD-FADE-4289-87BD-10502BE9AEF2}" presName="rootConnector" presStyleLbl="node2" presStyleIdx="1" presStyleCnt="3"/>
      <dgm:spPr/>
      <dgm:t>
        <a:bodyPr/>
        <a:lstStyle/>
        <a:p>
          <a:endParaRPr lang="en-US"/>
        </a:p>
      </dgm:t>
    </dgm:pt>
    <dgm:pt modelId="{6E785465-6AAE-4DE2-A0A4-686E0BFC86D4}" type="pres">
      <dgm:prSet presAssocID="{0C75B2AD-FADE-4289-87BD-10502BE9AEF2}" presName="hierChild4" presStyleCnt="0"/>
      <dgm:spPr/>
    </dgm:pt>
    <dgm:pt modelId="{474C2D9A-3BCA-41E2-B2A4-2F49E7DECFA2}" type="pres">
      <dgm:prSet presAssocID="{0C75B2AD-FADE-4289-87BD-10502BE9AEF2}" presName="hierChild5" presStyleCnt="0"/>
      <dgm:spPr/>
    </dgm:pt>
    <dgm:pt modelId="{F1C22BD4-6D41-4724-99D9-B9A5ABF6E059}" type="pres">
      <dgm:prSet presAssocID="{48CEB1E6-7DCB-4EE6-96E6-DB264E979ED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363FBF8-4DD1-487E-9A49-129EED811561}" type="pres">
      <dgm:prSet presAssocID="{FE3BCA7F-84CD-49B3-9D3F-3C40FEAA779F}" presName="hierRoot2" presStyleCnt="0">
        <dgm:presLayoutVars>
          <dgm:hierBranch val="init"/>
        </dgm:presLayoutVars>
      </dgm:prSet>
      <dgm:spPr/>
    </dgm:pt>
    <dgm:pt modelId="{2AC029EE-8DCF-49CC-BA12-D40543801C10}" type="pres">
      <dgm:prSet presAssocID="{FE3BCA7F-84CD-49B3-9D3F-3C40FEAA779F}" presName="rootComposite" presStyleCnt="0"/>
      <dgm:spPr/>
    </dgm:pt>
    <dgm:pt modelId="{8830E59F-E5CA-4E66-97DE-02D2A3E7D3AD}" type="pres">
      <dgm:prSet presAssocID="{FE3BCA7F-84CD-49B3-9D3F-3C40FEAA779F}" presName="rootText" presStyleLbl="node2" presStyleIdx="2" presStyleCnt="3" custScaleX="80396" custLinFactY="-10659" custLinFactNeighborX="-741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90D731-7135-4B9D-A090-B83B0C28C79D}" type="pres">
      <dgm:prSet presAssocID="{FE3BCA7F-84CD-49B3-9D3F-3C40FEAA779F}" presName="rootConnector" presStyleLbl="node2" presStyleIdx="2" presStyleCnt="3"/>
      <dgm:spPr/>
      <dgm:t>
        <a:bodyPr/>
        <a:lstStyle/>
        <a:p>
          <a:endParaRPr lang="en-US"/>
        </a:p>
      </dgm:t>
    </dgm:pt>
    <dgm:pt modelId="{79C00476-AAF8-44A8-9CE0-3E9527D93F9B}" type="pres">
      <dgm:prSet presAssocID="{FE3BCA7F-84CD-49B3-9D3F-3C40FEAA779F}" presName="hierChild4" presStyleCnt="0"/>
      <dgm:spPr/>
    </dgm:pt>
    <dgm:pt modelId="{6CD39C38-CA2D-4293-8324-FA0E3147F74E}" type="pres">
      <dgm:prSet presAssocID="{FE3BCA7F-84CD-49B3-9D3F-3C40FEAA779F}" presName="hierChild5" presStyleCnt="0"/>
      <dgm:spPr/>
    </dgm:pt>
    <dgm:pt modelId="{85326E81-8418-4AA9-9126-62C5A308F89D}" type="pres">
      <dgm:prSet presAssocID="{96C1A893-E0CC-44BC-A1D3-2FB84DD251FD}" presName="hierChild3" presStyleCnt="0"/>
      <dgm:spPr/>
    </dgm:pt>
  </dgm:ptLst>
  <dgm:cxnLst>
    <dgm:cxn modelId="{BE70DB05-866F-4AD7-AB3D-CFEF73F34989}" type="presOf" srcId="{190242AF-EB1B-46F3-9AAF-8EB2DBC40AD2}" destId="{1A117D74-8E74-4143-B5A6-0CEC93CC0EB4}" srcOrd="0" destOrd="0" presId="urn:microsoft.com/office/officeart/2005/8/layout/orgChart1"/>
    <dgm:cxn modelId="{CA9DF3B8-13CD-4190-9346-5D8EE4DB099E}" srcId="{96C1A893-E0CC-44BC-A1D3-2FB84DD251FD}" destId="{FE3BCA7F-84CD-49B3-9D3F-3C40FEAA779F}" srcOrd="2" destOrd="0" parTransId="{48CEB1E6-7DCB-4EE6-96E6-DB264E979ED5}" sibTransId="{D89B68B3-14CC-4BB3-B253-045639EC33B8}"/>
    <dgm:cxn modelId="{51AA33F4-ED64-4CDA-9EDF-7AE57C1B9E59}" type="presOf" srcId="{0C75B2AD-FADE-4289-87BD-10502BE9AEF2}" destId="{4F80E4CA-FDCB-45BF-BB86-35AD2F57C0B4}" srcOrd="1" destOrd="0" presId="urn:microsoft.com/office/officeart/2005/8/layout/orgChart1"/>
    <dgm:cxn modelId="{F9FA9D43-E1D9-48AF-8280-73941E3C4666}" srcId="{96C1A893-E0CC-44BC-A1D3-2FB84DD251FD}" destId="{190242AF-EB1B-46F3-9AAF-8EB2DBC40AD2}" srcOrd="0" destOrd="0" parTransId="{574FFB4A-77E7-4498-B134-F83A24D1BDE3}" sibTransId="{594D0C8B-213F-4DCA-98DF-011D5526AD33}"/>
    <dgm:cxn modelId="{8500B3E7-2A8E-482F-A323-60F4EE87CA9E}" type="presOf" srcId="{FE3BCA7F-84CD-49B3-9D3F-3C40FEAA779F}" destId="{2D90D731-7135-4B9D-A090-B83B0C28C79D}" srcOrd="1" destOrd="0" presId="urn:microsoft.com/office/officeart/2005/8/layout/orgChart1"/>
    <dgm:cxn modelId="{ACE37C2A-8C8E-438A-B971-5F26792E38C0}" type="presOf" srcId="{574FFB4A-77E7-4498-B134-F83A24D1BDE3}" destId="{C3FF1D2A-41EE-4BC8-8922-057BFF03CC61}" srcOrd="0" destOrd="0" presId="urn:microsoft.com/office/officeart/2005/8/layout/orgChart1"/>
    <dgm:cxn modelId="{9AA5574B-D1C3-4671-879B-4B0C8F092CDD}" type="presOf" srcId="{682050B0-357F-4FC2-8FE4-3F5531DC7812}" destId="{2F9488D6-F851-4551-B9EA-7D2A4BCB29F2}" srcOrd="0" destOrd="0" presId="urn:microsoft.com/office/officeart/2005/8/layout/orgChart1"/>
    <dgm:cxn modelId="{66048E78-CCDB-4000-9C81-9903DDB9C7FE}" srcId="{682050B0-357F-4FC2-8FE4-3F5531DC7812}" destId="{96C1A893-E0CC-44BC-A1D3-2FB84DD251FD}" srcOrd="0" destOrd="0" parTransId="{B17E9D29-4909-4060-B956-F24E58B9E06E}" sibTransId="{D325FDC1-DA39-4B66-A96A-09539448049D}"/>
    <dgm:cxn modelId="{72F43F01-29C8-48E8-B794-E5A3BE553DD0}" type="presOf" srcId="{96C1A893-E0CC-44BC-A1D3-2FB84DD251FD}" destId="{9B43FB57-07D7-4293-A53C-74962703A2B1}" srcOrd="0" destOrd="0" presId="urn:microsoft.com/office/officeart/2005/8/layout/orgChart1"/>
    <dgm:cxn modelId="{44492F1D-B00F-47C4-B37C-E4F8BBF48011}" type="presOf" srcId="{FE3BCA7F-84CD-49B3-9D3F-3C40FEAA779F}" destId="{8830E59F-E5CA-4E66-97DE-02D2A3E7D3AD}" srcOrd="0" destOrd="0" presId="urn:microsoft.com/office/officeart/2005/8/layout/orgChart1"/>
    <dgm:cxn modelId="{0C0433A9-B7D8-44DF-99CF-06AFEB19B0C3}" type="presOf" srcId="{96C1A893-E0CC-44BC-A1D3-2FB84DD251FD}" destId="{D6C03A39-AD90-4E49-A7E6-787275EF56A5}" srcOrd="1" destOrd="0" presId="urn:microsoft.com/office/officeart/2005/8/layout/orgChart1"/>
    <dgm:cxn modelId="{2F1EF965-C575-4D99-888D-3B3FCE4A1476}" type="presOf" srcId="{0C75B2AD-FADE-4289-87BD-10502BE9AEF2}" destId="{B9203F3F-7716-4243-ABF5-1B80D64308ED}" srcOrd="0" destOrd="0" presId="urn:microsoft.com/office/officeart/2005/8/layout/orgChart1"/>
    <dgm:cxn modelId="{BC3CA2CD-D138-4F1C-8988-09CE7FB6F2AF}" type="presOf" srcId="{130B693A-8C98-4D87-8FA1-48D46F6783B7}" destId="{D9AEC966-0D0C-43F0-B4E9-D8630F9D1045}" srcOrd="0" destOrd="0" presId="urn:microsoft.com/office/officeart/2005/8/layout/orgChart1"/>
    <dgm:cxn modelId="{75B4F4E0-5538-4416-AE90-8BC141430683}" type="presOf" srcId="{48CEB1E6-7DCB-4EE6-96E6-DB264E979ED5}" destId="{F1C22BD4-6D41-4724-99D9-B9A5ABF6E059}" srcOrd="0" destOrd="0" presId="urn:microsoft.com/office/officeart/2005/8/layout/orgChart1"/>
    <dgm:cxn modelId="{4D329C4D-8D5F-4CE8-A691-D2E386D9C0A6}" type="presOf" srcId="{190242AF-EB1B-46F3-9AAF-8EB2DBC40AD2}" destId="{3999ECA4-02AB-43CE-AC58-FC96746583A9}" srcOrd="1" destOrd="0" presId="urn:microsoft.com/office/officeart/2005/8/layout/orgChart1"/>
    <dgm:cxn modelId="{E95FBC0A-F916-41FC-B304-F94697217F31}" srcId="{96C1A893-E0CC-44BC-A1D3-2FB84DD251FD}" destId="{0C75B2AD-FADE-4289-87BD-10502BE9AEF2}" srcOrd="1" destOrd="0" parTransId="{130B693A-8C98-4D87-8FA1-48D46F6783B7}" sibTransId="{25D423C3-A9A7-4071-923E-D2E1D0D763E7}"/>
    <dgm:cxn modelId="{9D87D870-D1D4-4C36-8435-C983ACDA4E72}" type="presParOf" srcId="{2F9488D6-F851-4551-B9EA-7D2A4BCB29F2}" destId="{A6FB85BF-2C97-4208-AADD-272FCE384BA7}" srcOrd="0" destOrd="0" presId="urn:microsoft.com/office/officeart/2005/8/layout/orgChart1"/>
    <dgm:cxn modelId="{02FF6DDF-B7CB-4FA1-8507-3DC6742D6B9A}" type="presParOf" srcId="{A6FB85BF-2C97-4208-AADD-272FCE384BA7}" destId="{E0457363-4678-40A2-B114-541BC1283590}" srcOrd="0" destOrd="0" presId="urn:microsoft.com/office/officeart/2005/8/layout/orgChart1"/>
    <dgm:cxn modelId="{88575088-21C1-4D98-9B14-6724A9FFC353}" type="presParOf" srcId="{E0457363-4678-40A2-B114-541BC1283590}" destId="{9B43FB57-07D7-4293-A53C-74962703A2B1}" srcOrd="0" destOrd="0" presId="urn:microsoft.com/office/officeart/2005/8/layout/orgChart1"/>
    <dgm:cxn modelId="{9E77D61B-5185-42C6-935E-A4A041A53998}" type="presParOf" srcId="{E0457363-4678-40A2-B114-541BC1283590}" destId="{D6C03A39-AD90-4E49-A7E6-787275EF56A5}" srcOrd="1" destOrd="0" presId="urn:microsoft.com/office/officeart/2005/8/layout/orgChart1"/>
    <dgm:cxn modelId="{4062B977-724A-4216-AB96-686D6776BAF2}" type="presParOf" srcId="{A6FB85BF-2C97-4208-AADD-272FCE384BA7}" destId="{B3B44801-050C-42F9-B32B-79ED9908338D}" srcOrd="1" destOrd="0" presId="urn:microsoft.com/office/officeart/2005/8/layout/orgChart1"/>
    <dgm:cxn modelId="{E14603E2-4EB1-408E-80D5-FF0E34648F4A}" type="presParOf" srcId="{B3B44801-050C-42F9-B32B-79ED9908338D}" destId="{C3FF1D2A-41EE-4BC8-8922-057BFF03CC61}" srcOrd="0" destOrd="0" presId="urn:microsoft.com/office/officeart/2005/8/layout/orgChart1"/>
    <dgm:cxn modelId="{EF31A714-445F-474A-BD39-45C6D57B5949}" type="presParOf" srcId="{B3B44801-050C-42F9-B32B-79ED9908338D}" destId="{59446091-AF96-4B78-9FA7-0A2159B68A5C}" srcOrd="1" destOrd="0" presId="urn:microsoft.com/office/officeart/2005/8/layout/orgChart1"/>
    <dgm:cxn modelId="{166FC42B-90C0-4976-A704-0C3C553DE73A}" type="presParOf" srcId="{59446091-AF96-4B78-9FA7-0A2159B68A5C}" destId="{CB0DDD49-2352-42CC-85C6-074DD82FC20F}" srcOrd="0" destOrd="0" presId="urn:microsoft.com/office/officeart/2005/8/layout/orgChart1"/>
    <dgm:cxn modelId="{7A3F4286-5AE3-4D70-9827-9BDB86412B56}" type="presParOf" srcId="{CB0DDD49-2352-42CC-85C6-074DD82FC20F}" destId="{1A117D74-8E74-4143-B5A6-0CEC93CC0EB4}" srcOrd="0" destOrd="0" presId="urn:microsoft.com/office/officeart/2005/8/layout/orgChart1"/>
    <dgm:cxn modelId="{4562F543-3472-4FE5-AB0D-0986FB58E433}" type="presParOf" srcId="{CB0DDD49-2352-42CC-85C6-074DD82FC20F}" destId="{3999ECA4-02AB-43CE-AC58-FC96746583A9}" srcOrd="1" destOrd="0" presId="urn:microsoft.com/office/officeart/2005/8/layout/orgChart1"/>
    <dgm:cxn modelId="{2C449AC9-D704-42C3-8F4E-42FE38B65736}" type="presParOf" srcId="{59446091-AF96-4B78-9FA7-0A2159B68A5C}" destId="{48B9ECD4-B0BB-4C1F-B87E-2A7B69C00DB7}" srcOrd="1" destOrd="0" presId="urn:microsoft.com/office/officeart/2005/8/layout/orgChart1"/>
    <dgm:cxn modelId="{B34BE903-B187-4D5E-B784-EF47F6176B77}" type="presParOf" srcId="{59446091-AF96-4B78-9FA7-0A2159B68A5C}" destId="{307BC937-BFD5-4653-ACDB-311B6DD23F18}" srcOrd="2" destOrd="0" presId="urn:microsoft.com/office/officeart/2005/8/layout/orgChart1"/>
    <dgm:cxn modelId="{72F8056D-3BCE-4E0A-82DC-26BCE2BF0798}" type="presParOf" srcId="{B3B44801-050C-42F9-B32B-79ED9908338D}" destId="{D9AEC966-0D0C-43F0-B4E9-D8630F9D1045}" srcOrd="2" destOrd="0" presId="urn:microsoft.com/office/officeart/2005/8/layout/orgChart1"/>
    <dgm:cxn modelId="{88BFBCFC-E52B-4963-91C6-568F373432E4}" type="presParOf" srcId="{B3B44801-050C-42F9-B32B-79ED9908338D}" destId="{F628C853-65B6-4D23-9A2F-D533531DF530}" srcOrd="3" destOrd="0" presId="urn:microsoft.com/office/officeart/2005/8/layout/orgChart1"/>
    <dgm:cxn modelId="{5469706B-D90B-4245-B94A-8BF82F9BFC78}" type="presParOf" srcId="{F628C853-65B6-4D23-9A2F-D533531DF530}" destId="{E454C35B-50AD-494D-BC0A-E3FAEB663AA7}" srcOrd="0" destOrd="0" presId="urn:microsoft.com/office/officeart/2005/8/layout/orgChart1"/>
    <dgm:cxn modelId="{B116E65A-1AF1-4A4E-87C4-0EB086DB9FD4}" type="presParOf" srcId="{E454C35B-50AD-494D-BC0A-E3FAEB663AA7}" destId="{B9203F3F-7716-4243-ABF5-1B80D64308ED}" srcOrd="0" destOrd="0" presId="urn:microsoft.com/office/officeart/2005/8/layout/orgChart1"/>
    <dgm:cxn modelId="{A7F893DF-572D-4217-BA84-C194FB73EDA4}" type="presParOf" srcId="{E454C35B-50AD-494D-BC0A-E3FAEB663AA7}" destId="{4F80E4CA-FDCB-45BF-BB86-35AD2F57C0B4}" srcOrd="1" destOrd="0" presId="urn:microsoft.com/office/officeart/2005/8/layout/orgChart1"/>
    <dgm:cxn modelId="{5FD8621B-9D38-44EF-A68F-34D8A63C2CE7}" type="presParOf" srcId="{F628C853-65B6-4D23-9A2F-D533531DF530}" destId="{6E785465-6AAE-4DE2-A0A4-686E0BFC86D4}" srcOrd="1" destOrd="0" presId="urn:microsoft.com/office/officeart/2005/8/layout/orgChart1"/>
    <dgm:cxn modelId="{5E9008FA-A882-435A-8A09-95F101707E8E}" type="presParOf" srcId="{F628C853-65B6-4D23-9A2F-D533531DF530}" destId="{474C2D9A-3BCA-41E2-B2A4-2F49E7DECFA2}" srcOrd="2" destOrd="0" presId="urn:microsoft.com/office/officeart/2005/8/layout/orgChart1"/>
    <dgm:cxn modelId="{0713E7FE-BD86-45C1-B8D1-A002CD1FFA6B}" type="presParOf" srcId="{B3B44801-050C-42F9-B32B-79ED9908338D}" destId="{F1C22BD4-6D41-4724-99D9-B9A5ABF6E059}" srcOrd="4" destOrd="0" presId="urn:microsoft.com/office/officeart/2005/8/layout/orgChart1"/>
    <dgm:cxn modelId="{C66F561D-86BB-4650-8F17-64199EE1F793}" type="presParOf" srcId="{B3B44801-050C-42F9-B32B-79ED9908338D}" destId="{7363FBF8-4DD1-487E-9A49-129EED811561}" srcOrd="5" destOrd="0" presId="urn:microsoft.com/office/officeart/2005/8/layout/orgChart1"/>
    <dgm:cxn modelId="{51B47A7E-4533-4C2B-BD72-5359CC0D897B}" type="presParOf" srcId="{7363FBF8-4DD1-487E-9A49-129EED811561}" destId="{2AC029EE-8DCF-49CC-BA12-D40543801C10}" srcOrd="0" destOrd="0" presId="urn:microsoft.com/office/officeart/2005/8/layout/orgChart1"/>
    <dgm:cxn modelId="{D028ED06-0E99-408D-A5E3-BCCB1A2ADF25}" type="presParOf" srcId="{2AC029EE-8DCF-49CC-BA12-D40543801C10}" destId="{8830E59F-E5CA-4E66-97DE-02D2A3E7D3AD}" srcOrd="0" destOrd="0" presId="urn:microsoft.com/office/officeart/2005/8/layout/orgChart1"/>
    <dgm:cxn modelId="{246FCA76-572A-4753-9CB1-52D939C1050A}" type="presParOf" srcId="{2AC029EE-8DCF-49CC-BA12-D40543801C10}" destId="{2D90D731-7135-4B9D-A090-B83B0C28C79D}" srcOrd="1" destOrd="0" presId="urn:microsoft.com/office/officeart/2005/8/layout/orgChart1"/>
    <dgm:cxn modelId="{72430648-FB33-4BC2-8B66-DD5EF9DFEA3C}" type="presParOf" srcId="{7363FBF8-4DD1-487E-9A49-129EED811561}" destId="{79C00476-AAF8-44A8-9CE0-3E9527D93F9B}" srcOrd="1" destOrd="0" presId="urn:microsoft.com/office/officeart/2005/8/layout/orgChart1"/>
    <dgm:cxn modelId="{A7FAC1B8-F70E-414F-A71C-B3846FA7BD1E}" type="presParOf" srcId="{7363FBF8-4DD1-487E-9A49-129EED811561}" destId="{6CD39C38-CA2D-4293-8324-FA0E3147F74E}" srcOrd="2" destOrd="0" presId="urn:microsoft.com/office/officeart/2005/8/layout/orgChart1"/>
    <dgm:cxn modelId="{44D9EA80-E266-4405-8BE7-A7D8CBD049C4}" type="presParOf" srcId="{A6FB85BF-2C97-4208-AADD-272FCE384BA7}" destId="{85326E81-8418-4AA9-9126-62C5A308F8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2BD4-6D41-4724-99D9-B9A5ABF6E059}">
      <dsp:nvSpPr>
        <dsp:cNvPr id="0" name=""/>
        <dsp:cNvSpPr/>
      </dsp:nvSpPr>
      <dsp:spPr>
        <a:xfrm>
          <a:off x="4044462" y="1032159"/>
          <a:ext cx="2848682" cy="577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08"/>
              </a:lnTo>
              <a:lnTo>
                <a:pt x="2848682" y="314608"/>
              </a:lnTo>
              <a:lnTo>
                <a:pt x="2848682" y="57795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EC966-0D0C-43F0-B4E9-D8630F9D1045}">
      <dsp:nvSpPr>
        <dsp:cNvPr id="0" name=""/>
        <dsp:cNvSpPr/>
      </dsp:nvSpPr>
      <dsp:spPr>
        <a:xfrm>
          <a:off x="3991318" y="1032159"/>
          <a:ext cx="91440" cy="575432"/>
        </a:xfrm>
        <a:custGeom>
          <a:avLst/>
          <a:gdLst/>
          <a:ahLst/>
          <a:cxnLst/>
          <a:rect l="0" t="0" r="0" b="0"/>
          <a:pathLst>
            <a:path>
              <a:moveTo>
                <a:pt x="53143" y="0"/>
              </a:moveTo>
              <a:lnTo>
                <a:pt x="53143" y="312088"/>
              </a:lnTo>
              <a:lnTo>
                <a:pt x="45720" y="312088"/>
              </a:lnTo>
              <a:lnTo>
                <a:pt x="45720" y="57543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F1D2A-41EE-4BC8-8922-057BFF03CC61}">
      <dsp:nvSpPr>
        <dsp:cNvPr id="0" name=""/>
        <dsp:cNvSpPr/>
      </dsp:nvSpPr>
      <dsp:spPr>
        <a:xfrm>
          <a:off x="1254020" y="1032159"/>
          <a:ext cx="2790441" cy="568046"/>
        </a:xfrm>
        <a:custGeom>
          <a:avLst/>
          <a:gdLst/>
          <a:ahLst/>
          <a:cxnLst/>
          <a:rect l="0" t="0" r="0" b="0"/>
          <a:pathLst>
            <a:path>
              <a:moveTo>
                <a:pt x="2790441" y="0"/>
              </a:moveTo>
              <a:lnTo>
                <a:pt x="2790441" y="304701"/>
              </a:lnTo>
              <a:lnTo>
                <a:pt x="0" y="304701"/>
              </a:lnTo>
              <a:lnTo>
                <a:pt x="0" y="56804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3FB57-07D7-4293-A53C-74962703A2B1}">
      <dsp:nvSpPr>
        <dsp:cNvPr id="0" name=""/>
        <dsp:cNvSpPr/>
      </dsp:nvSpPr>
      <dsp:spPr>
        <a:xfrm>
          <a:off x="1591999" y="280575"/>
          <a:ext cx="4904924" cy="751584"/>
        </a:xfrm>
        <a:prstGeom prst="rect">
          <a:avLst/>
        </a:prstGeom>
        <a:solidFill>
          <a:srgbClr val="E6E6E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2">
                  <a:lumMod val="75000"/>
                </a:schemeClr>
              </a:solidFill>
            </a:rPr>
            <a:t>আর্থিক</a:t>
          </a:r>
          <a:r>
            <a:rPr lang="en-US" sz="28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800" b="1" kern="1200" dirty="0" err="1" smtClean="0">
              <a:solidFill>
                <a:schemeClr val="tx2">
                  <a:lumMod val="75000"/>
                </a:schemeClr>
              </a:solidFill>
            </a:rPr>
            <a:t>ব্যবস্থাপকের</a:t>
          </a:r>
          <a:r>
            <a:rPr lang="en-US" sz="28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800" b="1" kern="1200" dirty="0" err="1" smtClean="0">
              <a:solidFill>
                <a:schemeClr val="tx2">
                  <a:lumMod val="75000"/>
                </a:schemeClr>
              </a:solidFill>
            </a:rPr>
            <a:t>সিদ্ধান্ত</a:t>
          </a:r>
          <a:r>
            <a:rPr lang="en-US" sz="2800" b="1" kern="1200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en-US" sz="2800" kern="1200" dirty="0"/>
        </a:p>
      </dsp:txBody>
      <dsp:txXfrm>
        <a:off x="1591999" y="280575"/>
        <a:ext cx="4904924" cy="751584"/>
      </dsp:txXfrm>
    </dsp:sp>
    <dsp:sp modelId="{1A117D74-8E74-4143-B5A6-0CEC93CC0EB4}">
      <dsp:nvSpPr>
        <dsp:cNvPr id="0" name=""/>
        <dsp:cNvSpPr/>
      </dsp:nvSpPr>
      <dsp:spPr>
        <a:xfrm>
          <a:off x="0" y="1600205"/>
          <a:ext cx="2508040" cy="1302475"/>
        </a:xfrm>
        <a:prstGeom prst="rect">
          <a:avLst/>
        </a:prstGeom>
        <a:solidFill>
          <a:srgbClr val="E6E6E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accent1">
                  <a:lumMod val="75000"/>
                </a:schemeClr>
              </a:solidFill>
            </a:rPr>
            <a:t>বিনিয়োগ</a:t>
          </a:r>
          <a:r>
            <a:rPr lang="en-US" sz="2400" b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accent1">
                  <a:lumMod val="75000"/>
                </a:schemeClr>
              </a:solidFill>
            </a:rPr>
            <a:t>সিদ্ধান্ত</a:t>
          </a:r>
          <a:endParaRPr lang="en-US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600205"/>
        <a:ext cx="2508040" cy="1302475"/>
      </dsp:txXfrm>
    </dsp:sp>
    <dsp:sp modelId="{B9203F3F-7716-4243-ABF5-1B80D64308ED}">
      <dsp:nvSpPr>
        <dsp:cNvPr id="0" name=""/>
        <dsp:cNvSpPr/>
      </dsp:nvSpPr>
      <dsp:spPr>
        <a:xfrm>
          <a:off x="2783018" y="1607591"/>
          <a:ext cx="2508040" cy="1254020"/>
        </a:xfrm>
        <a:prstGeom prst="rect">
          <a:avLst/>
        </a:prstGeom>
        <a:solidFill>
          <a:srgbClr val="E6E6E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chemeClr val="tx2">
                  <a:lumMod val="75000"/>
                </a:schemeClr>
              </a:solidFill>
            </a:rPr>
            <a:t>অর্থসংস্থান</a:t>
          </a:r>
          <a:r>
            <a:rPr lang="en-US" sz="3300" kern="1200" dirty="0" smtClean="0">
              <a:solidFill>
                <a:schemeClr val="tx2">
                  <a:lumMod val="75000"/>
                </a:schemeClr>
              </a:solidFill>
            </a:rPr>
            <a:t>  </a:t>
          </a:r>
          <a:r>
            <a:rPr lang="en-US" sz="3300" b="1" kern="1200" dirty="0" err="1" smtClean="0">
              <a:solidFill>
                <a:schemeClr val="tx2">
                  <a:lumMod val="75000"/>
                </a:schemeClr>
              </a:solidFill>
            </a:rPr>
            <a:t>সিদ্ধান্ত</a:t>
          </a:r>
          <a:endParaRPr lang="en-US" sz="33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783018" y="1607591"/>
        <a:ext cx="2508040" cy="1254020"/>
      </dsp:txXfrm>
    </dsp:sp>
    <dsp:sp modelId="{8830E59F-E5CA-4E66-97DE-02D2A3E7D3AD}">
      <dsp:nvSpPr>
        <dsp:cNvPr id="0" name=""/>
        <dsp:cNvSpPr/>
      </dsp:nvSpPr>
      <dsp:spPr>
        <a:xfrm>
          <a:off x="5884962" y="1610112"/>
          <a:ext cx="2016364" cy="1254020"/>
        </a:xfrm>
        <a:prstGeom prst="rect">
          <a:avLst/>
        </a:prstGeom>
        <a:solidFill>
          <a:srgbClr val="E6E6E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chemeClr val="accent1">
                  <a:lumMod val="75000"/>
                </a:schemeClr>
              </a:solidFill>
            </a:rPr>
            <a:t>লভ্যাংশ</a:t>
          </a:r>
          <a:r>
            <a:rPr lang="en-US" sz="33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3300" b="1" kern="1200" dirty="0" err="1" smtClean="0">
              <a:solidFill>
                <a:schemeClr val="accent1">
                  <a:lumMod val="75000"/>
                </a:schemeClr>
              </a:solidFill>
            </a:rPr>
            <a:t>সিদ্ধান্ত</a:t>
          </a:r>
          <a:endParaRPr lang="en-US" sz="33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84962" y="1610112"/>
        <a:ext cx="2016364" cy="1254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83B5-C745-4893-A77D-6E5C061DDC44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B6EE-B99D-4DE4-9DE5-F0C51FB43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B6EE-B99D-4DE4-9DE5-F0C51FB43E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B6EE-B99D-4DE4-9DE5-F0C51FB43E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B6EE-B99D-4DE4-9DE5-F0C51FB43E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2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B6EE-B99D-4DE4-9DE5-F0C51FB43E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2A1471-4941-4FDA-974D-AEC2AE9EA5E0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4400" dirty="0" err="1"/>
              <a:t>আজকের</a:t>
            </a:r>
            <a:r>
              <a:rPr lang="en-US" sz="4400" dirty="0"/>
              <a:t> </a:t>
            </a:r>
            <a:r>
              <a:rPr lang="en-US" sz="4400" dirty="0" err="1"/>
              <a:t>ক্লাশে</a:t>
            </a:r>
            <a:r>
              <a:rPr lang="en-US" sz="4400" dirty="0"/>
              <a:t> </a:t>
            </a:r>
            <a:r>
              <a:rPr lang="en-US" sz="4400" dirty="0" err="1"/>
              <a:t>সবাইকে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1295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আন্তরিক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অভিনন্দন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ও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শুভেচ্ছা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5257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1447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১। Finance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এসেছে</a:t>
            </a:r>
            <a:r>
              <a:rPr lang="en-US" dirty="0" smtClean="0"/>
              <a:t> ?</a:t>
            </a:r>
          </a:p>
          <a:p>
            <a:pPr marL="109728" indent="0">
              <a:buNone/>
            </a:pPr>
            <a:r>
              <a:rPr lang="en-US" dirty="0" err="1" smtClean="0"/>
              <a:t>উঃ</a:t>
            </a:r>
            <a:r>
              <a:rPr lang="en-US" dirty="0" smtClean="0"/>
              <a:t> Latin word Finis </a:t>
            </a:r>
            <a:r>
              <a:rPr lang="en-US" dirty="0" err="1" smtClean="0"/>
              <a:t>থেকে</a:t>
            </a:r>
            <a:r>
              <a:rPr lang="en-US" dirty="0" smtClean="0"/>
              <a:t> ।</a:t>
            </a:r>
          </a:p>
          <a:p>
            <a:pPr marL="109728" indent="0"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অর্থায়ন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শতাব্দীতে</a:t>
            </a:r>
            <a:r>
              <a:rPr lang="en-US" dirty="0" smtClean="0"/>
              <a:t> </a:t>
            </a:r>
            <a:r>
              <a:rPr lang="en-US" dirty="0" err="1" smtClean="0"/>
              <a:t>পৃথক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হিসাবে</a:t>
            </a:r>
            <a:r>
              <a:rPr lang="en-US" dirty="0" smtClean="0"/>
              <a:t> </a:t>
            </a:r>
            <a:r>
              <a:rPr lang="en-US" dirty="0" err="1" smtClean="0"/>
              <a:t>আবির্ভাব</a:t>
            </a:r>
            <a:r>
              <a:rPr lang="en-US" dirty="0" smtClean="0"/>
              <a:t> </a:t>
            </a:r>
            <a:r>
              <a:rPr lang="en-US" dirty="0" err="1" smtClean="0"/>
              <a:t>ঘটে</a:t>
            </a:r>
            <a:r>
              <a:rPr lang="en-US" dirty="0" smtClean="0"/>
              <a:t> ?</a:t>
            </a:r>
            <a:endParaRPr lang="en-US" dirty="0"/>
          </a:p>
          <a:p>
            <a:pPr marL="109728" indent="0">
              <a:buNone/>
            </a:pPr>
            <a:r>
              <a:rPr lang="en-US" dirty="0" err="1" smtClean="0"/>
              <a:t>উঃ</a:t>
            </a:r>
            <a:r>
              <a:rPr lang="en-US" dirty="0" smtClean="0"/>
              <a:t> </a:t>
            </a:r>
            <a:r>
              <a:rPr lang="en-US" dirty="0" err="1" smtClean="0"/>
              <a:t>উনবিংশ</a:t>
            </a:r>
            <a:r>
              <a:rPr lang="en-US" dirty="0" smtClean="0"/>
              <a:t> </a:t>
            </a:r>
            <a:r>
              <a:rPr lang="en-US" dirty="0" err="1"/>
              <a:t>শতাব্দীতে</a:t>
            </a:r>
            <a:r>
              <a:rPr lang="en-US" dirty="0"/>
              <a:t> </a:t>
            </a:r>
            <a:r>
              <a:rPr lang="en-US" dirty="0" err="1"/>
              <a:t>পৃথক</a:t>
            </a:r>
            <a:r>
              <a:rPr lang="en-US" dirty="0"/>
              <a:t> </a:t>
            </a:r>
            <a:r>
              <a:rPr lang="en-US" dirty="0" err="1"/>
              <a:t>বিষয়</a:t>
            </a:r>
            <a:r>
              <a:rPr lang="en-US" dirty="0"/>
              <a:t> </a:t>
            </a:r>
            <a:r>
              <a:rPr lang="en-US" dirty="0" err="1"/>
              <a:t>হিসাবে</a:t>
            </a:r>
            <a:r>
              <a:rPr lang="en-US" dirty="0"/>
              <a:t> </a:t>
            </a:r>
            <a:r>
              <a:rPr lang="en-US" dirty="0" err="1" smtClean="0"/>
              <a:t>আবির্ভাব</a:t>
            </a:r>
            <a:r>
              <a:rPr lang="en-US" dirty="0" smtClean="0"/>
              <a:t> </a:t>
            </a:r>
            <a:r>
              <a:rPr lang="en-US" dirty="0" err="1" smtClean="0"/>
              <a:t>ঘটে</a:t>
            </a:r>
            <a:r>
              <a:rPr lang="en-US" dirty="0" smtClean="0"/>
              <a:t>।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09600"/>
            <a:ext cx="4905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/>
              <a:t>অর্থায়ন</a:t>
            </a:r>
            <a:r>
              <a:rPr lang="en-US" sz="3200" b="1" dirty="0" err="1"/>
              <a:t>ের</a:t>
            </a:r>
            <a:r>
              <a:rPr lang="en-US" sz="3200" b="1" dirty="0"/>
              <a:t> </a:t>
            </a:r>
            <a:r>
              <a:rPr lang="en-US" sz="3200" b="1" dirty="0" err="1" smtClean="0"/>
              <a:t>শ্রেণিবিভাগ</a:t>
            </a:r>
            <a:endParaRPr lang="en-US" sz="3200" b="1" dirty="0"/>
          </a:p>
        </p:txBody>
      </p:sp>
      <p:sp>
        <p:nvSpPr>
          <p:cNvPr id="3" name="Down Arrow 2"/>
          <p:cNvSpPr/>
          <p:nvPr/>
        </p:nvSpPr>
        <p:spPr>
          <a:xfrm>
            <a:off x="4495800" y="1270575"/>
            <a:ext cx="45719" cy="1244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838200" y="2514600"/>
            <a:ext cx="6675119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flipH="1">
            <a:off x="914400" y="2590800"/>
            <a:ext cx="76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3528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বে</a:t>
            </a:r>
            <a:r>
              <a:rPr lang="as-IN" dirty="0" smtClean="0"/>
              <a:t>সরকারি</a:t>
            </a:r>
            <a:endParaRPr lang="en-US" dirty="0" smtClean="0"/>
          </a:p>
          <a:p>
            <a:pPr marL="109728" indent="0">
              <a:buNone/>
            </a:pPr>
            <a:r>
              <a:rPr lang="as-IN" dirty="0" smtClean="0"/>
              <a:t> </a:t>
            </a:r>
            <a:r>
              <a:rPr lang="as-IN" dirty="0"/>
              <a:t>প্রতিষ্ঠানের অর্থায়ন</a:t>
            </a:r>
          </a:p>
        </p:txBody>
      </p:sp>
      <p:sp>
        <p:nvSpPr>
          <p:cNvPr id="7" name="Down Arrow 6"/>
          <p:cNvSpPr/>
          <p:nvPr/>
        </p:nvSpPr>
        <p:spPr>
          <a:xfrm flipH="1">
            <a:off x="7467600" y="2590800"/>
            <a:ext cx="4571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3244334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as-IN" dirty="0" smtClean="0"/>
              <a:t>সরকারি</a:t>
            </a:r>
            <a:endParaRPr lang="en-US" dirty="0" smtClean="0"/>
          </a:p>
          <a:p>
            <a:pPr marL="109728" indent="0">
              <a:buNone/>
            </a:pPr>
            <a:r>
              <a:rPr lang="as-IN" dirty="0" smtClean="0"/>
              <a:t> </a:t>
            </a:r>
            <a:r>
              <a:rPr lang="as-IN" dirty="0"/>
              <a:t>প্রতিষ্ঠানের অর্থায়ন</a:t>
            </a:r>
          </a:p>
        </p:txBody>
      </p:sp>
      <p:sp>
        <p:nvSpPr>
          <p:cNvPr id="9" name="Down Arrow 8"/>
          <p:cNvSpPr/>
          <p:nvPr/>
        </p:nvSpPr>
        <p:spPr>
          <a:xfrm>
            <a:off x="1066800" y="40386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57200" y="4572000"/>
            <a:ext cx="68580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67750" y="46482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5193268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as-IN" dirty="0" smtClean="0"/>
              <a:t>পারিবারিক</a:t>
            </a:r>
            <a:endParaRPr lang="en-US" dirty="0" smtClean="0"/>
          </a:p>
          <a:p>
            <a:pPr marL="109728" indent="0">
              <a:buNone/>
            </a:pPr>
            <a:r>
              <a:rPr lang="as-IN" dirty="0" smtClean="0"/>
              <a:t> </a:t>
            </a:r>
            <a:r>
              <a:rPr lang="as-IN" dirty="0"/>
              <a:t>অর্থায়ন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286000" y="46482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5105400"/>
            <a:ext cx="2929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as-IN" dirty="0" smtClean="0"/>
              <a:t>ব্যবসায়</a:t>
            </a:r>
            <a:endParaRPr lang="en-US" dirty="0" smtClean="0"/>
          </a:p>
          <a:p>
            <a:pPr marL="109728" indent="0">
              <a:buNone/>
            </a:pPr>
            <a:r>
              <a:rPr lang="as-IN" dirty="0" smtClean="0"/>
              <a:t> </a:t>
            </a:r>
            <a:r>
              <a:rPr lang="as-IN" dirty="0"/>
              <a:t>প্রতিষ্ঠানের অর্থায়ন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26281" y="4648200"/>
            <a:ext cx="45719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24337" y="5345668"/>
            <a:ext cx="2198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as-IN" dirty="0" smtClean="0"/>
              <a:t>অব্যবসায়ী</a:t>
            </a:r>
            <a:endParaRPr lang="en-US" dirty="0" smtClean="0"/>
          </a:p>
          <a:p>
            <a:pPr marL="109728" indent="0">
              <a:buNone/>
            </a:pPr>
            <a:r>
              <a:rPr lang="as-IN" dirty="0" smtClean="0"/>
              <a:t> </a:t>
            </a:r>
            <a:r>
              <a:rPr lang="as-IN" dirty="0"/>
              <a:t>প্রতিষ্ঠানের অর্থায়ন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7239000" y="4648200"/>
            <a:ext cx="76200" cy="348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70073" y="5117068"/>
            <a:ext cx="2288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as-IN" dirty="0"/>
              <a:t>আন্তর্জাতিক অর্থায়ন</a:t>
            </a:r>
          </a:p>
        </p:txBody>
      </p:sp>
    </p:spTree>
    <p:extLst>
      <p:ext uri="{BB962C8B-B14F-4D97-AF65-F5344CB8AC3E}">
        <p14:creationId xmlns:p14="http://schemas.microsoft.com/office/powerpoint/2010/main" val="9406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4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891" y="4343401"/>
            <a:ext cx="8915400" cy="1371599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b="1" dirty="0" err="1" smtClean="0"/>
              <a:t>পারিবারিক</a:t>
            </a:r>
            <a:r>
              <a:rPr lang="en-US" b="1" dirty="0" smtClean="0"/>
              <a:t> </a:t>
            </a:r>
            <a:r>
              <a:rPr lang="as-IN" sz="2800" b="1" dirty="0" smtClean="0"/>
              <a:t>অর্থ</a:t>
            </a:r>
            <a:r>
              <a:rPr lang="en-US" sz="2800" b="1" dirty="0" err="1" smtClean="0"/>
              <a:t>ায়</a:t>
            </a:r>
            <a:r>
              <a:rPr lang="as-IN" sz="2800" b="1" dirty="0" smtClean="0"/>
              <a:t>ন</a:t>
            </a:r>
            <a:r>
              <a:rPr lang="en-US" sz="2800" b="1" dirty="0" smtClean="0"/>
              <a:t>ঃ</a:t>
            </a:r>
            <a:r>
              <a:rPr lang="en-US" sz="2800" dirty="0" smtClean="0"/>
              <a:t> </a:t>
            </a:r>
            <a:r>
              <a:rPr lang="en-US" sz="2400" dirty="0" err="1" smtClean="0"/>
              <a:t>পরিবারের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</a:t>
            </a:r>
            <a:r>
              <a:rPr lang="as-IN" sz="2400" dirty="0" smtClean="0"/>
              <a:t>ন</a:t>
            </a:r>
            <a:r>
              <a:rPr lang="en-US" sz="2400" dirty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/>
              <a:t>পারিবারিক</a:t>
            </a:r>
            <a:r>
              <a:rPr lang="en-US" sz="2400" dirty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</a:t>
            </a:r>
            <a:r>
              <a:rPr lang="as-IN" sz="2400" dirty="0" smtClean="0"/>
              <a:t>ন</a:t>
            </a:r>
            <a:r>
              <a:rPr lang="en-US" sz="2400" dirty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পারিবারিক</a:t>
            </a:r>
            <a:r>
              <a:rPr lang="en-US" sz="2400" dirty="0" smtClean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</a:t>
            </a:r>
            <a:r>
              <a:rPr lang="as-IN" sz="2400" dirty="0" smtClean="0"/>
              <a:t>ন</a:t>
            </a:r>
            <a:r>
              <a:rPr lang="en-US" sz="2400" dirty="0" smtClean="0"/>
              <a:t>ে </a:t>
            </a:r>
            <a:r>
              <a:rPr lang="en-US" sz="2400" dirty="0" err="1" smtClean="0"/>
              <a:t>প্রথমে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ব্যয়ের</a:t>
            </a:r>
            <a:r>
              <a:rPr lang="en-US" sz="2400" dirty="0"/>
              <a:t> </a:t>
            </a:r>
            <a:r>
              <a:rPr lang="en-US" sz="2400" dirty="0" err="1"/>
              <a:t>খাত</a:t>
            </a:r>
            <a:r>
              <a:rPr lang="en-US" sz="2400" dirty="0"/>
              <a:t> </a:t>
            </a:r>
            <a:r>
              <a:rPr lang="en-US" sz="2400" dirty="0" err="1" smtClean="0"/>
              <a:t>নির্ধারণ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400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133600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পরিবারের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ও </a:t>
            </a:r>
            <a:r>
              <a:rPr lang="en-US" dirty="0" err="1" smtClean="0"/>
              <a:t>ব্যয়ের</a:t>
            </a:r>
            <a:r>
              <a:rPr lang="en-US" dirty="0" smtClean="0"/>
              <a:t> </a:t>
            </a:r>
            <a:r>
              <a:rPr lang="en-US" dirty="0" err="1" smtClean="0"/>
              <a:t>খাতগুলো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124201"/>
            <a:ext cx="8534400" cy="2743199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r>
              <a:rPr lang="en-US" sz="2800" b="1" dirty="0" err="1" smtClean="0"/>
              <a:t>সরকারি</a:t>
            </a:r>
            <a:r>
              <a:rPr lang="en-US" sz="2800" b="1" dirty="0" smtClean="0"/>
              <a:t> </a:t>
            </a:r>
            <a:r>
              <a:rPr lang="as-IN" sz="2800" b="1" dirty="0" smtClean="0"/>
              <a:t>অর্থ</a:t>
            </a:r>
            <a:r>
              <a:rPr lang="en-US" sz="2800" b="1" dirty="0" err="1"/>
              <a:t>ায়</a:t>
            </a:r>
            <a:r>
              <a:rPr lang="as-IN" sz="2800" b="1" dirty="0"/>
              <a:t>ন</a:t>
            </a:r>
            <a:r>
              <a:rPr lang="en-US" sz="2800" b="1" dirty="0"/>
              <a:t>ঃ</a:t>
            </a:r>
            <a:r>
              <a:rPr lang="en-US" sz="2800" dirty="0"/>
              <a:t> </a:t>
            </a:r>
            <a:r>
              <a:rPr lang="en-US" sz="2800" dirty="0" err="1"/>
              <a:t>সরকারি</a:t>
            </a:r>
            <a:r>
              <a:rPr lang="en-US" sz="2800" dirty="0"/>
              <a:t> </a:t>
            </a:r>
            <a:r>
              <a:rPr lang="as-IN" sz="2800" dirty="0"/>
              <a:t>অর্থ</a:t>
            </a:r>
            <a:r>
              <a:rPr lang="en-US" sz="2800" dirty="0" err="1"/>
              <a:t>ায়</a:t>
            </a:r>
            <a:r>
              <a:rPr lang="as-IN" sz="2800" dirty="0" smtClean="0"/>
              <a:t>ন</a:t>
            </a:r>
            <a:r>
              <a:rPr lang="en-US" sz="2800" dirty="0" smtClean="0"/>
              <a:t>ে </a:t>
            </a:r>
            <a:r>
              <a:rPr lang="en-US" sz="2800" dirty="0" err="1" smtClean="0"/>
              <a:t>প্রথমে</a:t>
            </a:r>
            <a:r>
              <a:rPr lang="en-US" sz="2800" dirty="0"/>
              <a:t> </a:t>
            </a:r>
            <a:r>
              <a:rPr lang="en-US" sz="2800" dirty="0" err="1"/>
              <a:t>ব্যয়ের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</a:t>
            </a:r>
            <a:r>
              <a:rPr lang="en-US" sz="2800" dirty="0" smtClean="0"/>
              <a:t> </a:t>
            </a:r>
            <a:r>
              <a:rPr lang="en-US" sz="2800" dirty="0" err="1"/>
              <a:t>নির্ধারণ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পরে</a:t>
            </a:r>
            <a:r>
              <a:rPr lang="en-US" sz="2800" dirty="0"/>
              <a:t> </a:t>
            </a:r>
            <a:r>
              <a:rPr lang="en-US" sz="2800" dirty="0" err="1"/>
              <a:t>আয়ের</a:t>
            </a:r>
            <a:r>
              <a:rPr lang="en-US" sz="2800" dirty="0"/>
              <a:t> </a:t>
            </a:r>
            <a:r>
              <a:rPr lang="en-US" sz="2800" dirty="0" err="1" smtClean="0"/>
              <a:t>খাত</a:t>
            </a:r>
            <a:r>
              <a:rPr lang="en-US" sz="2800" dirty="0" smtClean="0"/>
              <a:t> </a:t>
            </a:r>
            <a:r>
              <a:rPr lang="en-US" sz="2800" dirty="0" err="1"/>
              <a:t>নির্ধারণ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অনেক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বৈদিশিক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ঋণ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যেমনঃ</a:t>
            </a:r>
            <a:r>
              <a:rPr lang="en-US" sz="2800" dirty="0" smtClean="0"/>
              <a:t> </a:t>
            </a:r>
          </a:p>
          <a:p>
            <a:pPr marL="109728" indent="0" algn="just">
              <a:buNone/>
            </a:pPr>
            <a:r>
              <a:rPr lang="en-US" sz="2800" dirty="0" err="1" smtClean="0"/>
              <a:t>Asisn</a:t>
            </a:r>
            <a:r>
              <a:rPr lang="en-US" sz="2800" dirty="0" smtClean="0"/>
              <a:t> Development Bank (ADB),</a:t>
            </a:r>
          </a:p>
          <a:p>
            <a:pPr marL="109728" indent="0" algn="just">
              <a:buNone/>
            </a:pPr>
            <a:r>
              <a:rPr lang="en-US" sz="2800" dirty="0" smtClean="0"/>
              <a:t>Islamic Development Bank (IDB) </a:t>
            </a:r>
          </a:p>
          <a:p>
            <a:pPr marL="109728" indent="0" algn="just">
              <a:buNone/>
            </a:pPr>
            <a:r>
              <a:rPr lang="en-US" sz="2800" dirty="0" smtClean="0"/>
              <a:t>Public Private Partnership (PPP) (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বেসরকারি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যৌথ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উদ্যোগ</a:t>
            </a:r>
            <a:r>
              <a:rPr lang="en-US" sz="2800" dirty="0" smtClean="0"/>
              <a:t>)।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343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438399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১।সরকারি </a:t>
            </a:r>
            <a:r>
              <a:rPr lang="en-US" dirty="0" err="1" smtClean="0"/>
              <a:t>অর্থায়নের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২।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উৎস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মূলধন</a:t>
            </a:r>
            <a:r>
              <a:rPr lang="en-US" dirty="0" smtClean="0"/>
              <a:t> </a:t>
            </a:r>
            <a:r>
              <a:rPr lang="en-US" dirty="0" err="1" smtClean="0"/>
              <a:t>সৎগ্রহ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3716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800" b="1" dirty="0" err="1" smtClean="0"/>
              <a:t>আন্তর্জাতিক</a:t>
            </a:r>
            <a:r>
              <a:rPr lang="en-US" sz="2800" b="1" dirty="0" smtClean="0"/>
              <a:t> </a:t>
            </a:r>
            <a:r>
              <a:rPr lang="as-IN" sz="2800" b="1" dirty="0"/>
              <a:t>অর্থ</a:t>
            </a:r>
            <a:r>
              <a:rPr lang="en-US" sz="2800" b="1" dirty="0" err="1"/>
              <a:t>ায়</a:t>
            </a:r>
            <a:r>
              <a:rPr lang="as-IN" sz="2800" b="1" dirty="0"/>
              <a:t>ন</a:t>
            </a:r>
            <a:r>
              <a:rPr lang="en-US" sz="2800" b="1" dirty="0"/>
              <a:t>ঃ</a:t>
            </a:r>
            <a:r>
              <a:rPr lang="en-US" sz="2800" dirty="0"/>
              <a:t> </a:t>
            </a:r>
            <a:r>
              <a:rPr lang="en-US" sz="2800" dirty="0" err="1" smtClean="0"/>
              <a:t>আমদানি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রপ্তানির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জড়িত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ব্যবসায়</a:t>
            </a:r>
            <a:r>
              <a:rPr lang="en-US" sz="2800" dirty="0" smtClean="0"/>
              <a:t> </a:t>
            </a:r>
            <a:r>
              <a:rPr lang="as-IN" sz="2800" dirty="0"/>
              <a:t>অর্থ</a:t>
            </a:r>
            <a:r>
              <a:rPr lang="en-US" sz="2800" dirty="0" err="1"/>
              <a:t>ায়</a:t>
            </a:r>
            <a:r>
              <a:rPr lang="as-IN" sz="2800" dirty="0" smtClean="0"/>
              <a:t>ন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/>
              <a:t>আন্তর্জাতিক</a:t>
            </a:r>
            <a:r>
              <a:rPr lang="en-US" sz="2800" dirty="0"/>
              <a:t> </a:t>
            </a:r>
            <a:r>
              <a:rPr lang="as-IN" sz="2800" dirty="0"/>
              <a:t>অর্থ</a:t>
            </a:r>
            <a:r>
              <a:rPr lang="en-US" sz="2800" dirty="0" err="1"/>
              <a:t>ায়</a:t>
            </a:r>
            <a:r>
              <a:rPr lang="as-IN" sz="2800" dirty="0" smtClean="0"/>
              <a:t>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marL="393192" lvl="1" indent="0">
              <a:buNone/>
            </a:pPr>
            <a:r>
              <a:rPr lang="en-US" dirty="0" err="1" smtClean="0"/>
              <a:t>বাংলাদেশে</a:t>
            </a:r>
            <a:r>
              <a:rPr lang="en-US" dirty="0" smtClean="0"/>
              <a:t> </a:t>
            </a:r>
            <a:r>
              <a:rPr lang="en-US" dirty="0" err="1" smtClean="0"/>
              <a:t>আমদানি</a:t>
            </a:r>
            <a:r>
              <a:rPr lang="en-US" dirty="0" smtClean="0"/>
              <a:t> ও </a:t>
            </a:r>
            <a:r>
              <a:rPr lang="en-US" dirty="0" err="1" smtClean="0"/>
              <a:t>রপ্তানিকৃত</a:t>
            </a:r>
            <a:r>
              <a:rPr lang="en-US" dirty="0" smtClean="0"/>
              <a:t> </a:t>
            </a:r>
            <a:r>
              <a:rPr lang="en-US" dirty="0" err="1" smtClean="0"/>
              <a:t>পণ্যসামগ্রীর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তালিকা</a:t>
            </a:r>
            <a:r>
              <a:rPr lang="en-US" dirty="0" smtClean="0"/>
              <a:t> </a:t>
            </a:r>
            <a:r>
              <a:rPr lang="en-US" dirty="0" err="1" smtClean="0"/>
              <a:t>প্রস্তুত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182" y="4313238"/>
            <a:ext cx="8802325" cy="1554162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n-US" sz="2400" b="1" dirty="0" err="1" smtClean="0"/>
              <a:t>অব্যবসায়ী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প্রতিষ্ঠানের</a:t>
            </a:r>
            <a:r>
              <a:rPr lang="en-US" sz="2400" b="1" dirty="0" smtClean="0"/>
              <a:t> </a:t>
            </a:r>
            <a:r>
              <a:rPr lang="as-IN" sz="2400" b="1" dirty="0"/>
              <a:t>অর্থ</a:t>
            </a:r>
            <a:r>
              <a:rPr lang="en-US" sz="2400" b="1" dirty="0" err="1"/>
              <a:t>ায়</a:t>
            </a:r>
            <a:r>
              <a:rPr lang="as-IN" sz="2400" b="1" dirty="0"/>
              <a:t>ন</a:t>
            </a:r>
            <a:r>
              <a:rPr lang="en-US" sz="2400" b="1" dirty="0" smtClean="0"/>
              <a:t>ঃ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সংস্থা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মানবকল্যাণে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দরিদ্র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বঞ্চিতমানুষের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নিয়োজিত</a:t>
            </a:r>
            <a:r>
              <a:rPr lang="en-US" sz="2400" dirty="0" smtClean="0"/>
              <a:t> । </a:t>
            </a:r>
            <a:r>
              <a:rPr lang="en-US" sz="2400" dirty="0" err="1" smtClean="0"/>
              <a:t>এধরনের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প্রতিষ্ঠানকে</a:t>
            </a:r>
            <a:r>
              <a:rPr lang="en-US" sz="2400" dirty="0" smtClean="0"/>
              <a:t> </a:t>
            </a:r>
            <a:r>
              <a:rPr lang="en-US" sz="2400" dirty="0" err="1"/>
              <a:t>অব্যসায়ী</a:t>
            </a:r>
            <a:r>
              <a:rPr lang="en-US" sz="2400" dirty="0"/>
              <a:t> </a:t>
            </a:r>
            <a:r>
              <a:rPr lang="en-US" sz="2400" dirty="0" err="1"/>
              <a:t>প্রতিষ্ঠানের</a:t>
            </a:r>
            <a:r>
              <a:rPr lang="en-US" sz="2400" dirty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</a:t>
            </a:r>
            <a:r>
              <a:rPr lang="as-IN" sz="2400" dirty="0" smtClean="0"/>
              <a:t>ন</a:t>
            </a:r>
            <a:r>
              <a:rPr lang="en-US" sz="2400" dirty="0"/>
              <a:t> </a:t>
            </a:r>
            <a:r>
              <a:rPr lang="en-US" sz="2400" dirty="0" err="1" smtClean="0"/>
              <a:t>বলে</a:t>
            </a:r>
            <a:r>
              <a:rPr lang="en-US" sz="2400" dirty="0"/>
              <a:t> 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1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0"/>
            <a:ext cx="43433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4038601"/>
            <a:ext cx="8839200" cy="1371599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800" b="1" dirty="0" err="1" smtClean="0"/>
              <a:t>ব্যবসায়</a:t>
            </a:r>
            <a:r>
              <a:rPr lang="en-US" sz="2800" b="1" dirty="0" smtClean="0"/>
              <a:t> </a:t>
            </a:r>
            <a:r>
              <a:rPr lang="as-IN" sz="2800" b="1" dirty="0" smtClean="0"/>
              <a:t>অর্থ</a:t>
            </a:r>
            <a:r>
              <a:rPr lang="en-US" sz="2800" b="1" dirty="0" err="1"/>
              <a:t>ায়</a:t>
            </a:r>
            <a:r>
              <a:rPr lang="as-IN" sz="2800" b="1" dirty="0"/>
              <a:t>ন</a:t>
            </a:r>
            <a:r>
              <a:rPr lang="en-US" sz="2800" b="1" dirty="0" smtClean="0"/>
              <a:t>ঃ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মুনাফা</a:t>
            </a:r>
            <a:r>
              <a:rPr lang="en-US" sz="2800" dirty="0" smtClean="0"/>
              <a:t> </a:t>
            </a:r>
            <a:r>
              <a:rPr lang="en-US" sz="2400" dirty="0" err="1" smtClean="0"/>
              <a:t>অর্জনের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উদ্দেশ্যে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লাভ-ক্ষতির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ঝুঁকি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সংগঠনকে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</a:t>
            </a:r>
            <a:r>
              <a:rPr lang="en-US" sz="2400" dirty="0" smtClean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 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2544762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9175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4" y="0"/>
            <a:ext cx="43148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4069" y="1841156"/>
            <a:ext cx="3948331" cy="20450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শিউলী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আক্তার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প্রভাষক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বাদশা্হ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ফয়সল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ইনস্টিটিউট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স্কুল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এন্ড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কলেজ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1724891"/>
            <a:ext cx="5257800" cy="2389909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শ্রেণিঃ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একাদশ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বিষয়ঃ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ফিন্যান্স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ব্যাংকিং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বিমা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প্রথম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পত্র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প্রথম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অধ্যায়ঃ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সূচনা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পাঠঃ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ক)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ধারণা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খ)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ক্রমবিকাশ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গ)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স্বরূপ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তারিখঃ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১২|১০|২০২০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472625"/>
            <a:ext cx="3460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ব্যবসায়</a:t>
            </a:r>
            <a:r>
              <a:rPr lang="en-US" sz="3200" b="1" dirty="0"/>
              <a:t> </a:t>
            </a:r>
            <a:r>
              <a:rPr lang="en-US" sz="3200" b="1" dirty="0" err="1"/>
              <a:t>প্রতিষ্ঠান</a:t>
            </a:r>
            <a:endParaRPr lang="en-US" sz="3200" b="1" dirty="0"/>
          </a:p>
        </p:txBody>
      </p:sp>
      <p:sp>
        <p:nvSpPr>
          <p:cNvPr id="3" name="Down Arrow 2"/>
          <p:cNvSpPr/>
          <p:nvPr/>
        </p:nvSpPr>
        <p:spPr>
          <a:xfrm flipH="1">
            <a:off x="4148796" y="2133600"/>
            <a:ext cx="59788" cy="874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650" y="4191000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একমালিকানা</a:t>
            </a:r>
            <a:r>
              <a:rPr lang="en-US" b="1" dirty="0"/>
              <a:t> </a:t>
            </a:r>
            <a:r>
              <a:rPr lang="en-US" b="1" dirty="0" err="1"/>
              <a:t>ব্যবসায়</a:t>
            </a:r>
            <a:r>
              <a:rPr lang="en-US" b="1" dirty="0"/>
              <a:t>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05422" y="3124200"/>
            <a:ext cx="10316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376250" y="3124200"/>
            <a:ext cx="14775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230469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অংশীদারি</a:t>
            </a:r>
            <a:r>
              <a:rPr lang="en-US" b="1" dirty="0"/>
              <a:t> </a:t>
            </a:r>
            <a:r>
              <a:rPr lang="en-US" b="1" dirty="0" err="1"/>
              <a:t>ব্যবসায়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0" name="Down Arrow 9"/>
          <p:cNvSpPr/>
          <p:nvPr/>
        </p:nvSpPr>
        <p:spPr>
          <a:xfrm>
            <a:off x="7848600" y="31242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35495" y="4114800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যৌথমূলধনি</a:t>
            </a:r>
            <a:r>
              <a:rPr lang="en-US" b="1" dirty="0"/>
              <a:t> </a:t>
            </a:r>
            <a:r>
              <a:rPr lang="en-US" b="1" dirty="0" err="1"/>
              <a:t>ব্যবসায়</a:t>
            </a:r>
            <a:endParaRPr lang="en-US" b="1" dirty="0"/>
          </a:p>
        </p:txBody>
      </p:sp>
      <p:sp>
        <p:nvSpPr>
          <p:cNvPr id="17" name="Left-Right Arrow 16"/>
          <p:cNvSpPr/>
          <p:nvPr/>
        </p:nvSpPr>
        <p:spPr>
          <a:xfrm>
            <a:off x="1376250" y="3008530"/>
            <a:ext cx="6510450" cy="1918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947672"/>
          </a:xfrm>
        </p:spPr>
        <p:txBody>
          <a:bodyPr/>
          <a:lstStyle/>
          <a:p>
            <a:pPr marL="393192" lvl="1" indent="0">
              <a:buNone/>
            </a:pPr>
            <a:r>
              <a:rPr lang="en-US" dirty="0" smtClean="0"/>
              <a:t>১। </a:t>
            </a:r>
            <a:r>
              <a:rPr lang="en-US" dirty="0" err="1" smtClean="0"/>
              <a:t>বাংলাদেশে</a:t>
            </a:r>
            <a:r>
              <a:rPr lang="en-US" dirty="0" smtClean="0"/>
              <a:t> </a:t>
            </a:r>
            <a:r>
              <a:rPr lang="en-US" dirty="0" err="1"/>
              <a:t>আমদানি</a:t>
            </a:r>
            <a:r>
              <a:rPr lang="en-US" dirty="0"/>
              <a:t> ও </a:t>
            </a:r>
            <a:r>
              <a:rPr lang="en-US" dirty="0" err="1"/>
              <a:t>রপ্তানিকৃত</a:t>
            </a:r>
            <a:r>
              <a:rPr lang="en-US" dirty="0"/>
              <a:t> </a:t>
            </a:r>
            <a:r>
              <a:rPr lang="en-US" dirty="0" err="1"/>
              <a:t>পণ্যসামগ্রীর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তালিকা</a:t>
            </a:r>
            <a:r>
              <a:rPr lang="en-US" dirty="0"/>
              <a:t> </a:t>
            </a:r>
            <a:r>
              <a:rPr lang="en-US" dirty="0" err="1"/>
              <a:t>প্রস্তুত</a:t>
            </a:r>
            <a:r>
              <a:rPr lang="en-US" dirty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</a:p>
          <a:p>
            <a:pPr marL="393192" lvl="1" indent="0"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সাধারনত</a:t>
            </a:r>
            <a:r>
              <a:rPr lang="en-US" dirty="0" smtClean="0"/>
              <a:t> </a:t>
            </a:r>
            <a:r>
              <a:rPr lang="en-US" dirty="0" err="1" smtClean="0"/>
              <a:t>কয়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ব্যবসা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/>
              <a:t> </a:t>
            </a:r>
            <a:r>
              <a:rPr lang="en-US" dirty="0" smtClean="0"/>
              <a:t>?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দলীয়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858" y="228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আর্থিক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ব্যবস্থাপকের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তিনটি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গুরুত্বপূর্ণ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সিদ্ধান্ত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6631690"/>
              </p:ext>
            </p:extLst>
          </p:nvPr>
        </p:nvGraphicFramePr>
        <p:xfrm>
          <a:off x="293076" y="1066800"/>
          <a:ext cx="8088924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Down Arrow 10"/>
          <p:cNvSpPr/>
          <p:nvPr/>
        </p:nvSpPr>
        <p:spPr>
          <a:xfrm>
            <a:off x="1524000" y="40386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5422" y="5085099"/>
            <a:ext cx="2542148" cy="858501"/>
          </a:xfrm>
          <a:prstGeom prst="round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চলতি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মূলধন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ব্যবস্থাপনা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914400" y="4526281"/>
            <a:ext cx="38862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14400" y="4572000"/>
            <a:ext cx="45719" cy="467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754881" y="4572000"/>
            <a:ext cx="457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57600" y="5181600"/>
            <a:ext cx="2514600" cy="901691"/>
          </a:xfrm>
          <a:prstGeom prst="round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মূলধন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বাজেটিং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2209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১। </a:t>
            </a:r>
            <a:r>
              <a:rPr lang="en-US" sz="2400" dirty="0" err="1" smtClean="0"/>
              <a:t>সরকারি</a:t>
            </a:r>
            <a:r>
              <a:rPr lang="en-US" sz="2400" dirty="0" smtClean="0"/>
              <a:t> </a:t>
            </a:r>
            <a:r>
              <a:rPr lang="as-IN" sz="2400" dirty="0"/>
              <a:t>অর্থ</a:t>
            </a:r>
            <a:r>
              <a:rPr lang="en-US" sz="2400" dirty="0" err="1" smtClean="0"/>
              <a:t>ায়নের</a:t>
            </a:r>
            <a:r>
              <a:rPr lang="en-US" sz="2400" dirty="0" smtClean="0"/>
              <a:t>  </a:t>
            </a:r>
            <a:r>
              <a:rPr lang="en-US" sz="2400" dirty="0" err="1"/>
              <a:t>ব্যয়ের</a:t>
            </a:r>
            <a:r>
              <a:rPr lang="en-US" sz="2400" dirty="0"/>
              <a:t> </a:t>
            </a:r>
            <a:r>
              <a:rPr lang="en-US" sz="2400" dirty="0" err="1" smtClean="0"/>
              <a:t>খাতগুলো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</a:t>
            </a:r>
          </a:p>
          <a:p>
            <a:pPr marL="109728" indent="0">
              <a:buNone/>
            </a:pPr>
            <a:r>
              <a:rPr lang="en-US" sz="2400" dirty="0" smtClean="0"/>
              <a:t>২। </a:t>
            </a:r>
            <a:r>
              <a:rPr lang="en-US" sz="2400" dirty="0" err="1"/>
              <a:t>সরকারি</a:t>
            </a:r>
            <a:r>
              <a:rPr lang="en-US" sz="2400" dirty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ায়নের</a:t>
            </a:r>
            <a:r>
              <a:rPr lang="en-US" sz="2400" dirty="0"/>
              <a:t>  </a:t>
            </a:r>
            <a:r>
              <a:rPr lang="en-US" sz="2400" dirty="0" err="1" smtClean="0"/>
              <a:t>আয়ের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খাতগুলো</a:t>
            </a:r>
            <a:r>
              <a:rPr lang="en-US" sz="2400" dirty="0" smtClean="0"/>
              <a:t> </a:t>
            </a:r>
            <a:r>
              <a:rPr lang="en-US" sz="2400" dirty="0" err="1"/>
              <a:t>লিখ</a:t>
            </a:r>
            <a:r>
              <a:rPr lang="en-US" sz="2400" dirty="0" smtClean="0"/>
              <a:t>।</a:t>
            </a:r>
          </a:p>
          <a:p>
            <a:pPr marL="109728" indent="0">
              <a:buNone/>
            </a:pPr>
            <a:r>
              <a:rPr lang="en-US" sz="2400" dirty="0" smtClean="0"/>
              <a:t>৩। </a:t>
            </a:r>
            <a:r>
              <a:rPr lang="as-IN" sz="2400" dirty="0"/>
              <a:t>অব্যবসায়ী প্রতিষ্ঠান কিভাবে অর্থ সংগ্রহ করে?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৪। </a:t>
            </a:r>
            <a:r>
              <a:rPr lang="en-US" sz="2400" dirty="0" err="1" smtClean="0"/>
              <a:t>যৌথ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মূলধনি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কোম্পানির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অর্থায়ন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প্রক্রিয়া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dirty="0" smtClean="0"/>
              <a:t>?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401762"/>
          </a:xfrm>
        </p:spPr>
        <p:txBody>
          <a:bodyPr/>
          <a:lstStyle/>
          <a:p>
            <a:pPr algn="ctr"/>
            <a:r>
              <a:rPr lang="as-IN" dirty="0" smtClean="0"/>
              <a:t>মূল্যায়</a:t>
            </a:r>
            <a:r>
              <a:rPr lang="en-US" dirty="0" smtClean="0"/>
              <a:t>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as-IN" dirty="0"/>
              <a:t>বাড়ির </a:t>
            </a:r>
            <a:r>
              <a:rPr lang="as-IN" dirty="0" smtClean="0"/>
              <a:t>কাজ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959010"/>
              </p:ext>
            </p:extLst>
          </p:nvPr>
        </p:nvGraphicFramePr>
        <p:xfrm>
          <a:off x="457200" y="2788920"/>
          <a:ext cx="8229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8123408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352103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5582892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7420697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71098829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ক্রমিক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একক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মালিকানা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অংশদারি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যৌথমূলধনি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রাষ্ট্রীয়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8381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6301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0881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6154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6693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14600" y="16764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dirty="0" err="1"/>
              <a:t>নিম্নের</a:t>
            </a:r>
            <a:r>
              <a:rPr lang="en-US" dirty="0"/>
              <a:t> </a:t>
            </a:r>
            <a:r>
              <a:rPr lang="en-US" dirty="0" err="1" smtClean="0"/>
              <a:t>তালিকাটি</a:t>
            </a:r>
            <a:r>
              <a:rPr lang="en-US" dirty="0" smtClean="0"/>
              <a:t> </a:t>
            </a:r>
            <a:r>
              <a:rPr lang="en-US" dirty="0" err="1" smtClean="0"/>
              <a:t>পূরণ</a:t>
            </a:r>
            <a:r>
              <a:rPr lang="en-US" dirty="0" smtClean="0"/>
              <a:t> </a:t>
            </a:r>
            <a:r>
              <a:rPr lang="en-US" dirty="0" err="1" smtClean="0"/>
              <a:t>করঃ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অর্থায়নের</a:t>
            </a:r>
            <a:r>
              <a:rPr lang="en-US" dirty="0" smtClean="0"/>
              <a:t> </a:t>
            </a:r>
            <a:r>
              <a:rPr lang="en-US" dirty="0" err="1" smtClean="0"/>
              <a:t>উৎস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843" y="1140211"/>
            <a:ext cx="8241957" cy="1145789"/>
          </a:xfrm>
        </p:spPr>
        <p:txBody>
          <a:bodyPr/>
          <a:lstStyle/>
          <a:p>
            <a:pPr algn="ctr"/>
            <a:r>
              <a:rPr lang="en-US" dirty="0" err="1" smtClean="0"/>
              <a:t>ধন্যবাদ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134" y="2438096"/>
            <a:ext cx="6206266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704"/>
            <a:ext cx="9144001" cy="54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5329"/>
            <a:ext cx="8572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03859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ধারণা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ক্রমবিকাশ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,         </a:t>
            </a:r>
          </a:p>
          <a:p>
            <a:pPr marL="109728" indent="0" algn="ctr"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স্বরূপ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ও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আর্থিক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ব্যাবস্থাপকের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তিনটি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গুরুত্বপূর্ণ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সিদ্ধান্ত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553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s-IN" sz="4900" dirty="0" smtClean="0">
                <a:solidFill>
                  <a:schemeClr val="tx2">
                    <a:lumMod val="50000"/>
                  </a:schemeClr>
                </a:solidFill>
              </a:rPr>
              <a:t>আজকের </a:t>
            </a:r>
            <a:r>
              <a:rPr lang="as-IN" sz="4900" dirty="0">
                <a:solidFill>
                  <a:schemeClr val="tx2">
                    <a:lumMod val="50000"/>
                  </a:schemeClr>
                </a:solidFill>
              </a:rPr>
              <a:t>পাঠের </a:t>
            </a:r>
            <a:r>
              <a:rPr lang="as-IN" sz="4900" dirty="0" smtClean="0">
                <a:solidFill>
                  <a:schemeClr val="tx2">
                    <a:lumMod val="50000"/>
                  </a:schemeClr>
                </a:solidFill>
              </a:rPr>
              <a:t>বিষয়</a:t>
            </a:r>
            <a:r>
              <a:rPr lang="en-US" sz="4900" dirty="0" smtClean="0">
                <a:solidFill>
                  <a:schemeClr val="tx2">
                    <a:lumMod val="50000"/>
                  </a:schemeClr>
                </a:solidFill>
              </a:rPr>
              <a:t>ঃ</a:t>
            </a:r>
            <a:r>
              <a:rPr lang="as-IN" sz="4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s-IN" sz="49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s-IN" sz="49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4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এই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পাঠ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শেষে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শিক্ষার্থীরা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...............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09600"/>
            <a:ext cx="35910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</a:rPr>
              <a:t>শিখনফল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690336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/>
              <a:t>১। অর্থায়ন </a:t>
            </a:r>
            <a:r>
              <a:rPr lang="en-US" sz="2800" dirty="0" smtClean="0"/>
              <a:t>ও </a:t>
            </a:r>
            <a:r>
              <a:rPr lang="en-US" sz="2800" dirty="0" err="1" smtClean="0"/>
              <a:t>ব্যবসায়</a:t>
            </a:r>
            <a:r>
              <a:rPr lang="en-US" sz="2800" dirty="0" smtClean="0"/>
              <a:t> </a:t>
            </a:r>
            <a:r>
              <a:rPr lang="as-IN" sz="2800" dirty="0"/>
              <a:t> </a:t>
            </a:r>
            <a:r>
              <a:rPr lang="as-IN" sz="2800" dirty="0" smtClean="0"/>
              <a:t>অর্থায়ন</a:t>
            </a:r>
            <a:r>
              <a:rPr lang="en-US" sz="2800" dirty="0" smtClean="0"/>
              <a:t> </a:t>
            </a:r>
            <a:r>
              <a:rPr lang="as-IN" sz="2800" dirty="0" smtClean="0"/>
              <a:t>কী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as-IN" sz="2800" dirty="0" smtClean="0"/>
              <a:t>বলতে </a:t>
            </a:r>
            <a:r>
              <a:rPr lang="as-IN" sz="2800" dirty="0"/>
              <a:t>পারবে।</a:t>
            </a:r>
          </a:p>
          <a:p>
            <a:r>
              <a:rPr lang="en-US" sz="2800" dirty="0"/>
              <a:t>২</a:t>
            </a:r>
            <a:r>
              <a:rPr lang="en-US" sz="2800" dirty="0" smtClean="0"/>
              <a:t>। </a:t>
            </a:r>
            <a:r>
              <a:rPr lang="as-IN" sz="2800" dirty="0"/>
              <a:t>অর্থায়নের ক্রমবিকাশ বর্ণনা করতে পারবে</a:t>
            </a:r>
            <a:r>
              <a:rPr lang="as-IN" sz="2800" dirty="0" smtClean="0"/>
              <a:t>।</a:t>
            </a:r>
            <a:endParaRPr lang="en-US" sz="2800" dirty="0"/>
          </a:p>
          <a:p>
            <a:r>
              <a:rPr lang="en-US" sz="2800" dirty="0"/>
              <a:t>৩</a:t>
            </a:r>
            <a:r>
              <a:rPr lang="en-US" sz="2800" dirty="0" smtClean="0"/>
              <a:t>।</a:t>
            </a:r>
            <a:r>
              <a:rPr lang="as-IN" sz="2800" dirty="0" smtClean="0"/>
              <a:t>অর্থায়নের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স্বরূপ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as-IN" sz="2800" dirty="0" smtClean="0"/>
              <a:t>করতে </a:t>
            </a:r>
            <a:r>
              <a:rPr lang="as-IN" sz="2800" dirty="0"/>
              <a:t>পারবে।</a:t>
            </a:r>
          </a:p>
          <a:p>
            <a:endParaRPr lang="as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914400"/>
          </a:xfrm>
        </p:spPr>
        <p:txBody>
          <a:bodyPr/>
          <a:lstStyle/>
          <a:p>
            <a:pPr marL="109728" indent="0" algn="just">
              <a:buNone/>
            </a:pPr>
            <a:r>
              <a:rPr lang="en-US" dirty="0" err="1" smtClean="0"/>
              <a:t>অর্থায়ন</a:t>
            </a:r>
            <a:r>
              <a:rPr lang="en-US" dirty="0" smtClean="0"/>
              <a:t> </a:t>
            </a:r>
            <a:r>
              <a:rPr lang="en-US" dirty="0" err="1" smtClean="0"/>
              <a:t>মূলত</a:t>
            </a:r>
            <a:r>
              <a:rPr lang="en-US" dirty="0" smtClean="0"/>
              <a:t> </a:t>
            </a:r>
            <a:r>
              <a:rPr lang="en-US" dirty="0" err="1" smtClean="0"/>
              <a:t>তহবিল</a:t>
            </a:r>
            <a:r>
              <a:rPr lang="en-US" dirty="0" smtClean="0"/>
              <a:t> </a:t>
            </a:r>
            <a:r>
              <a:rPr lang="en-US" dirty="0" err="1" smtClean="0"/>
              <a:t>সংগ্রহ</a:t>
            </a:r>
            <a:r>
              <a:rPr lang="en-US" dirty="0" smtClean="0"/>
              <a:t> ও </a:t>
            </a:r>
            <a:r>
              <a:rPr lang="en-US" dirty="0" err="1" smtClean="0"/>
              <a:t>ব্যবস্থাপনা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2357"/>
            <a:ext cx="8991601" cy="850557"/>
          </a:xfrm>
        </p:spPr>
        <p:txBody>
          <a:bodyPr/>
          <a:lstStyle/>
          <a:p>
            <a:pPr algn="ctr"/>
            <a:r>
              <a:rPr lang="en-US" dirty="0" err="1" smtClean="0"/>
              <a:t>অর্থায়ন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839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724400"/>
            <a:ext cx="8305800" cy="21336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অর্জনের</a:t>
            </a:r>
            <a:r>
              <a:rPr lang="en-US" dirty="0" smtClean="0"/>
              <a:t> </a:t>
            </a:r>
            <a:r>
              <a:rPr lang="en-US" dirty="0" err="1" smtClean="0"/>
              <a:t>উদ্দেশ্যে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ব্যবসা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অর্থের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 ও </a:t>
            </a:r>
            <a:r>
              <a:rPr lang="en-US" dirty="0" err="1" smtClean="0"/>
              <a:t>উৎস</a:t>
            </a:r>
            <a:r>
              <a:rPr lang="en-US" dirty="0" smtClean="0"/>
              <a:t> </a:t>
            </a:r>
            <a:r>
              <a:rPr lang="en-US" dirty="0" err="1" smtClean="0"/>
              <a:t>সনাক্ত</a:t>
            </a:r>
            <a:r>
              <a:rPr lang="en-US" dirty="0" smtClean="0"/>
              <a:t> </a:t>
            </a:r>
            <a:r>
              <a:rPr lang="en-US" dirty="0" err="1" smtClean="0"/>
              <a:t>করণ,তহবিল</a:t>
            </a:r>
            <a:r>
              <a:rPr lang="en-US" dirty="0" smtClean="0"/>
              <a:t> </a:t>
            </a:r>
            <a:r>
              <a:rPr lang="en-US" dirty="0" err="1" smtClean="0"/>
              <a:t>সংগ্রহ</a:t>
            </a:r>
            <a:r>
              <a:rPr lang="en-US" dirty="0"/>
              <a:t>, </a:t>
            </a:r>
            <a:r>
              <a:rPr lang="en-US" dirty="0" err="1" smtClean="0"/>
              <a:t>তহবিল</a:t>
            </a:r>
            <a:r>
              <a:rPr lang="en-US" dirty="0" smtClean="0"/>
              <a:t> </a:t>
            </a:r>
            <a:r>
              <a:rPr lang="en-US" dirty="0" err="1" smtClean="0"/>
              <a:t>বিনিয়োগ</a:t>
            </a:r>
            <a:r>
              <a:rPr lang="en-US" dirty="0" smtClean="0"/>
              <a:t> </a:t>
            </a:r>
            <a:r>
              <a:rPr lang="en-US" dirty="0" err="1"/>
              <a:t>তহবিল</a:t>
            </a:r>
            <a:r>
              <a:rPr lang="en-US" dirty="0"/>
              <a:t> </a:t>
            </a:r>
            <a:r>
              <a:rPr lang="en-US" dirty="0" err="1" smtClean="0"/>
              <a:t>সংরক্ষণ</a:t>
            </a:r>
            <a:r>
              <a:rPr lang="en-US" dirty="0" smtClean="0"/>
              <a:t>,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নিয়ন্ত্রণ</a:t>
            </a:r>
            <a:r>
              <a:rPr lang="en-US" dirty="0"/>
              <a:t> </a:t>
            </a:r>
            <a:r>
              <a:rPr lang="en-US" dirty="0" err="1"/>
              <a:t>সম্পর্কীয়</a:t>
            </a:r>
            <a:r>
              <a:rPr lang="en-US" dirty="0"/>
              <a:t> </a:t>
            </a:r>
            <a:r>
              <a:rPr lang="en-US" dirty="0" err="1"/>
              <a:t>যাবতীয়</a:t>
            </a:r>
            <a:r>
              <a:rPr lang="en-US" dirty="0"/>
              <a:t> </a:t>
            </a:r>
            <a:r>
              <a:rPr lang="en-US" dirty="0" err="1"/>
              <a:t>কার্যাবলিকে</a:t>
            </a:r>
            <a:r>
              <a:rPr lang="en-US" dirty="0"/>
              <a:t> </a:t>
            </a:r>
            <a:r>
              <a:rPr lang="en-US" dirty="0" err="1" smtClean="0"/>
              <a:t>ব্যবসায়</a:t>
            </a:r>
            <a:r>
              <a:rPr lang="en-US" dirty="0" smtClean="0"/>
              <a:t> </a:t>
            </a:r>
            <a:r>
              <a:rPr lang="en-US" dirty="0" err="1" smtClean="0"/>
              <a:t>অর্থায়ন</a:t>
            </a:r>
            <a:r>
              <a:rPr lang="en-US" dirty="0" smtClean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  <a:p>
            <a:pPr marL="109728" indent="0"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838200"/>
          </a:xfrm>
        </p:spPr>
        <p:txBody>
          <a:bodyPr/>
          <a:lstStyle/>
          <a:p>
            <a:pPr algn="ctr"/>
            <a:r>
              <a:rPr lang="en-US" sz="4400" dirty="0" err="1"/>
              <a:t>ব্যবসায়</a:t>
            </a:r>
            <a:r>
              <a:rPr lang="en-US" sz="4400" dirty="0"/>
              <a:t> </a:t>
            </a:r>
            <a:r>
              <a:rPr lang="as-IN" sz="4400" dirty="0"/>
              <a:t> অর্থায়ন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6106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4867" y="3164798"/>
            <a:ext cx="8402931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মহামন্দা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উত্তরণ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০-১৯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719614"/>
            <a:ext cx="891540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বিনিয়োগকারীদের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০-১৯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07367"/>
            <a:ext cx="9067800" cy="400110"/>
          </a:xfrm>
          <a:prstGeom prst="rect">
            <a:avLst/>
          </a:prstGeom>
          <a:solidFill>
            <a:srgbClr val="B60A8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একত্রীকরণ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(১৮৯০-১৯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008" y="4166286"/>
            <a:ext cx="875479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প্রযুক্তিগত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০-১৯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5406" y="3678578"/>
            <a:ext cx="860239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বিশ্লেষণধর্মী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(১৯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০-১৯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1999" y="2677090"/>
            <a:ext cx="8305799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সংস্থানের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 গুরুত্ব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আরোপ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০-১৯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221" y="2133600"/>
            <a:ext cx="8138577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অর্থসংস্থানের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2209800" y="522972"/>
            <a:ext cx="516311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ক্রমবিকাশঃ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4" grpId="0" animBg="1"/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2175</TotalTime>
  <Words>625</Words>
  <Application>Microsoft Office PowerPoint</Application>
  <PresentationFormat>On-screen Show (4:3)</PresentationFormat>
  <Paragraphs>110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আজকের ক্লাশে সবাইকে</vt:lpstr>
      <vt:lpstr>পরিচিতি</vt:lpstr>
      <vt:lpstr>এসো ছবিগুলো লক্ষ্য করি:</vt:lpstr>
      <vt:lpstr>PowerPoint Presentation</vt:lpstr>
      <vt:lpstr> আজকের পাঠের বিষয়ঃ  </vt:lpstr>
      <vt:lpstr>এই পাঠ শেষে শিক্ষার্থীরা...............</vt:lpstr>
      <vt:lpstr>অর্থায়ন</vt:lpstr>
      <vt:lpstr>ব্যবসায়  অর্থায়ন</vt:lpstr>
      <vt:lpstr>অর্থায়নের ক্রমবিকাশঃ </vt:lpstr>
      <vt:lpstr>একক কাজ</vt:lpstr>
      <vt:lpstr>PowerPoint Presentation</vt:lpstr>
      <vt:lpstr>PowerPoint Presentation</vt:lpstr>
      <vt:lpstr>একক কাজ</vt:lpstr>
      <vt:lpstr>PowerPoint Presentation</vt:lpstr>
      <vt:lpstr>একক কাজঃ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মূল্যায়ন</vt:lpstr>
      <vt:lpstr>বাড়ির কাজ</vt:lpstr>
      <vt:lpstr>ধন্যবাদ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</dc:title>
  <dc:creator>Ahsanullah Khalid</dc:creator>
  <cp:lastModifiedBy>Ahsanullah Khalid</cp:lastModifiedBy>
  <cp:revision>426</cp:revision>
  <dcterms:created xsi:type="dcterms:W3CDTF">2020-04-02T13:47:45Z</dcterms:created>
  <dcterms:modified xsi:type="dcterms:W3CDTF">2020-10-14T05:45:42Z</dcterms:modified>
</cp:coreProperties>
</file>