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2" r:id="rId2"/>
    <p:sldId id="313" r:id="rId3"/>
    <p:sldId id="314" r:id="rId4"/>
    <p:sldId id="315" r:id="rId5"/>
    <p:sldId id="317" r:id="rId6"/>
    <p:sldId id="316" r:id="rId7"/>
    <p:sldId id="305" r:id="rId8"/>
    <p:sldId id="342" r:id="rId9"/>
    <p:sldId id="306" r:id="rId10"/>
    <p:sldId id="321" r:id="rId11"/>
    <p:sldId id="359" r:id="rId12"/>
    <p:sldId id="327" r:id="rId13"/>
    <p:sldId id="344" r:id="rId14"/>
    <p:sldId id="328" r:id="rId15"/>
    <p:sldId id="352" r:id="rId16"/>
    <p:sldId id="345" r:id="rId17"/>
    <p:sldId id="329" r:id="rId18"/>
    <p:sldId id="346" r:id="rId19"/>
    <p:sldId id="330" r:id="rId20"/>
    <p:sldId id="347" r:id="rId21"/>
    <p:sldId id="308" r:id="rId22"/>
    <p:sldId id="322" r:id="rId23"/>
    <p:sldId id="318" r:id="rId24"/>
    <p:sldId id="348" r:id="rId25"/>
    <p:sldId id="360" r:id="rId26"/>
    <p:sldId id="353" r:id="rId27"/>
    <p:sldId id="279" r:id="rId28"/>
    <p:sldId id="354" r:id="rId29"/>
    <p:sldId id="365" r:id="rId30"/>
    <p:sldId id="366" r:id="rId31"/>
    <p:sldId id="356" r:id="rId32"/>
  </p:sldIdLst>
  <p:sldSz cx="7315200" cy="41148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6" userDrawn="1">
          <p15:clr>
            <a:srgbClr val="A4A3A4"/>
          </p15:clr>
        </p15:guide>
        <p15:guide id="2" pos="2304" userDrawn="1">
          <p15:clr>
            <a:srgbClr val="A4A3A4"/>
          </p15:clr>
        </p15:guide>
        <p15:guide id="3" orient="horz" pos="144" userDrawn="1">
          <p15:clr>
            <a:srgbClr val="A4A3A4"/>
          </p15:clr>
        </p15:guide>
        <p15:guide id="4" orient="horz" pos="2448" userDrawn="1">
          <p15:clr>
            <a:srgbClr val="A4A3A4"/>
          </p15:clr>
        </p15:guide>
        <p15:guide id="5" pos="144" userDrawn="1">
          <p15:clr>
            <a:srgbClr val="A4A3A4"/>
          </p15:clr>
        </p15:guide>
        <p15:guide id="6" pos="44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F75B"/>
    <a:srgbClr val="FF0066"/>
    <a:srgbClr val="A8F6AF"/>
    <a:srgbClr val="FFFF99"/>
    <a:srgbClr val="FFFFFF"/>
    <a:srgbClr val="FFFFCC"/>
    <a:srgbClr val="FF438F"/>
    <a:srgbClr val="E9F987"/>
    <a:srgbClr val="7F7F7F"/>
    <a:srgbClr val="AFA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2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834" y="90"/>
      </p:cViewPr>
      <p:guideLst>
        <p:guide orient="horz" pos="1296"/>
        <p:guide pos="2304"/>
        <p:guide orient="horz" pos="144"/>
        <p:guide orient="horz" pos="2448"/>
        <p:guide pos="144"/>
        <p:guide pos="44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73418"/>
            <a:ext cx="5486400" cy="1432560"/>
          </a:xfrm>
        </p:spPr>
        <p:txBody>
          <a:bodyPr anchor="b"/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161223"/>
            <a:ext cx="5486400" cy="993457"/>
          </a:xfrm>
        </p:spPr>
        <p:txBody>
          <a:bodyPr/>
          <a:lstStyle>
            <a:lvl1pPr marL="0" indent="0" algn="ctr">
              <a:buNone/>
              <a:defRPr sz="1440"/>
            </a:lvl1pPr>
            <a:lvl2pPr marL="274320" indent="0" algn="ctr">
              <a:buNone/>
              <a:defRPr sz="1200"/>
            </a:lvl2pPr>
            <a:lvl3pPr marL="548640" indent="0" algn="ctr">
              <a:buNone/>
              <a:defRPr sz="1080"/>
            </a:lvl3pPr>
            <a:lvl4pPr marL="822960" indent="0" algn="ctr">
              <a:buNone/>
              <a:defRPr sz="960"/>
            </a:lvl4pPr>
            <a:lvl5pPr marL="1097280" indent="0" algn="ctr">
              <a:buNone/>
              <a:defRPr sz="960"/>
            </a:lvl5pPr>
            <a:lvl6pPr marL="1371600" indent="0" algn="ctr">
              <a:buNone/>
              <a:defRPr sz="960"/>
            </a:lvl6pPr>
            <a:lvl7pPr marL="1645920" indent="0" algn="ctr">
              <a:buNone/>
              <a:defRPr sz="960"/>
            </a:lvl7pPr>
            <a:lvl8pPr marL="1920240" indent="0" algn="ctr">
              <a:buNone/>
              <a:defRPr sz="960"/>
            </a:lvl8pPr>
            <a:lvl9pPr marL="2194560" indent="0" algn="ctr">
              <a:buNone/>
              <a:defRPr sz="96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D875-CF9C-41CC-8655-5F1AAFA39B53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8050C-64C2-4E47-87F3-522D141D7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641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D875-CF9C-41CC-8655-5F1AAFA39B53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8050C-64C2-4E47-87F3-522D141D7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964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34940" y="219075"/>
            <a:ext cx="1577340" cy="348710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219075"/>
            <a:ext cx="4640580" cy="348710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D875-CF9C-41CC-8655-5F1AAFA39B53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8050C-64C2-4E47-87F3-522D141D7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415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D875-CF9C-41CC-8655-5F1AAFA39B53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8050C-64C2-4E47-87F3-522D141D7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331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110" y="1025843"/>
            <a:ext cx="6309360" cy="1711642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9110" y="2753678"/>
            <a:ext cx="6309360" cy="900112"/>
          </a:xfrm>
        </p:spPr>
        <p:txBody>
          <a:bodyPr/>
          <a:lstStyle>
            <a:lvl1pPr marL="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1pPr>
            <a:lvl2pPr marL="2743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54864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3pPr>
            <a:lvl4pPr marL="82296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4pPr>
            <a:lvl5pPr marL="109728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5pPr>
            <a:lvl6pPr marL="137160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6pPr>
            <a:lvl7pPr marL="164592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7pPr>
            <a:lvl8pPr marL="192024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8pPr>
            <a:lvl9pPr marL="219456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D875-CF9C-41CC-8655-5F1AAFA39B53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8050C-64C2-4E47-87F3-522D141D7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2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095375"/>
            <a:ext cx="3108960" cy="261080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03320" y="1095375"/>
            <a:ext cx="3108960" cy="261080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D875-CF9C-41CC-8655-5F1AAFA39B53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8050C-64C2-4E47-87F3-522D141D7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909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219075"/>
            <a:ext cx="6309360" cy="7953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873" y="1008698"/>
            <a:ext cx="3094672" cy="494347"/>
          </a:xfrm>
        </p:spPr>
        <p:txBody>
          <a:bodyPr anchor="b"/>
          <a:lstStyle>
            <a:lvl1pPr marL="0" indent="0">
              <a:buNone/>
              <a:defRPr sz="1440" b="1"/>
            </a:lvl1pPr>
            <a:lvl2pPr marL="274320" indent="0">
              <a:buNone/>
              <a:defRPr sz="1200" b="1"/>
            </a:lvl2pPr>
            <a:lvl3pPr marL="548640" indent="0">
              <a:buNone/>
              <a:defRPr sz="1080" b="1"/>
            </a:lvl3pPr>
            <a:lvl4pPr marL="822960" indent="0">
              <a:buNone/>
              <a:defRPr sz="960" b="1"/>
            </a:lvl4pPr>
            <a:lvl5pPr marL="1097280" indent="0">
              <a:buNone/>
              <a:defRPr sz="960" b="1"/>
            </a:lvl5pPr>
            <a:lvl6pPr marL="1371600" indent="0">
              <a:buNone/>
              <a:defRPr sz="960" b="1"/>
            </a:lvl6pPr>
            <a:lvl7pPr marL="1645920" indent="0">
              <a:buNone/>
              <a:defRPr sz="960" b="1"/>
            </a:lvl7pPr>
            <a:lvl8pPr marL="1920240" indent="0">
              <a:buNone/>
              <a:defRPr sz="960" b="1"/>
            </a:lvl8pPr>
            <a:lvl9pPr marL="2194560" indent="0">
              <a:buNone/>
              <a:defRPr sz="96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873" y="1503045"/>
            <a:ext cx="3094672" cy="221075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03320" y="1008698"/>
            <a:ext cx="3109913" cy="494347"/>
          </a:xfrm>
        </p:spPr>
        <p:txBody>
          <a:bodyPr anchor="b"/>
          <a:lstStyle>
            <a:lvl1pPr marL="0" indent="0">
              <a:buNone/>
              <a:defRPr sz="1440" b="1"/>
            </a:lvl1pPr>
            <a:lvl2pPr marL="274320" indent="0">
              <a:buNone/>
              <a:defRPr sz="1200" b="1"/>
            </a:lvl2pPr>
            <a:lvl3pPr marL="548640" indent="0">
              <a:buNone/>
              <a:defRPr sz="1080" b="1"/>
            </a:lvl3pPr>
            <a:lvl4pPr marL="822960" indent="0">
              <a:buNone/>
              <a:defRPr sz="960" b="1"/>
            </a:lvl4pPr>
            <a:lvl5pPr marL="1097280" indent="0">
              <a:buNone/>
              <a:defRPr sz="960" b="1"/>
            </a:lvl5pPr>
            <a:lvl6pPr marL="1371600" indent="0">
              <a:buNone/>
              <a:defRPr sz="960" b="1"/>
            </a:lvl6pPr>
            <a:lvl7pPr marL="1645920" indent="0">
              <a:buNone/>
              <a:defRPr sz="960" b="1"/>
            </a:lvl7pPr>
            <a:lvl8pPr marL="1920240" indent="0">
              <a:buNone/>
              <a:defRPr sz="960" b="1"/>
            </a:lvl8pPr>
            <a:lvl9pPr marL="2194560" indent="0">
              <a:buNone/>
              <a:defRPr sz="96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03320" y="1503045"/>
            <a:ext cx="3109913" cy="221075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D875-CF9C-41CC-8655-5F1AAFA39B53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8050C-64C2-4E47-87F3-522D141D7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914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D875-CF9C-41CC-8655-5F1AAFA39B53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8050C-64C2-4E47-87F3-522D141D7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431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D875-CF9C-41CC-8655-5F1AAFA39B53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8050C-64C2-4E47-87F3-522D141D7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35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274320"/>
            <a:ext cx="2359342" cy="960120"/>
          </a:xfrm>
        </p:spPr>
        <p:txBody>
          <a:bodyPr anchor="b"/>
          <a:lstStyle>
            <a:lvl1pPr>
              <a:defRPr sz="19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9913" y="592455"/>
            <a:ext cx="3703320" cy="2924175"/>
          </a:xfrm>
        </p:spPr>
        <p:txBody>
          <a:bodyPr/>
          <a:lstStyle>
            <a:lvl1pPr>
              <a:defRPr sz="1920"/>
            </a:lvl1pPr>
            <a:lvl2pPr>
              <a:defRPr sz="1680"/>
            </a:lvl2pPr>
            <a:lvl3pPr>
              <a:defRPr sz="144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1234440"/>
            <a:ext cx="2359342" cy="2286953"/>
          </a:xfrm>
        </p:spPr>
        <p:txBody>
          <a:bodyPr/>
          <a:lstStyle>
            <a:lvl1pPr marL="0" indent="0">
              <a:buNone/>
              <a:defRPr sz="960"/>
            </a:lvl1pPr>
            <a:lvl2pPr marL="274320" indent="0">
              <a:buNone/>
              <a:defRPr sz="840"/>
            </a:lvl2pPr>
            <a:lvl3pPr marL="548640" indent="0">
              <a:buNone/>
              <a:defRPr sz="720"/>
            </a:lvl3pPr>
            <a:lvl4pPr marL="822960" indent="0">
              <a:buNone/>
              <a:defRPr sz="600"/>
            </a:lvl4pPr>
            <a:lvl5pPr marL="1097280" indent="0">
              <a:buNone/>
              <a:defRPr sz="600"/>
            </a:lvl5pPr>
            <a:lvl6pPr marL="1371600" indent="0">
              <a:buNone/>
              <a:defRPr sz="600"/>
            </a:lvl6pPr>
            <a:lvl7pPr marL="1645920" indent="0">
              <a:buNone/>
              <a:defRPr sz="600"/>
            </a:lvl7pPr>
            <a:lvl8pPr marL="1920240" indent="0">
              <a:buNone/>
              <a:defRPr sz="600"/>
            </a:lvl8pPr>
            <a:lvl9pPr marL="2194560" indent="0">
              <a:buNone/>
              <a:defRPr sz="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D875-CF9C-41CC-8655-5F1AAFA39B53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8050C-64C2-4E47-87F3-522D141D7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948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274320"/>
            <a:ext cx="2359342" cy="960120"/>
          </a:xfrm>
        </p:spPr>
        <p:txBody>
          <a:bodyPr anchor="b"/>
          <a:lstStyle>
            <a:lvl1pPr>
              <a:defRPr sz="19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109913" y="592455"/>
            <a:ext cx="3703320" cy="2924175"/>
          </a:xfrm>
        </p:spPr>
        <p:txBody>
          <a:bodyPr anchor="t"/>
          <a:lstStyle>
            <a:lvl1pPr marL="0" indent="0">
              <a:buNone/>
              <a:defRPr sz="1920"/>
            </a:lvl1pPr>
            <a:lvl2pPr marL="274320" indent="0">
              <a:buNone/>
              <a:defRPr sz="1680"/>
            </a:lvl2pPr>
            <a:lvl3pPr marL="548640" indent="0">
              <a:buNone/>
              <a:defRPr sz="1440"/>
            </a:lvl3pPr>
            <a:lvl4pPr marL="822960" indent="0">
              <a:buNone/>
              <a:defRPr sz="1200"/>
            </a:lvl4pPr>
            <a:lvl5pPr marL="1097280" indent="0">
              <a:buNone/>
              <a:defRPr sz="1200"/>
            </a:lvl5pPr>
            <a:lvl6pPr marL="1371600" indent="0">
              <a:buNone/>
              <a:defRPr sz="1200"/>
            </a:lvl6pPr>
            <a:lvl7pPr marL="1645920" indent="0">
              <a:buNone/>
              <a:defRPr sz="1200"/>
            </a:lvl7pPr>
            <a:lvl8pPr marL="1920240" indent="0">
              <a:buNone/>
              <a:defRPr sz="1200"/>
            </a:lvl8pPr>
            <a:lvl9pPr marL="219456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1234440"/>
            <a:ext cx="2359342" cy="2286953"/>
          </a:xfrm>
        </p:spPr>
        <p:txBody>
          <a:bodyPr/>
          <a:lstStyle>
            <a:lvl1pPr marL="0" indent="0">
              <a:buNone/>
              <a:defRPr sz="960"/>
            </a:lvl1pPr>
            <a:lvl2pPr marL="274320" indent="0">
              <a:buNone/>
              <a:defRPr sz="840"/>
            </a:lvl2pPr>
            <a:lvl3pPr marL="548640" indent="0">
              <a:buNone/>
              <a:defRPr sz="720"/>
            </a:lvl3pPr>
            <a:lvl4pPr marL="822960" indent="0">
              <a:buNone/>
              <a:defRPr sz="600"/>
            </a:lvl4pPr>
            <a:lvl5pPr marL="1097280" indent="0">
              <a:buNone/>
              <a:defRPr sz="600"/>
            </a:lvl5pPr>
            <a:lvl6pPr marL="1371600" indent="0">
              <a:buNone/>
              <a:defRPr sz="600"/>
            </a:lvl6pPr>
            <a:lvl7pPr marL="1645920" indent="0">
              <a:buNone/>
              <a:defRPr sz="600"/>
            </a:lvl7pPr>
            <a:lvl8pPr marL="1920240" indent="0">
              <a:buNone/>
              <a:defRPr sz="600"/>
            </a:lvl8pPr>
            <a:lvl9pPr marL="2194560" indent="0">
              <a:buNone/>
              <a:defRPr sz="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D875-CF9C-41CC-8655-5F1AAFA39B53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8050C-64C2-4E47-87F3-522D141D7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933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219075"/>
            <a:ext cx="6309360" cy="795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095375"/>
            <a:ext cx="6309360" cy="2610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3813810"/>
            <a:ext cx="1645920" cy="219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7D875-CF9C-41CC-8655-5F1AAFA39B53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3160" y="3813810"/>
            <a:ext cx="2468880" cy="219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66360" y="3813810"/>
            <a:ext cx="1645920" cy="219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8050C-64C2-4E47-87F3-522D141D7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433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48640" rtl="0" eaLnBrk="1" latinLnBrk="0" hangingPunct="1">
        <a:lnSpc>
          <a:spcPct val="90000"/>
        </a:lnSpc>
        <a:spcBef>
          <a:spcPct val="0"/>
        </a:spcBef>
        <a:buNone/>
        <a:defRPr sz="26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7160" indent="-137160" algn="l" defTabSz="54864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3pPr>
      <a:lvl4pPr marL="82296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8pPr>
      <a:lvl9pPr marL="219456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tmp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2954"/>
            <a:ext cx="7315199" cy="4114800"/>
          </a:xfrm>
          <a:prstGeom prst="rect">
            <a:avLst/>
          </a:prstGeom>
          <a:solidFill>
            <a:srgbClr val="71D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8"/>
          </a:p>
        </p:txBody>
      </p:sp>
      <p:sp>
        <p:nvSpPr>
          <p:cNvPr id="7" name="TextBox 6"/>
          <p:cNvSpPr txBox="1"/>
          <p:nvPr/>
        </p:nvSpPr>
        <p:spPr>
          <a:xfrm>
            <a:off x="127885" y="327851"/>
            <a:ext cx="4845853" cy="3459409"/>
          </a:xfrm>
          <a:prstGeom prst="rect">
            <a:avLst/>
          </a:prstGeom>
          <a:solidFill>
            <a:srgbClr val="FFFF99">
              <a:alpha val="43000"/>
            </a:srgbClr>
          </a:solidFill>
        </p:spPr>
        <p:txBody>
          <a:bodyPr wrap="square" lIns="274320" tIns="54864" rIns="274320" bIns="54864" rtlCol="0">
            <a:spAutoFit/>
          </a:bodyPr>
          <a:lstStyle/>
          <a:p>
            <a:r>
              <a:rPr lang="en-US" sz="36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</a:rPr>
              <a:t>MINERAL RESOURCES</a:t>
            </a:r>
          </a:p>
          <a:p>
            <a:r>
              <a:rPr lang="en-US" sz="216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</a:rPr>
              <a:t>(METAL &amp; NON-METALS)</a:t>
            </a:r>
          </a:p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</a:rPr>
              <a:t>C-10-01-  Mineral Resources</a:t>
            </a:r>
          </a:p>
          <a:p>
            <a:r>
              <a:rPr lang="en-US" sz="2000" dirty="0">
                <a:solidFill>
                  <a:srgbClr val="FF0000"/>
                </a:solidFill>
                <a:latin typeface="Agency FB" panose="020B0503020202020204" pitchFamily="34" charset="0"/>
              </a:rPr>
              <a:t>C-10-02- Metal Extraction -01</a:t>
            </a:r>
          </a:p>
          <a:p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gency FB" panose="020B0503020202020204" pitchFamily="34" charset="0"/>
              </a:rPr>
              <a:t>C-10-03- Metal Extraction -02</a:t>
            </a:r>
          </a:p>
          <a:p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gency FB" panose="020B0503020202020204" pitchFamily="34" charset="0"/>
              </a:rPr>
              <a:t>C-10-04- Metal Extraction -03</a:t>
            </a:r>
          </a:p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</a:rPr>
              <a:t>C-10-05- Selected Alloys</a:t>
            </a:r>
          </a:p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</a:rPr>
              <a:t>C-10-06- Corrosion of Metals &amp; Alloys</a:t>
            </a:r>
          </a:p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</a:rPr>
              <a:t>C-10-07- Nonmetal Minerals</a:t>
            </a:r>
          </a:p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</a:rPr>
              <a:t>C-10-08- Question Bank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b="7048"/>
          <a:stretch/>
        </p:blipFill>
        <p:spPr>
          <a:xfrm>
            <a:off x="4397828" y="1"/>
            <a:ext cx="2917372" cy="363169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6D75836-129E-4C27-B65F-9574B1BD8D6D}"/>
              </a:ext>
            </a:extLst>
          </p:cNvPr>
          <p:cNvSpPr/>
          <p:nvPr/>
        </p:nvSpPr>
        <p:spPr>
          <a:xfrm>
            <a:off x="3391273" y="2645546"/>
            <a:ext cx="3923931" cy="1482208"/>
          </a:xfrm>
          <a:custGeom>
            <a:avLst/>
            <a:gdLst>
              <a:gd name="connsiteX0" fmla="*/ 7575601 w 7575601"/>
              <a:gd name="connsiteY0" fmla="*/ 0 h 1715550"/>
              <a:gd name="connsiteX1" fmla="*/ 7575601 w 7575601"/>
              <a:gd name="connsiteY1" fmla="*/ 1715550 h 1715550"/>
              <a:gd name="connsiteX2" fmla="*/ 82517 w 7575601"/>
              <a:gd name="connsiteY2" fmla="*/ 1715550 h 1715550"/>
              <a:gd name="connsiteX3" fmla="*/ 0 w 7575601"/>
              <a:gd name="connsiteY3" fmla="*/ 1190437 h 1715550"/>
              <a:gd name="connsiteX4" fmla="*/ 7575601 w 7575601"/>
              <a:gd name="connsiteY4" fmla="*/ 0 h 171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75601" h="1715550">
                <a:moveTo>
                  <a:pt x="7575601" y="0"/>
                </a:moveTo>
                <a:lnTo>
                  <a:pt x="7575601" y="1715550"/>
                </a:lnTo>
                <a:lnTo>
                  <a:pt x="82517" y="1715550"/>
                </a:lnTo>
                <a:lnTo>
                  <a:pt x="0" y="1190437"/>
                </a:lnTo>
                <a:lnTo>
                  <a:pt x="757560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8"/>
          </a:p>
        </p:txBody>
      </p:sp>
      <p:sp>
        <p:nvSpPr>
          <p:cNvPr id="2" name="TextBox 1"/>
          <p:cNvSpPr txBox="1"/>
          <p:nvPr/>
        </p:nvSpPr>
        <p:spPr>
          <a:xfrm>
            <a:off x="2702194" y="3075158"/>
            <a:ext cx="4450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1" spc="180" dirty="0">
                <a:latin typeface="Agency FB" panose="020B0503020202020204" pitchFamily="34" charset="0"/>
              </a:rPr>
              <a:t>WALIULLAH</a:t>
            </a:r>
          </a:p>
          <a:p>
            <a:pPr algn="r"/>
            <a:r>
              <a:rPr lang="en-US" sz="1400" b="1" i="1" spc="180" dirty="0">
                <a:latin typeface="Agency FB" panose="020B0503020202020204" pitchFamily="34" charset="0"/>
              </a:rPr>
              <a:t>Assistant Teacher (Science)</a:t>
            </a:r>
          </a:p>
          <a:p>
            <a:pPr algn="r"/>
            <a:r>
              <a:rPr lang="en-US" sz="1400" b="1" i="1" spc="180" dirty="0" err="1">
                <a:latin typeface="Agency FB" panose="020B0503020202020204" pitchFamily="34" charset="0"/>
              </a:rPr>
              <a:t>Dighalia</a:t>
            </a:r>
            <a:r>
              <a:rPr lang="en-US" sz="1400" b="1" i="1" spc="180" dirty="0">
                <a:latin typeface="Agency FB" panose="020B0503020202020204" pitchFamily="34" charset="0"/>
              </a:rPr>
              <a:t> A Z High School &amp; College</a:t>
            </a:r>
          </a:p>
          <a:p>
            <a:pPr algn="r"/>
            <a:r>
              <a:rPr lang="en-US" sz="1400" b="1" i="1" spc="180" dirty="0" err="1">
                <a:latin typeface="Agency FB" panose="020B0503020202020204" pitchFamily="34" charset="0"/>
              </a:rPr>
              <a:t>Faridpur</a:t>
            </a:r>
            <a:r>
              <a:rPr lang="en-US" sz="1400" b="1" i="1" spc="180" dirty="0">
                <a:latin typeface="Agency FB" panose="020B0503020202020204" pitchFamily="34" charset="0"/>
              </a:rPr>
              <a:t>, </a:t>
            </a:r>
            <a:r>
              <a:rPr lang="en-US" sz="1400" b="1" i="1" spc="180" dirty="0" err="1">
                <a:latin typeface="Agency FB" panose="020B0503020202020204" pitchFamily="34" charset="0"/>
              </a:rPr>
              <a:t>Pabna</a:t>
            </a:r>
            <a:endParaRPr lang="en-US" sz="1400" b="1" i="1" spc="180" dirty="0">
              <a:latin typeface="Agency FB" panose="020B0503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145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28600"/>
            <a:ext cx="3429000" cy="504568"/>
          </a:xfrm>
          <a:prstGeom prst="rect">
            <a:avLst/>
          </a:prstGeom>
          <a:solidFill>
            <a:srgbClr val="FF438F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arallelogram 4"/>
          <p:cNvSpPr/>
          <p:nvPr/>
        </p:nvSpPr>
        <p:spPr>
          <a:xfrm flipH="1">
            <a:off x="0" y="0"/>
            <a:ext cx="3657600" cy="4114800"/>
          </a:xfrm>
          <a:prstGeom prst="parallelogram">
            <a:avLst>
              <a:gd name="adj" fmla="val 0"/>
            </a:avLst>
          </a:prstGeom>
          <a:solidFill>
            <a:srgbClr val="FF000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arallelogram 1"/>
          <p:cNvSpPr/>
          <p:nvPr/>
        </p:nvSpPr>
        <p:spPr>
          <a:xfrm>
            <a:off x="0" y="0"/>
            <a:ext cx="5817326" cy="4114800"/>
          </a:xfrm>
          <a:prstGeom prst="parallelogram">
            <a:avLst/>
          </a:prstGeom>
          <a:solidFill>
            <a:srgbClr val="FFFF99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arallelogram 5"/>
          <p:cNvSpPr/>
          <p:nvPr/>
        </p:nvSpPr>
        <p:spPr>
          <a:xfrm flipH="1">
            <a:off x="1497874" y="0"/>
            <a:ext cx="5817326" cy="4114800"/>
          </a:xfrm>
          <a:prstGeom prst="parallelogram">
            <a:avLst/>
          </a:prstGeom>
          <a:solidFill>
            <a:srgbClr val="FFFF99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600" y="228600"/>
            <a:ext cx="68580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আকরিকের ঘনীকরণ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আকরিকের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আকরিক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ব্যতীত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মিশ্রিত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আকরিকের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মিশ্রিত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অপদ্রব্য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খনিজমল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আকরিক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অপদ্রব্য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দূরীভূত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আকরিকের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ঘনীকরণ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31670" y="3755395"/>
            <a:ext cx="311114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b="1" spc="180" dirty="0" smtClean="0">
                <a:latin typeface="Agency FB" panose="020B0503020202020204" pitchFamily="34" charset="0"/>
              </a:rPr>
              <a:t>WALIULLAH</a:t>
            </a:r>
            <a:r>
              <a:rPr lang="bn-IN" sz="1100" b="1" spc="180" dirty="0" smtClean="0">
                <a:latin typeface="Agency FB" panose="020B0503020202020204" pitchFamily="34" charset="0"/>
              </a:rPr>
              <a:t> </a:t>
            </a:r>
            <a:r>
              <a:rPr lang="en-US" sz="1000" b="1" i="1" spc="180" dirty="0" smtClean="0">
                <a:latin typeface="Agency FB" panose="020B0503020202020204" pitchFamily="34" charset="0"/>
              </a:rPr>
              <a:t>Assistant </a:t>
            </a:r>
            <a:r>
              <a:rPr lang="en-US" sz="1000" b="1" i="1" spc="180" dirty="0">
                <a:latin typeface="Agency FB" panose="020B0503020202020204" pitchFamily="34" charset="0"/>
              </a:rPr>
              <a:t>Teacher (Science)</a:t>
            </a:r>
            <a:endParaRPr lang="en-US" sz="1000" b="1" i="1" spc="180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76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28600"/>
            <a:ext cx="3429000" cy="504568"/>
          </a:xfrm>
          <a:prstGeom prst="rect">
            <a:avLst/>
          </a:prstGeom>
          <a:solidFill>
            <a:srgbClr val="FF438F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arallelogram 4"/>
          <p:cNvSpPr/>
          <p:nvPr/>
        </p:nvSpPr>
        <p:spPr>
          <a:xfrm flipH="1">
            <a:off x="0" y="0"/>
            <a:ext cx="3657600" cy="4114800"/>
          </a:xfrm>
          <a:prstGeom prst="parallelogram">
            <a:avLst>
              <a:gd name="adj" fmla="val 0"/>
            </a:avLst>
          </a:prstGeom>
          <a:solidFill>
            <a:srgbClr val="FF000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arallelogram 1"/>
          <p:cNvSpPr/>
          <p:nvPr/>
        </p:nvSpPr>
        <p:spPr>
          <a:xfrm>
            <a:off x="0" y="0"/>
            <a:ext cx="5817326" cy="4114800"/>
          </a:xfrm>
          <a:prstGeom prst="parallelogram">
            <a:avLst/>
          </a:prstGeom>
          <a:solidFill>
            <a:srgbClr val="FFFF99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arallelogram 5"/>
          <p:cNvSpPr/>
          <p:nvPr/>
        </p:nvSpPr>
        <p:spPr>
          <a:xfrm flipH="1">
            <a:off x="1497874" y="0"/>
            <a:ext cx="5817326" cy="4114800"/>
          </a:xfrm>
          <a:prstGeom prst="parallelogram">
            <a:avLst/>
          </a:prstGeom>
          <a:solidFill>
            <a:srgbClr val="FFFF99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599" y="228600"/>
            <a:ext cx="375121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আকরিকের ঘনীকরণ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endParaRPr lang="bn-IN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হাইড্রোলাইটিক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পদ্ধতি 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তেলফেনা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ভাসমান পদ্ধতি 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চৌম্বকীয়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পৃথকীকরণ পদ্ধতি 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রাসায়নিক পদ্ধতি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92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3657600" cy="4114800"/>
          </a:xfrm>
          <a:prstGeom prst="rect">
            <a:avLst/>
          </a:prstGeom>
          <a:solidFill>
            <a:srgbClr val="E9F9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600" y="228600"/>
            <a:ext cx="6858000" cy="3785652"/>
          </a:xfrm>
          <a:prstGeom prst="rect">
            <a:avLst/>
          </a:prstGeom>
          <a:solidFill>
            <a:srgbClr val="A8F6AF"/>
          </a:solidFill>
        </p:spPr>
        <p:txBody>
          <a:bodyPr wrap="square" rtlCol="0">
            <a:spAutoFit/>
          </a:bodyPr>
          <a:lstStyle/>
          <a:p>
            <a:r>
              <a:rPr lang="bn-IN" sz="20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আকরিকের ঘনীকরণ</a:t>
            </a:r>
          </a:p>
          <a:p>
            <a:r>
              <a:rPr lang="bn-IN" sz="28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হাইড্রোলাইটিক পদ্ধতি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bn-IN" sz="24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অক্সাইড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আকরিকের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অক্সাইড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আকরিকের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কণা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ভারী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অপদ্রব্য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হাল্কা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হেলানো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খাজকাটা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টেবিলের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আকরিক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ঢালা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আকরিকের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প্রবাহিত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ভারী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আকরিক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ঘনীভূত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খাজের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হাল্কা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খনিজমল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প্রবাহে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ধৌত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5" name="Rectangle 4"/>
          <p:cNvSpPr/>
          <p:nvPr/>
        </p:nvSpPr>
        <p:spPr>
          <a:xfrm>
            <a:off x="-31670" y="3755395"/>
            <a:ext cx="311114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b="1" spc="180" dirty="0" smtClean="0">
                <a:latin typeface="Agency FB" panose="020B0503020202020204" pitchFamily="34" charset="0"/>
              </a:rPr>
              <a:t>WALIULLAH</a:t>
            </a:r>
            <a:r>
              <a:rPr lang="bn-IN" sz="1100" b="1" spc="180" dirty="0" smtClean="0">
                <a:latin typeface="Agency FB" panose="020B0503020202020204" pitchFamily="34" charset="0"/>
              </a:rPr>
              <a:t> </a:t>
            </a:r>
            <a:r>
              <a:rPr lang="en-US" sz="1000" b="1" i="1" spc="180" dirty="0" smtClean="0">
                <a:latin typeface="Agency FB" panose="020B0503020202020204" pitchFamily="34" charset="0"/>
              </a:rPr>
              <a:t>Assistant </a:t>
            </a:r>
            <a:r>
              <a:rPr lang="en-US" sz="1000" b="1" i="1" spc="180" dirty="0">
                <a:latin typeface="Agency FB" panose="020B0503020202020204" pitchFamily="34" charset="0"/>
              </a:rPr>
              <a:t>Teacher (Science)</a:t>
            </a:r>
            <a:endParaRPr lang="en-US" sz="1000" b="1" i="1" spc="180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351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 0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7315200" cy="4114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205740"/>
            <a:ext cx="3313670" cy="2689967"/>
          </a:xfrm>
          <a:prstGeom prst="rect">
            <a:avLst/>
          </a:prstGeom>
          <a:solidFill>
            <a:srgbClr val="FF438F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bn-IN" sz="2800" dirty="0">
              <a:solidFill>
                <a:schemeClr val="bg1"/>
              </a:solidFill>
              <a:latin typeface="Agency FB" panose="020B0503020202020204" pitchFamily="34" charset="0"/>
              <a:cs typeface="NikoshBAN" panose="02000000000000000000" pitchFamily="2" charset="0"/>
            </a:endParaRPr>
          </a:p>
          <a:p>
            <a:endParaRPr lang="bn-IN" sz="2800" dirty="0">
              <a:solidFill>
                <a:schemeClr val="bg1"/>
              </a:solidFill>
              <a:latin typeface="Agency FB" panose="020B0503020202020204" pitchFamily="34" charset="0"/>
              <a:cs typeface="NikoshBAN" panose="02000000000000000000" pitchFamily="2" charset="0"/>
            </a:endParaRPr>
          </a:p>
          <a:p>
            <a:endParaRPr lang="bn-IN" sz="168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bn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কোন আকরিকের ক্ষেত্রে </a:t>
            </a:r>
            <a:r>
              <a:rPr lang="bn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আকরিকের ঘনীকরণে</a:t>
            </a:r>
            <a:r>
              <a:rPr lang="bn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‘হাইড্রোলাইটিক পদ্ধতি’ পদ্ধতি ব্যবহার করা হয় ?</a:t>
            </a:r>
            <a:endParaRPr lang="en-US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3657600" y="127975"/>
          <a:ext cx="3429000" cy="38588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37805756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1457866095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7373360"/>
                    </a:ext>
                  </a:extLst>
                </a:gridCol>
              </a:tblGrid>
              <a:tr h="493776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ধাতু</a:t>
                      </a:r>
                      <a:endParaRPr lang="en-US" sz="1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খনিজ</a:t>
                      </a:r>
                      <a:r>
                        <a:rPr lang="en-US" sz="14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/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4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আকরিকের</a:t>
                      </a:r>
                      <a:r>
                        <a:rPr lang="en-US" sz="14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4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নাম</a:t>
                      </a:r>
                      <a:endParaRPr lang="en-US" sz="1400" b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4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সংকেত</a:t>
                      </a:r>
                      <a:endParaRPr lang="en-US" sz="1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7662137"/>
                  </a:ext>
                </a:extLst>
              </a:tr>
              <a:tr h="33285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মার্কারি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সিন্নাবার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>
                    <a:solidFill>
                      <a:srgbClr val="E9F9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latin typeface="Agency FB" panose="020B0503020202020204" pitchFamily="34" charset="0"/>
                        </a:rPr>
                        <a:t>HgS</a:t>
                      </a:r>
                      <a:endParaRPr lang="en-US" sz="1400" b="1" dirty="0">
                        <a:latin typeface="Agency FB" panose="020B0503020202020204" pitchFamily="34" charset="0"/>
                      </a:endParaRPr>
                    </a:p>
                  </a:txBody>
                  <a:tcPr marL="54864" marR="54864" marT="27432" marB="27432">
                    <a:solidFill>
                      <a:srgbClr val="FF43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261940"/>
                  </a:ext>
                </a:extLst>
              </a:tr>
              <a:tr h="49377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জিংক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জিংক</a:t>
                      </a:r>
                      <a:r>
                        <a:rPr lang="en-US" sz="1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ব্লেন্ড</a:t>
                      </a:r>
                      <a:r>
                        <a:rPr lang="en-US" sz="1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</a:t>
                      </a:r>
                    </a:p>
                    <a:p>
                      <a:r>
                        <a:rPr lang="en-US" sz="1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ক্যালামাইন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>
                    <a:solidFill>
                      <a:srgbClr val="E9F9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latin typeface="Agency FB" panose="020B0503020202020204" pitchFamily="34" charset="0"/>
                        </a:rPr>
                        <a:t>ZnS</a:t>
                      </a:r>
                      <a:endParaRPr lang="en-US" sz="1400" b="1" dirty="0" smtClean="0">
                        <a:latin typeface="Agency FB" panose="020B0503020202020204" pitchFamily="34" charset="0"/>
                      </a:endParaRPr>
                    </a:p>
                    <a:p>
                      <a:pPr algn="ctr"/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ZnCO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3</a:t>
                      </a:r>
                      <a:endParaRPr lang="en-US" sz="1400" b="1" baseline="-25000" dirty="0">
                        <a:latin typeface="Agency FB" panose="020B0503020202020204" pitchFamily="34" charset="0"/>
                      </a:endParaRPr>
                    </a:p>
                  </a:txBody>
                  <a:tcPr marL="54864" marR="54864" marT="27432" marB="27432">
                    <a:solidFill>
                      <a:srgbClr val="FF43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409113"/>
                  </a:ext>
                </a:extLst>
              </a:tr>
              <a:tr h="33285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লেড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গ্যালেনা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>
                    <a:solidFill>
                      <a:srgbClr val="E9F9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latin typeface="Agency FB" panose="020B0503020202020204" pitchFamily="34" charset="0"/>
                        </a:rPr>
                        <a:t>PbS</a:t>
                      </a:r>
                      <a:endParaRPr lang="en-US" sz="1400" b="1" dirty="0">
                        <a:latin typeface="Agency FB" panose="020B0503020202020204" pitchFamily="34" charset="0"/>
                      </a:endParaRPr>
                    </a:p>
                  </a:txBody>
                  <a:tcPr marL="54864" marR="54864" marT="27432" marB="27432">
                    <a:solidFill>
                      <a:srgbClr val="FF43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1081756"/>
                  </a:ext>
                </a:extLst>
              </a:tr>
              <a:tr h="71323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আয়রন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ম্যাগনেটাইট</a:t>
                      </a:r>
                      <a:r>
                        <a:rPr lang="en-US" sz="1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</a:t>
                      </a:r>
                      <a:r>
                        <a:rPr lang="en-US" sz="1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  <a:p>
                      <a:r>
                        <a:rPr lang="en-US" sz="1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হেমাটাইট</a:t>
                      </a:r>
                      <a:r>
                        <a:rPr lang="en-US" sz="1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</a:p>
                    <a:p>
                      <a:r>
                        <a:rPr lang="en-US" sz="1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লিমোনাইট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>
                    <a:solidFill>
                      <a:srgbClr val="E9F9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Fe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3</a:t>
                      </a:r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O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4</a:t>
                      </a:r>
                    </a:p>
                    <a:p>
                      <a:pPr algn="ctr"/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Fe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2</a:t>
                      </a:r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O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3</a:t>
                      </a:r>
                    </a:p>
                    <a:p>
                      <a:pPr algn="ctr"/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Fe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2</a:t>
                      </a:r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O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3</a:t>
                      </a:r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.3H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2</a:t>
                      </a:r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O</a:t>
                      </a:r>
                      <a:endParaRPr lang="en-US" sz="1400" b="1" dirty="0">
                        <a:latin typeface="Agency FB" panose="020B0503020202020204" pitchFamily="34" charset="0"/>
                      </a:endParaRPr>
                    </a:p>
                  </a:txBody>
                  <a:tcPr marL="54864" marR="54864" marT="27432" marB="27432">
                    <a:solidFill>
                      <a:srgbClr val="FF43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660332"/>
                  </a:ext>
                </a:extLst>
              </a:tr>
              <a:tr h="49377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কপার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কপার</a:t>
                      </a:r>
                      <a:r>
                        <a:rPr lang="en-US" sz="1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পাইরোইট</a:t>
                      </a:r>
                      <a:r>
                        <a:rPr lang="en-US" sz="1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চালকোসাইট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>
                    <a:solidFill>
                      <a:srgbClr val="E9F9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CuFeS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2</a:t>
                      </a:r>
                    </a:p>
                    <a:p>
                      <a:pPr algn="ctr"/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Cu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2</a:t>
                      </a:r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S</a:t>
                      </a:r>
                      <a:endParaRPr lang="en-US" sz="1400" b="1" dirty="0">
                        <a:latin typeface="Agency FB" panose="020B0503020202020204" pitchFamily="34" charset="0"/>
                      </a:endParaRPr>
                    </a:p>
                  </a:txBody>
                  <a:tcPr marL="54864" marR="54864" marT="27432" marB="27432">
                    <a:solidFill>
                      <a:srgbClr val="FF43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3731825"/>
                  </a:ext>
                </a:extLst>
              </a:tr>
              <a:tr h="33285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অ্যালুমিনিয়াম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বক্সাইট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>
                    <a:solidFill>
                      <a:srgbClr val="E9F9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Al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2</a:t>
                      </a:r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O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3</a:t>
                      </a:r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. H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2</a:t>
                      </a:r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O</a:t>
                      </a:r>
                      <a:endParaRPr lang="en-US" sz="1400" b="1" dirty="0">
                        <a:latin typeface="Agency FB" panose="020B0503020202020204" pitchFamily="34" charset="0"/>
                      </a:endParaRPr>
                    </a:p>
                  </a:txBody>
                  <a:tcPr marL="54864" marR="54864" marT="27432" marB="27432">
                    <a:solidFill>
                      <a:srgbClr val="FF43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0984693"/>
                  </a:ext>
                </a:extLst>
              </a:tr>
              <a:tr h="33285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সোডিয়াম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সাগরের</a:t>
                      </a:r>
                      <a:r>
                        <a:rPr lang="en-US" sz="1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পানি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>
                    <a:solidFill>
                      <a:srgbClr val="E9F9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latin typeface="Agency FB" panose="020B0503020202020204" pitchFamily="34" charset="0"/>
                        </a:rPr>
                        <a:t>NaCl</a:t>
                      </a:r>
                      <a:endParaRPr lang="en-US" sz="1400" b="1" dirty="0">
                        <a:latin typeface="Agency FB" panose="020B0503020202020204" pitchFamily="34" charset="0"/>
                      </a:endParaRPr>
                    </a:p>
                  </a:txBody>
                  <a:tcPr marL="54864" marR="54864" marT="27432" marB="27432">
                    <a:solidFill>
                      <a:srgbClr val="FF43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8898579"/>
                  </a:ext>
                </a:extLst>
              </a:tr>
              <a:tr h="33285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ক্যালসিয়াম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চুনাপাথর</a:t>
                      </a:r>
                      <a:r>
                        <a:rPr lang="en-US" sz="1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>
                    <a:solidFill>
                      <a:srgbClr val="E9F9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CaCO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3</a:t>
                      </a:r>
                      <a:endParaRPr lang="en-US" sz="1400" b="1" baseline="-25000" dirty="0">
                        <a:latin typeface="Agency FB" panose="020B0503020202020204" pitchFamily="34" charset="0"/>
                      </a:endParaRPr>
                    </a:p>
                  </a:txBody>
                  <a:tcPr marL="54864" marR="54864" marT="27432" marB="27432">
                    <a:solidFill>
                      <a:srgbClr val="FF43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7594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039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7315200" cy="4114800"/>
          </a:xfrm>
          <a:prstGeom prst="rect">
            <a:avLst/>
          </a:prstGeom>
          <a:solidFill>
            <a:srgbClr val="E9F9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14"/>
          <a:stretch/>
        </p:blipFill>
        <p:spPr>
          <a:xfrm>
            <a:off x="3657601" y="211016"/>
            <a:ext cx="3429000" cy="159549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600" y="211016"/>
            <a:ext cx="68580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আকরিকের ঘনীকরণ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তেলফেনা </a:t>
            </a:r>
            <a:r>
              <a:rPr lang="bn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ভাসমান পদ্ধতি 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bn-IN" sz="24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সালফাইড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আকরিকের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ট্যাংকে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আকরিক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তাতে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দেয়া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ট্যাংকে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অল্প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অল্প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তেল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মিশ্রণের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প্রবাহ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চালনা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সালফাইড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আকরিককে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তেলে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দ্রবীভূত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আকরিক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ফেনা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আকারে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ভেসে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ওঠে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খনিজমল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পাত্রের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তলায়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48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7315200" cy="4114800"/>
          </a:xfrm>
          <a:prstGeom prst="rect">
            <a:avLst/>
          </a:prstGeom>
          <a:solidFill>
            <a:srgbClr val="E9F9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14"/>
          <a:stretch/>
        </p:blipFill>
        <p:spPr>
          <a:xfrm>
            <a:off x="228600" y="2290703"/>
            <a:ext cx="3429000" cy="15954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228600"/>
            <a:ext cx="6858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আকরিকের ঘনীকরণ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হাইড্রোলাইটিক পদ্ধতি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bn-IN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তেলফেনা ভাসমান পদ্ধতি 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চৌম্বকীয়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পৃথকীকরণ পদ্ধতি 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রাসায়নিক পদ্ধতি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57601" y="211016"/>
            <a:ext cx="342900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তেলফেনা ভাসমান পদ্ধতি 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সালফাইড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আকরিকের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ট্যাংকে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আকরিক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তাতে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দেয়া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ট্যাংকে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অল্প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অল্প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তেল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মিশ্রণের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প্রবাহ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চালনা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সালফাইড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আকরিককে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তেলে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দ্রবীভূত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আকরিক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ফেনা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আকারে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ভেসে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ওঠে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খনিজমল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পাত্রের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তলায়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31670" y="3755395"/>
            <a:ext cx="311114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b="1" spc="180" dirty="0" smtClean="0">
                <a:latin typeface="Agency FB" panose="020B0503020202020204" pitchFamily="34" charset="0"/>
              </a:rPr>
              <a:t>WALIULLAH</a:t>
            </a:r>
            <a:r>
              <a:rPr lang="bn-IN" sz="1100" b="1" spc="180" dirty="0" smtClean="0">
                <a:latin typeface="Agency FB" panose="020B0503020202020204" pitchFamily="34" charset="0"/>
              </a:rPr>
              <a:t> </a:t>
            </a:r>
            <a:r>
              <a:rPr lang="en-US" sz="1000" b="1" i="1" spc="180" dirty="0" smtClean="0">
                <a:latin typeface="Agency FB" panose="020B0503020202020204" pitchFamily="34" charset="0"/>
              </a:rPr>
              <a:t>Assistant </a:t>
            </a:r>
            <a:r>
              <a:rPr lang="en-US" sz="1000" b="1" i="1" spc="180" dirty="0">
                <a:latin typeface="Agency FB" panose="020B0503020202020204" pitchFamily="34" charset="0"/>
              </a:rPr>
              <a:t>Teacher (Science)</a:t>
            </a:r>
            <a:endParaRPr lang="en-US" sz="1000" b="1" i="1" spc="180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37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7315200" cy="4114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205740"/>
            <a:ext cx="3313670" cy="2689967"/>
          </a:xfrm>
          <a:prstGeom prst="rect">
            <a:avLst/>
          </a:prstGeom>
          <a:solidFill>
            <a:srgbClr val="FF438F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bn-IN" sz="2800" dirty="0">
              <a:solidFill>
                <a:schemeClr val="bg1"/>
              </a:solidFill>
              <a:latin typeface="Agency FB" panose="020B0503020202020204" pitchFamily="34" charset="0"/>
              <a:cs typeface="NikoshBAN" panose="02000000000000000000" pitchFamily="2" charset="0"/>
            </a:endParaRPr>
          </a:p>
          <a:p>
            <a:endParaRPr lang="bn-IN" sz="2800" dirty="0">
              <a:solidFill>
                <a:schemeClr val="bg1"/>
              </a:solidFill>
              <a:latin typeface="Agency FB" panose="020B0503020202020204" pitchFamily="34" charset="0"/>
              <a:cs typeface="NikoshBAN" panose="02000000000000000000" pitchFamily="2" charset="0"/>
            </a:endParaRPr>
          </a:p>
          <a:p>
            <a:endParaRPr lang="bn-IN" sz="168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bn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কোন আকরিকের ক্ষেত্রে </a:t>
            </a:r>
            <a:r>
              <a:rPr lang="bn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আকরিকের ঘনীকরণে </a:t>
            </a:r>
            <a:r>
              <a:rPr lang="bn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‘তেলফেনা </a:t>
            </a:r>
            <a:r>
              <a:rPr lang="bn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ভাসমান </a:t>
            </a:r>
            <a:r>
              <a:rPr lang="bn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পদ্ধতি’ ব্যবহার করা হয় ?</a:t>
            </a:r>
            <a:endParaRPr lang="en-US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3657600" y="127975"/>
          <a:ext cx="3429000" cy="38588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37805756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1457866095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7373360"/>
                    </a:ext>
                  </a:extLst>
                </a:gridCol>
              </a:tblGrid>
              <a:tr h="493776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ধাতু</a:t>
                      </a:r>
                      <a:endParaRPr lang="en-US" sz="1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খনিজ</a:t>
                      </a:r>
                      <a:r>
                        <a:rPr lang="en-US" sz="14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/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4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আকরিকের</a:t>
                      </a:r>
                      <a:r>
                        <a:rPr lang="en-US" sz="14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4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নাম</a:t>
                      </a:r>
                      <a:endParaRPr lang="en-US" sz="1400" b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4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সংকেত</a:t>
                      </a:r>
                      <a:endParaRPr lang="en-US" sz="1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7662137"/>
                  </a:ext>
                </a:extLst>
              </a:tr>
              <a:tr h="33285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মার্কারি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সিন্নাবার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>
                    <a:solidFill>
                      <a:srgbClr val="E9F9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latin typeface="Agency FB" panose="020B0503020202020204" pitchFamily="34" charset="0"/>
                        </a:rPr>
                        <a:t>HgS</a:t>
                      </a:r>
                      <a:endParaRPr lang="en-US" sz="1400" b="1" dirty="0">
                        <a:latin typeface="Agency FB" panose="020B0503020202020204" pitchFamily="34" charset="0"/>
                      </a:endParaRPr>
                    </a:p>
                  </a:txBody>
                  <a:tcPr marL="54864" marR="54864" marT="27432" marB="27432">
                    <a:solidFill>
                      <a:srgbClr val="FF43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261940"/>
                  </a:ext>
                </a:extLst>
              </a:tr>
              <a:tr h="49377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জিংক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জিংক</a:t>
                      </a:r>
                      <a:r>
                        <a:rPr lang="en-US" sz="1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ব্লেন্ড</a:t>
                      </a:r>
                      <a:r>
                        <a:rPr lang="en-US" sz="1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</a:t>
                      </a:r>
                    </a:p>
                    <a:p>
                      <a:r>
                        <a:rPr lang="en-US" sz="1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ক্যালামাইন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>
                    <a:solidFill>
                      <a:srgbClr val="E9F9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latin typeface="Agency FB" panose="020B0503020202020204" pitchFamily="34" charset="0"/>
                        </a:rPr>
                        <a:t>ZnS</a:t>
                      </a:r>
                      <a:endParaRPr lang="en-US" sz="1400" b="1" dirty="0" smtClean="0">
                        <a:latin typeface="Agency FB" panose="020B0503020202020204" pitchFamily="34" charset="0"/>
                      </a:endParaRPr>
                    </a:p>
                    <a:p>
                      <a:pPr algn="ctr"/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ZnCO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3</a:t>
                      </a:r>
                      <a:endParaRPr lang="en-US" sz="1400" b="1" baseline="-25000" dirty="0">
                        <a:latin typeface="Agency FB" panose="020B0503020202020204" pitchFamily="34" charset="0"/>
                      </a:endParaRPr>
                    </a:p>
                  </a:txBody>
                  <a:tcPr marL="54864" marR="54864" marT="27432" marB="27432">
                    <a:solidFill>
                      <a:srgbClr val="FF43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409113"/>
                  </a:ext>
                </a:extLst>
              </a:tr>
              <a:tr h="33285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লেড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গ্যালেনা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>
                    <a:solidFill>
                      <a:srgbClr val="E9F9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latin typeface="Agency FB" panose="020B0503020202020204" pitchFamily="34" charset="0"/>
                        </a:rPr>
                        <a:t>PbS</a:t>
                      </a:r>
                      <a:endParaRPr lang="en-US" sz="1400" b="1" dirty="0">
                        <a:latin typeface="Agency FB" panose="020B0503020202020204" pitchFamily="34" charset="0"/>
                      </a:endParaRPr>
                    </a:p>
                  </a:txBody>
                  <a:tcPr marL="54864" marR="54864" marT="27432" marB="27432">
                    <a:solidFill>
                      <a:srgbClr val="FF43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1081756"/>
                  </a:ext>
                </a:extLst>
              </a:tr>
              <a:tr h="71323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আয়রন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ম্যাগনেটাইট</a:t>
                      </a:r>
                      <a:r>
                        <a:rPr lang="en-US" sz="1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</a:t>
                      </a:r>
                      <a:r>
                        <a:rPr lang="en-US" sz="1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  <a:p>
                      <a:r>
                        <a:rPr lang="en-US" sz="1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হেমাটাইট</a:t>
                      </a:r>
                      <a:r>
                        <a:rPr lang="en-US" sz="1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</a:p>
                    <a:p>
                      <a:r>
                        <a:rPr lang="en-US" sz="1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লিমোনাইট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>
                    <a:solidFill>
                      <a:srgbClr val="E9F9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Fe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3</a:t>
                      </a:r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O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4</a:t>
                      </a:r>
                    </a:p>
                    <a:p>
                      <a:pPr algn="ctr"/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Fe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2</a:t>
                      </a:r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O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3</a:t>
                      </a:r>
                    </a:p>
                    <a:p>
                      <a:pPr algn="ctr"/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Fe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2</a:t>
                      </a:r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O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3</a:t>
                      </a:r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.3H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2</a:t>
                      </a:r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O</a:t>
                      </a:r>
                      <a:endParaRPr lang="en-US" sz="1400" b="1" dirty="0">
                        <a:latin typeface="Agency FB" panose="020B0503020202020204" pitchFamily="34" charset="0"/>
                      </a:endParaRPr>
                    </a:p>
                  </a:txBody>
                  <a:tcPr marL="54864" marR="54864" marT="27432" marB="27432">
                    <a:solidFill>
                      <a:srgbClr val="FF43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660332"/>
                  </a:ext>
                </a:extLst>
              </a:tr>
              <a:tr h="49377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কপার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কপার</a:t>
                      </a:r>
                      <a:r>
                        <a:rPr lang="en-US" sz="1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পাইরোইট</a:t>
                      </a:r>
                      <a:r>
                        <a:rPr lang="en-US" sz="1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চালকোসাইট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>
                    <a:solidFill>
                      <a:srgbClr val="E9F9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CuFeS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2</a:t>
                      </a:r>
                    </a:p>
                    <a:p>
                      <a:pPr algn="ctr"/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Cu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2</a:t>
                      </a:r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S</a:t>
                      </a:r>
                      <a:endParaRPr lang="en-US" sz="1400" b="1" dirty="0">
                        <a:latin typeface="Agency FB" panose="020B0503020202020204" pitchFamily="34" charset="0"/>
                      </a:endParaRPr>
                    </a:p>
                  </a:txBody>
                  <a:tcPr marL="54864" marR="54864" marT="27432" marB="27432">
                    <a:solidFill>
                      <a:srgbClr val="FF43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3731825"/>
                  </a:ext>
                </a:extLst>
              </a:tr>
              <a:tr h="33285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অ্যালুমিনিয়াম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বক্সাইট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>
                    <a:solidFill>
                      <a:srgbClr val="E9F9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Al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2</a:t>
                      </a:r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O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3</a:t>
                      </a:r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. H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2</a:t>
                      </a:r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O</a:t>
                      </a:r>
                      <a:endParaRPr lang="en-US" sz="1400" b="1" dirty="0">
                        <a:latin typeface="Agency FB" panose="020B0503020202020204" pitchFamily="34" charset="0"/>
                      </a:endParaRPr>
                    </a:p>
                  </a:txBody>
                  <a:tcPr marL="54864" marR="54864" marT="27432" marB="27432">
                    <a:solidFill>
                      <a:srgbClr val="FF43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0984693"/>
                  </a:ext>
                </a:extLst>
              </a:tr>
              <a:tr h="33285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সোডিয়াম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সাগরের</a:t>
                      </a:r>
                      <a:r>
                        <a:rPr lang="en-US" sz="1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পানি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>
                    <a:solidFill>
                      <a:srgbClr val="E9F9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latin typeface="Agency FB" panose="020B0503020202020204" pitchFamily="34" charset="0"/>
                        </a:rPr>
                        <a:t>NaCl</a:t>
                      </a:r>
                      <a:endParaRPr lang="en-US" sz="1400" b="1" dirty="0">
                        <a:latin typeface="Agency FB" panose="020B0503020202020204" pitchFamily="34" charset="0"/>
                      </a:endParaRPr>
                    </a:p>
                  </a:txBody>
                  <a:tcPr marL="54864" marR="54864" marT="27432" marB="27432">
                    <a:solidFill>
                      <a:srgbClr val="FF43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8898579"/>
                  </a:ext>
                </a:extLst>
              </a:tr>
              <a:tr h="33285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ক্যালসিয়াম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চুনাপাথর</a:t>
                      </a:r>
                      <a:r>
                        <a:rPr lang="en-US" sz="1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>
                    <a:solidFill>
                      <a:srgbClr val="E9F9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CaCO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3</a:t>
                      </a:r>
                      <a:endParaRPr lang="en-US" sz="1400" b="1" baseline="-25000" dirty="0">
                        <a:latin typeface="Agency FB" panose="020B0503020202020204" pitchFamily="34" charset="0"/>
                      </a:endParaRPr>
                    </a:p>
                  </a:txBody>
                  <a:tcPr marL="54864" marR="54864" marT="27432" marB="27432">
                    <a:solidFill>
                      <a:srgbClr val="FF43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7594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3268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7315200" cy="4114800"/>
          </a:xfrm>
          <a:prstGeom prst="rect">
            <a:avLst/>
          </a:prstGeom>
          <a:solidFill>
            <a:srgbClr val="E9F9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02"/>
          <a:stretch/>
        </p:blipFill>
        <p:spPr>
          <a:xfrm>
            <a:off x="3657601" y="228600"/>
            <a:ext cx="3429000" cy="159549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600" y="211016"/>
            <a:ext cx="6858001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আকরিকের ঘনীকরণ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চৌম্বকীয় </a:t>
            </a:r>
            <a:r>
              <a:rPr lang="bn-IN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পৃথকীকরণ পদ্ধতি 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bn-IN" sz="20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bn-IN" sz="2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bn-IN" sz="20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খনিজমল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আকরিক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চুম্বক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আকর্ষিত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চূর্ণীকৃত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আকরিককে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ঘূর্ণায়মান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বেল্টের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চালনা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করাহয়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বেল্টটি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ধাতব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চাকার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ঘোরে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চাকা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চৌম্বক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বিশিষ্ট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খনিজমল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আকরিকের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চৌম্বক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চৌম্বক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বিশিষ্ট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চাকার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জমা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অচৌম্বক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দূরে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জমা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Rectangle 6"/>
          <p:cNvSpPr/>
          <p:nvPr/>
        </p:nvSpPr>
        <p:spPr>
          <a:xfrm>
            <a:off x="-31670" y="3755395"/>
            <a:ext cx="311114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b="1" spc="180" dirty="0" smtClean="0">
                <a:latin typeface="Agency FB" panose="020B0503020202020204" pitchFamily="34" charset="0"/>
              </a:rPr>
              <a:t>WALIULLAH</a:t>
            </a:r>
            <a:r>
              <a:rPr lang="bn-IN" sz="1100" b="1" spc="180" dirty="0" smtClean="0">
                <a:latin typeface="Agency FB" panose="020B0503020202020204" pitchFamily="34" charset="0"/>
              </a:rPr>
              <a:t> </a:t>
            </a:r>
            <a:r>
              <a:rPr lang="en-US" sz="1000" b="1" i="1" spc="180" dirty="0" smtClean="0">
                <a:latin typeface="Agency FB" panose="020B0503020202020204" pitchFamily="34" charset="0"/>
              </a:rPr>
              <a:t>Assistant </a:t>
            </a:r>
            <a:r>
              <a:rPr lang="en-US" sz="1000" b="1" i="1" spc="180" dirty="0">
                <a:latin typeface="Agency FB" panose="020B0503020202020204" pitchFamily="34" charset="0"/>
              </a:rPr>
              <a:t>Teacher (Science)</a:t>
            </a:r>
            <a:endParaRPr lang="en-US" sz="1000" b="1" i="1" spc="180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64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7315200" cy="4114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205740"/>
            <a:ext cx="3313670" cy="2689967"/>
          </a:xfrm>
          <a:prstGeom prst="rect">
            <a:avLst/>
          </a:prstGeom>
          <a:solidFill>
            <a:schemeClr val="bg2">
              <a:lumMod val="50000"/>
              <a:alpha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bn-IN" sz="2800" dirty="0">
              <a:solidFill>
                <a:schemeClr val="bg1"/>
              </a:solidFill>
              <a:latin typeface="Agency FB" panose="020B0503020202020204" pitchFamily="34" charset="0"/>
              <a:cs typeface="NikoshBAN" panose="02000000000000000000" pitchFamily="2" charset="0"/>
            </a:endParaRPr>
          </a:p>
          <a:p>
            <a:endParaRPr lang="bn-IN" sz="2800" dirty="0">
              <a:solidFill>
                <a:schemeClr val="bg1"/>
              </a:solidFill>
              <a:latin typeface="Agency FB" panose="020B0503020202020204" pitchFamily="34" charset="0"/>
              <a:cs typeface="NikoshBAN" panose="02000000000000000000" pitchFamily="2" charset="0"/>
            </a:endParaRPr>
          </a:p>
          <a:p>
            <a:endParaRPr lang="bn-IN" sz="168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bn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কোন আকরিকের ক্ষেত্রে </a:t>
            </a:r>
            <a:r>
              <a:rPr lang="bn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আকরিকের ঘনীকরণে </a:t>
            </a:r>
            <a:r>
              <a:rPr lang="bn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‘চৌম্বকীয় পৃথকীকরণ’ পদ্ধতি ব্যবহার করা হয় ?</a:t>
            </a:r>
            <a:endParaRPr lang="en-US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3657600" y="127975"/>
          <a:ext cx="3429000" cy="38588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37805756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1457866095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7373360"/>
                    </a:ext>
                  </a:extLst>
                </a:gridCol>
              </a:tblGrid>
              <a:tr h="493776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ধাতু</a:t>
                      </a:r>
                      <a:endParaRPr lang="en-US" sz="1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খনিজ</a:t>
                      </a:r>
                      <a:r>
                        <a:rPr lang="en-US" sz="14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/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4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আকরিকের</a:t>
                      </a:r>
                      <a:r>
                        <a:rPr lang="en-US" sz="14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4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নাম</a:t>
                      </a:r>
                      <a:endParaRPr lang="en-US" sz="1400" b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4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সংকেত</a:t>
                      </a:r>
                      <a:endParaRPr lang="en-US" sz="1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7662137"/>
                  </a:ext>
                </a:extLst>
              </a:tr>
              <a:tr h="33285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মার্কারি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সিন্নাবার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>
                    <a:solidFill>
                      <a:srgbClr val="E9F9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latin typeface="Agency FB" panose="020B0503020202020204" pitchFamily="34" charset="0"/>
                        </a:rPr>
                        <a:t>HgS</a:t>
                      </a:r>
                      <a:endParaRPr lang="en-US" sz="1400" b="1" dirty="0">
                        <a:latin typeface="Agency FB" panose="020B0503020202020204" pitchFamily="34" charset="0"/>
                      </a:endParaRPr>
                    </a:p>
                  </a:txBody>
                  <a:tcPr marL="54864" marR="54864" marT="27432" marB="27432">
                    <a:solidFill>
                      <a:srgbClr val="FF43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261940"/>
                  </a:ext>
                </a:extLst>
              </a:tr>
              <a:tr h="49377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জিংক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জিংক</a:t>
                      </a:r>
                      <a:r>
                        <a:rPr lang="en-US" sz="1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ব্লেন্ড</a:t>
                      </a:r>
                      <a:r>
                        <a:rPr lang="en-US" sz="1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</a:t>
                      </a:r>
                    </a:p>
                    <a:p>
                      <a:r>
                        <a:rPr lang="en-US" sz="1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ক্যালামাইন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>
                    <a:solidFill>
                      <a:srgbClr val="E9F9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latin typeface="Agency FB" panose="020B0503020202020204" pitchFamily="34" charset="0"/>
                        </a:rPr>
                        <a:t>ZnS</a:t>
                      </a:r>
                      <a:endParaRPr lang="en-US" sz="1400" b="1" dirty="0" smtClean="0">
                        <a:latin typeface="Agency FB" panose="020B0503020202020204" pitchFamily="34" charset="0"/>
                      </a:endParaRPr>
                    </a:p>
                    <a:p>
                      <a:pPr algn="ctr"/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ZnCO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3</a:t>
                      </a:r>
                      <a:endParaRPr lang="en-US" sz="1400" b="1" baseline="-25000" dirty="0">
                        <a:latin typeface="Agency FB" panose="020B0503020202020204" pitchFamily="34" charset="0"/>
                      </a:endParaRPr>
                    </a:p>
                  </a:txBody>
                  <a:tcPr marL="54864" marR="54864" marT="27432" marB="27432">
                    <a:solidFill>
                      <a:srgbClr val="FF43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409113"/>
                  </a:ext>
                </a:extLst>
              </a:tr>
              <a:tr h="33285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লেড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গ্যালেনা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>
                    <a:solidFill>
                      <a:srgbClr val="E9F9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latin typeface="Agency FB" panose="020B0503020202020204" pitchFamily="34" charset="0"/>
                        </a:rPr>
                        <a:t>PbS</a:t>
                      </a:r>
                      <a:endParaRPr lang="en-US" sz="1400" b="1" dirty="0">
                        <a:latin typeface="Agency FB" panose="020B0503020202020204" pitchFamily="34" charset="0"/>
                      </a:endParaRPr>
                    </a:p>
                  </a:txBody>
                  <a:tcPr marL="54864" marR="54864" marT="27432" marB="27432">
                    <a:solidFill>
                      <a:srgbClr val="FF43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1081756"/>
                  </a:ext>
                </a:extLst>
              </a:tr>
              <a:tr h="71323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আয়রন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ম্যাগনেটাইট</a:t>
                      </a:r>
                      <a:r>
                        <a:rPr lang="en-US" sz="1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</a:t>
                      </a:r>
                      <a:r>
                        <a:rPr lang="en-US" sz="1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  <a:p>
                      <a:r>
                        <a:rPr lang="en-US" sz="1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হেমাটাইট</a:t>
                      </a:r>
                      <a:r>
                        <a:rPr lang="en-US" sz="1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</a:p>
                    <a:p>
                      <a:r>
                        <a:rPr lang="en-US" sz="1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লিমোনাইট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>
                    <a:solidFill>
                      <a:srgbClr val="E9F9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Fe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3</a:t>
                      </a:r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O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4</a:t>
                      </a:r>
                    </a:p>
                    <a:p>
                      <a:pPr algn="ctr"/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Fe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2</a:t>
                      </a:r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O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3</a:t>
                      </a:r>
                    </a:p>
                    <a:p>
                      <a:pPr algn="ctr"/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Fe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2</a:t>
                      </a:r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O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3</a:t>
                      </a:r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.3H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2</a:t>
                      </a:r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O</a:t>
                      </a:r>
                      <a:endParaRPr lang="en-US" sz="1400" b="1" dirty="0">
                        <a:latin typeface="Agency FB" panose="020B0503020202020204" pitchFamily="34" charset="0"/>
                      </a:endParaRPr>
                    </a:p>
                  </a:txBody>
                  <a:tcPr marL="54864" marR="54864" marT="27432" marB="27432">
                    <a:solidFill>
                      <a:srgbClr val="FF43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660332"/>
                  </a:ext>
                </a:extLst>
              </a:tr>
              <a:tr h="49377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কপার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কপার</a:t>
                      </a:r>
                      <a:r>
                        <a:rPr lang="en-US" sz="1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পাইরোইট</a:t>
                      </a:r>
                      <a:r>
                        <a:rPr lang="en-US" sz="1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চালকোসাইট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>
                    <a:solidFill>
                      <a:srgbClr val="E9F9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CuFeS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2</a:t>
                      </a:r>
                    </a:p>
                    <a:p>
                      <a:pPr algn="ctr"/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Cu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2</a:t>
                      </a:r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S</a:t>
                      </a:r>
                      <a:endParaRPr lang="en-US" sz="1400" b="1" dirty="0">
                        <a:latin typeface="Agency FB" panose="020B0503020202020204" pitchFamily="34" charset="0"/>
                      </a:endParaRPr>
                    </a:p>
                  </a:txBody>
                  <a:tcPr marL="54864" marR="54864" marT="27432" marB="27432">
                    <a:solidFill>
                      <a:srgbClr val="FF43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3731825"/>
                  </a:ext>
                </a:extLst>
              </a:tr>
              <a:tr h="33285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অ্যালুমিনিয়াম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বক্সাইট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>
                    <a:solidFill>
                      <a:srgbClr val="E9F9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Al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2</a:t>
                      </a:r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O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3</a:t>
                      </a:r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. H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2</a:t>
                      </a:r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O</a:t>
                      </a:r>
                      <a:endParaRPr lang="en-US" sz="1400" b="1" dirty="0">
                        <a:latin typeface="Agency FB" panose="020B0503020202020204" pitchFamily="34" charset="0"/>
                      </a:endParaRPr>
                    </a:p>
                  </a:txBody>
                  <a:tcPr marL="54864" marR="54864" marT="27432" marB="27432">
                    <a:solidFill>
                      <a:srgbClr val="FF43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0984693"/>
                  </a:ext>
                </a:extLst>
              </a:tr>
              <a:tr h="33285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সোডিয়াম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সাগরের</a:t>
                      </a:r>
                      <a:r>
                        <a:rPr lang="en-US" sz="1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পানি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>
                    <a:solidFill>
                      <a:srgbClr val="E9F9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latin typeface="Agency FB" panose="020B0503020202020204" pitchFamily="34" charset="0"/>
                        </a:rPr>
                        <a:t>NaCl</a:t>
                      </a:r>
                      <a:endParaRPr lang="en-US" sz="1400" b="1" dirty="0">
                        <a:latin typeface="Agency FB" panose="020B0503020202020204" pitchFamily="34" charset="0"/>
                      </a:endParaRPr>
                    </a:p>
                  </a:txBody>
                  <a:tcPr marL="54864" marR="54864" marT="27432" marB="27432">
                    <a:solidFill>
                      <a:srgbClr val="FF43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8898579"/>
                  </a:ext>
                </a:extLst>
              </a:tr>
              <a:tr h="33285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ক্যালসিয়াম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চুনাপাথর</a:t>
                      </a:r>
                      <a:r>
                        <a:rPr lang="en-US" sz="1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>
                    <a:solidFill>
                      <a:srgbClr val="E9F9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CaCO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3</a:t>
                      </a:r>
                      <a:endParaRPr lang="en-US" sz="1400" b="1" baseline="-25000" dirty="0">
                        <a:latin typeface="Agency FB" panose="020B0503020202020204" pitchFamily="34" charset="0"/>
                      </a:endParaRPr>
                    </a:p>
                  </a:txBody>
                  <a:tcPr marL="54864" marR="54864" marT="27432" marB="27432">
                    <a:solidFill>
                      <a:srgbClr val="FF43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75947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-31670" y="3755395"/>
            <a:ext cx="311114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b="1" spc="180" dirty="0" smtClean="0">
                <a:latin typeface="Agency FB" panose="020B0503020202020204" pitchFamily="34" charset="0"/>
              </a:rPr>
              <a:t>WALIULLAH</a:t>
            </a:r>
            <a:r>
              <a:rPr lang="bn-IN" sz="1100" b="1" spc="180" dirty="0" smtClean="0">
                <a:latin typeface="Agency FB" panose="020B0503020202020204" pitchFamily="34" charset="0"/>
              </a:rPr>
              <a:t> </a:t>
            </a:r>
            <a:r>
              <a:rPr lang="en-US" sz="1000" b="1" i="1" spc="180" dirty="0" smtClean="0">
                <a:latin typeface="Agency FB" panose="020B0503020202020204" pitchFamily="34" charset="0"/>
              </a:rPr>
              <a:t>Assistant </a:t>
            </a:r>
            <a:r>
              <a:rPr lang="en-US" sz="1000" b="1" i="1" spc="180" dirty="0">
                <a:latin typeface="Agency FB" panose="020B0503020202020204" pitchFamily="34" charset="0"/>
              </a:rPr>
              <a:t>Teacher (Science)</a:t>
            </a:r>
            <a:endParaRPr lang="en-US" sz="1000" b="1" i="1" spc="180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90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7315200" cy="4114800"/>
          </a:xfrm>
          <a:prstGeom prst="rect">
            <a:avLst/>
          </a:prstGeom>
          <a:solidFill>
            <a:srgbClr val="E9F9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28600" y="211016"/>
            <a:ext cx="6858001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আকরিকের ঘনীকরণ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bn-IN" sz="20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bn-IN" sz="2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আকরিক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খনিজমলের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যেকোন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একটির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অন্যটির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করেনা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+mj-lt"/>
              <a:buAutoNum type="arabicPeriod"/>
            </a:pPr>
            <a:r>
              <a:rPr lang="bn-IN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বক্সাইট এর সাথে আয়রন অক্সাইট, টাইটেনিয়াম অক্সাইট, বালি মিশ্রিত থাকে।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657600" y="228600"/>
                <a:ext cx="3429001" cy="1631216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2000" dirty="0" smtClean="0">
                    <a:solidFill>
                      <a:schemeClr val="bg1">
                        <a:lumMod val="85000"/>
                      </a:schemeClr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Al</a:t>
                </a:r>
                <a:r>
                  <a:rPr lang="en-US" sz="2000" baseline="-25000" dirty="0">
                    <a:solidFill>
                      <a:schemeClr val="bg1">
                        <a:lumMod val="85000"/>
                      </a:schemeClr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2</a:t>
                </a:r>
                <a:r>
                  <a:rPr lang="en-US" sz="2000" dirty="0">
                    <a:solidFill>
                      <a:schemeClr val="bg1">
                        <a:lumMod val="85000"/>
                      </a:schemeClr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O</a:t>
                </a:r>
                <a:r>
                  <a:rPr lang="en-US" sz="2000" baseline="-25000" dirty="0">
                    <a:solidFill>
                      <a:schemeClr val="bg1">
                        <a:lumMod val="85000"/>
                      </a:schemeClr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3</a:t>
                </a:r>
                <a:r>
                  <a:rPr lang="en-US" sz="2000" dirty="0">
                    <a:solidFill>
                      <a:schemeClr val="bg1">
                        <a:lumMod val="85000"/>
                      </a:schemeClr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.2H</a:t>
                </a:r>
                <a:r>
                  <a:rPr lang="en-US" sz="2000" baseline="-25000" dirty="0">
                    <a:solidFill>
                      <a:schemeClr val="bg1">
                        <a:lumMod val="85000"/>
                      </a:schemeClr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2</a:t>
                </a:r>
                <a:r>
                  <a:rPr lang="en-US" sz="2000" dirty="0">
                    <a:solidFill>
                      <a:schemeClr val="bg1">
                        <a:lumMod val="85000"/>
                      </a:schemeClr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O + </a:t>
                </a:r>
                <a:r>
                  <a:rPr lang="en-US" sz="2000" dirty="0" err="1">
                    <a:solidFill>
                      <a:schemeClr val="bg1">
                        <a:lumMod val="85000"/>
                      </a:schemeClr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NaOH</a:t>
                </a:r>
                <a:r>
                  <a:rPr lang="en-US" sz="2000" dirty="0">
                    <a:solidFill>
                      <a:schemeClr val="bg1">
                        <a:lumMod val="85000"/>
                      </a:schemeClr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→</m:t>
                    </m:r>
                  </m:oMath>
                </a14:m>
                <a:r>
                  <a:rPr lang="en-US" sz="2000" dirty="0">
                    <a:solidFill>
                      <a:schemeClr val="bg1">
                        <a:lumMod val="85000"/>
                      </a:schemeClr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smtClean="0">
                    <a:solidFill>
                      <a:schemeClr val="bg1">
                        <a:lumMod val="85000"/>
                      </a:schemeClr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2NaAlO</a:t>
                </a:r>
                <a:r>
                  <a:rPr lang="en-US" sz="2000" baseline="-25000" dirty="0" smtClean="0">
                    <a:solidFill>
                      <a:schemeClr val="bg1">
                        <a:lumMod val="85000"/>
                      </a:schemeClr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2</a:t>
                </a:r>
                <a:r>
                  <a:rPr lang="en-US" sz="2000" dirty="0" smtClean="0">
                    <a:solidFill>
                      <a:schemeClr val="bg1">
                        <a:lumMod val="85000"/>
                      </a:schemeClr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  </a:t>
                </a:r>
                <a:r>
                  <a:rPr lang="en-US" sz="2000" dirty="0">
                    <a:solidFill>
                      <a:schemeClr val="bg1">
                        <a:lumMod val="85000"/>
                      </a:schemeClr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+ </a:t>
                </a:r>
                <a:r>
                  <a:rPr lang="en-US" sz="2000" dirty="0" smtClean="0">
                    <a:solidFill>
                      <a:schemeClr val="bg1">
                        <a:lumMod val="85000"/>
                      </a:schemeClr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3H</a:t>
                </a:r>
                <a:r>
                  <a:rPr lang="en-US" sz="2000" baseline="-25000" dirty="0" smtClean="0">
                    <a:solidFill>
                      <a:schemeClr val="bg1">
                        <a:lumMod val="85000"/>
                      </a:schemeClr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2</a:t>
                </a:r>
                <a:r>
                  <a:rPr lang="en-US" sz="2000" dirty="0" smtClean="0">
                    <a:solidFill>
                      <a:schemeClr val="bg1">
                        <a:lumMod val="85000"/>
                      </a:schemeClr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O</a:t>
                </a:r>
              </a:p>
              <a:p>
                <a:endParaRPr lang="bn-IN" sz="2000" dirty="0" smtClean="0">
                  <a:solidFill>
                    <a:schemeClr val="bg1">
                      <a:lumMod val="85000"/>
                    </a:schemeClr>
                  </a:solidFill>
                  <a:latin typeface="Agency FB" panose="020B0503020202020204" pitchFamily="34" charset="0"/>
                  <a:cs typeface="NikoshBAN" panose="02000000000000000000" pitchFamily="2" charset="0"/>
                </a:endParaRPr>
              </a:p>
              <a:p>
                <a:r>
                  <a:rPr lang="en-US" sz="2000" dirty="0" smtClean="0">
                    <a:solidFill>
                      <a:schemeClr val="bg1">
                        <a:lumMod val="85000"/>
                      </a:schemeClr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NaAlO</a:t>
                </a:r>
                <a:r>
                  <a:rPr lang="en-US" sz="2000" baseline="-25000" dirty="0" smtClean="0">
                    <a:solidFill>
                      <a:schemeClr val="bg1">
                        <a:lumMod val="85000"/>
                      </a:schemeClr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2</a:t>
                </a:r>
                <a:r>
                  <a:rPr lang="en-US" sz="2000" dirty="0" smtClean="0">
                    <a:solidFill>
                      <a:schemeClr val="bg1">
                        <a:lumMod val="85000"/>
                      </a:schemeClr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  </a:t>
                </a:r>
                <a:r>
                  <a:rPr lang="en-US" sz="2000" dirty="0">
                    <a:solidFill>
                      <a:schemeClr val="bg1">
                        <a:lumMod val="85000"/>
                      </a:schemeClr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+ </a:t>
                </a:r>
                <a:r>
                  <a:rPr lang="en-US" sz="2000" dirty="0" smtClean="0">
                    <a:solidFill>
                      <a:schemeClr val="bg1">
                        <a:lumMod val="85000"/>
                      </a:schemeClr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3H</a:t>
                </a:r>
                <a:r>
                  <a:rPr lang="en-US" sz="2000" baseline="-25000" dirty="0" smtClean="0">
                    <a:solidFill>
                      <a:schemeClr val="bg1">
                        <a:lumMod val="85000"/>
                      </a:schemeClr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2</a:t>
                </a:r>
                <a:r>
                  <a:rPr lang="en-US" sz="2000" dirty="0" smtClean="0">
                    <a:solidFill>
                      <a:schemeClr val="bg1">
                        <a:lumMod val="85000"/>
                      </a:schemeClr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O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→</m:t>
                    </m:r>
                  </m:oMath>
                </a14:m>
                <a:r>
                  <a:rPr lang="en-US" sz="2000" dirty="0">
                    <a:solidFill>
                      <a:schemeClr val="bg1">
                        <a:lumMod val="85000"/>
                      </a:schemeClr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smtClean="0">
                    <a:solidFill>
                      <a:schemeClr val="bg1">
                        <a:lumMod val="85000"/>
                      </a:schemeClr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Al(OH)</a:t>
                </a:r>
                <a:r>
                  <a:rPr lang="en-US" sz="2000" baseline="-25000" dirty="0" smtClean="0">
                    <a:solidFill>
                      <a:schemeClr val="bg1">
                        <a:lumMod val="85000"/>
                      </a:schemeClr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3</a:t>
                </a:r>
                <a:r>
                  <a:rPr lang="en-US" sz="2000" dirty="0" smtClean="0">
                    <a:solidFill>
                      <a:schemeClr val="bg1">
                        <a:lumMod val="85000"/>
                      </a:schemeClr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 + </a:t>
                </a:r>
                <a:r>
                  <a:rPr lang="en-US" sz="2000" dirty="0" err="1" smtClean="0">
                    <a:solidFill>
                      <a:schemeClr val="bg1">
                        <a:lumMod val="85000"/>
                      </a:schemeClr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NaOH</a:t>
                </a:r>
                <a:r>
                  <a:rPr lang="en-US" sz="2000" dirty="0" smtClean="0">
                    <a:solidFill>
                      <a:schemeClr val="bg1">
                        <a:lumMod val="85000"/>
                      </a:schemeClr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 </a:t>
                </a:r>
              </a:p>
              <a:p>
                <a:endParaRPr lang="bn-IN" sz="2000" dirty="0" smtClean="0">
                  <a:solidFill>
                    <a:schemeClr val="bg1">
                      <a:lumMod val="85000"/>
                    </a:schemeClr>
                  </a:solidFill>
                  <a:latin typeface="Agency FB" panose="020B0503020202020204" pitchFamily="34" charset="0"/>
                  <a:cs typeface="NikoshBAN" panose="02000000000000000000" pitchFamily="2" charset="0"/>
                </a:endParaRPr>
              </a:p>
              <a:p>
                <a:r>
                  <a:rPr lang="en-US" sz="2000" dirty="0" smtClean="0">
                    <a:solidFill>
                      <a:schemeClr val="bg1">
                        <a:lumMod val="85000"/>
                      </a:schemeClr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Al(OH)</a:t>
                </a:r>
                <a:r>
                  <a:rPr lang="en-US" sz="2000" baseline="-25000" dirty="0" smtClean="0">
                    <a:solidFill>
                      <a:schemeClr val="bg1">
                        <a:lumMod val="85000"/>
                      </a:schemeClr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3</a:t>
                </a:r>
                <a:r>
                  <a:rPr lang="en-US" sz="2000" dirty="0" smtClean="0">
                    <a:solidFill>
                      <a:schemeClr val="bg1">
                        <a:lumMod val="85000"/>
                      </a:schemeClr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>
                    <a:solidFill>
                      <a:schemeClr val="bg1">
                        <a:lumMod val="85000"/>
                      </a:schemeClr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+ </a:t>
                </a:r>
                <a:r>
                  <a:rPr lang="en-US" sz="2000" dirty="0" err="1">
                    <a:solidFill>
                      <a:schemeClr val="bg1">
                        <a:lumMod val="85000"/>
                      </a:schemeClr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NaOH</a:t>
                </a:r>
                <a:r>
                  <a:rPr lang="en-US" sz="2000" dirty="0">
                    <a:solidFill>
                      <a:schemeClr val="bg1">
                        <a:lumMod val="85000"/>
                      </a:schemeClr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→</m:t>
                    </m:r>
                  </m:oMath>
                </a14:m>
                <a:r>
                  <a:rPr lang="en-US" sz="2000" dirty="0">
                    <a:solidFill>
                      <a:schemeClr val="bg1">
                        <a:lumMod val="85000"/>
                      </a:schemeClr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smtClean="0">
                    <a:solidFill>
                      <a:schemeClr val="bg1">
                        <a:lumMod val="85000"/>
                      </a:schemeClr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 Al</a:t>
                </a:r>
                <a:r>
                  <a:rPr lang="en-US" sz="2000" baseline="-25000" dirty="0" smtClean="0">
                    <a:solidFill>
                      <a:schemeClr val="bg1">
                        <a:lumMod val="85000"/>
                      </a:schemeClr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2</a:t>
                </a:r>
                <a:r>
                  <a:rPr lang="en-US" sz="2000" dirty="0" smtClean="0">
                    <a:solidFill>
                      <a:schemeClr val="bg1">
                        <a:lumMod val="85000"/>
                      </a:schemeClr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O</a:t>
                </a:r>
                <a:r>
                  <a:rPr lang="en-US" sz="2000" baseline="-25000" dirty="0" smtClean="0">
                    <a:solidFill>
                      <a:schemeClr val="bg1">
                        <a:lumMod val="85000"/>
                      </a:schemeClr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3</a:t>
                </a:r>
                <a:r>
                  <a:rPr lang="en-US" sz="2000" dirty="0" smtClean="0">
                    <a:solidFill>
                      <a:schemeClr val="bg1">
                        <a:lumMod val="85000"/>
                      </a:schemeClr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  </a:t>
                </a:r>
                <a:r>
                  <a:rPr lang="en-US" sz="2000" dirty="0">
                    <a:solidFill>
                      <a:schemeClr val="bg1">
                        <a:lumMod val="85000"/>
                      </a:schemeClr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+ 3H</a:t>
                </a:r>
                <a:r>
                  <a:rPr lang="en-US" sz="2000" baseline="-25000" dirty="0">
                    <a:solidFill>
                      <a:schemeClr val="bg1">
                        <a:lumMod val="85000"/>
                      </a:schemeClr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2</a:t>
                </a:r>
                <a:r>
                  <a:rPr lang="en-US" sz="2000" dirty="0">
                    <a:solidFill>
                      <a:schemeClr val="bg1">
                        <a:lumMod val="85000"/>
                      </a:schemeClr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O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228600"/>
                <a:ext cx="3429001" cy="1631216"/>
              </a:xfrm>
              <a:prstGeom prst="rect">
                <a:avLst/>
              </a:prstGeom>
              <a:blipFill>
                <a:blip r:embed="rId2"/>
                <a:stretch>
                  <a:fillRect l="-1776" t="-2247" b="-5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-31670" y="3755395"/>
            <a:ext cx="311114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b="1" spc="180" dirty="0" smtClean="0">
                <a:latin typeface="Agency FB" panose="020B0503020202020204" pitchFamily="34" charset="0"/>
              </a:rPr>
              <a:t>WALIULLAH</a:t>
            </a:r>
            <a:r>
              <a:rPr lang="bn-IN" sz="1100" b="1" spc="180" dirty="0" smtClean="0">
                <a:latin typeface="Agency FB" panose="020B0503020202020204" pitchFamily="34" charset="0"/>
              </a:rPr>
              <a:t> </a:t>
            </a:r>
            <a:r>
              <a:rPr lang="en-US" sz="1000" b="1" i="1" spc="180" dirty="0" smtClean="0">
                <a:latin typeface="Agency FB" panose="020B0503020202020204" pitchFamily="34" charset="0"/>
              </a:rPr>
              <a:t>Assistant </a:t>
            </a:r>
            <a:r>
              <a:rPr lang="en-US" sz="1000" b="1" i="1" spc="180" dirty="0">
                <a:latin typeface="Agency FB" panose="020B0503020202020204" pitchFamily="34" charset="0"/>
              </a:rPr>
              <a:t>Teacher (Science)</a:t>
            </a:r>
            <a:endParaRPr lang="en-US" sz="1000" b="1" i="1" spc="180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08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/>
          <p:cNvSpPr txBox="1"/>
          <p:nvPr/>
        </p:nvSpPr>
        <p:spPr>
          <a:xfrm>
            <a:off x="367069" y="1686885"/>
            <a:ext cx="6585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শিক্ষক বাতায়ন</a:t>
            </a:r>
            <a:endParaRPr lang="en-US" sz="36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39634" y="1371600"/>
            <a:ext cx="27432" cy="1371600"/>
          </a:xfrm>
          <a:prstGeom prst="roundRect">
            <a:avLst>
              <a:gd name="adj" fmla="val 45012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8"/>
          </a:p>
        </p:txBody>
      </p:sp>
      <p:sp>
        <p:nvSpPr>
          <p:cNvPr id="7" name="Rounded Rectangle 6"/>
          <p:cNvSpPr/>
          <p:nvPr/>
        </p:nvSpPr>
        <p:spPr>
          <a:xfrm>
            <a:off x="527798" y="1371600"/>
            <a:ext cx="27432" cy="1371600"/>
          </a:xfrm>
          <a:prstGeom prst="roundRect">
            <a:avLst>
              <a:gd name="adj" fmla="val 45012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8"/>
          </a:p>
        </p:txBody>
      </p:sp>
      <p:sp>
        <p:nvSpPr>
          <p:cNvPr id="8" name="Rounded Rectangle 7"/>
          <p:cNvSpPr/>
          <p:nvPr/>
        </p:nvSpPr>
        <p:spPr>
          <a:xfrm>
            <a:off x="715961" y="1371600"/>
            <a:ext cx="27432" cy="1371600"/>
          </a:xfrm>
          <a:prstGeom prst="roundRect">
            <a:avLst>
              <a:gd name="adj" fmla="val 45012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8"/>
          </a:p>
        </p:txBody>
      </p:sp>
      <p:sp>
        <p:nvSpPr>
          <p:cNvPr id="9" name="Rounded Rectangle 8"/>
          <p:cNvSpPr/>
          <p:nvPr/>
        </p:nvSpPr>
        <p:spPr>
          <a:xfrm>
            <a:off x="904125" y="1371600"/>
            <a:ext cx="27432" cy="1371600"/>
          </a:xfrm>
          <a:prstGeom prst="roundRect">
            <a:avLst>
              <a:gd name="adj" fmla="val 45012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8"/>
          </a:p>
        </p:txBody>
      </p:sp>
      <p:sp>
        <p:nvSpPr>
          <p:cNvPr id="10" name="Rounded Rectangle 9"/>
          <p:cNvSpPr/>
          <p:nvPr/>
        </p:nvSpPr>
        <p:spPr>
          <a:xfrm>
            <a:off x="1092289" y="1371600"/>
            <a:ext cx="27432" cy="1371600"/>
          </a:xfrm>
          <a:prstGeom prst="roundRect">
            <a:avLst>
              <a:gd name="adj" fmla="val 45012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8"/>
          </a:p>
        </p:txBody>
      </p:sp>
      <p:sp>
        <p:nvSpPr>
          <p:cNvPr id="11" name="Rounded Rectangle 10"/>
          <p:cNvSpPr/>
          <p:nvPr/>
        </p:nvSpPr>
        <p:spPr>
          <a:xfrm>
            <a:off x="1280452" y="1371600"/>
            <a:ext cx="27432" cy="1371600"/>
          </a:xfrm>
          <a:prstGeom prst="roundRect">
            <a:avLst>
              <a:gd name="adj" fmla="val 45012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8"/>
          </a:p>
        </p:txBody>
      </p:sp>
      <p:sp>
        <p:nvSpPr>
          <p:cNvPr id="12" name="Rounded Rectangle 11"/>
          <p:cNvSpPr/>
          <p:nvPr/>
        </p:nvSpPr>
        <p:spPr>
          <a:xfrm>
            <a:off x="1468616" y="1371600"/>
            <a:ext cx="27432" cy="1371600"/>
          </a:xfrm>
          <a:prstGeom prst="roundRect">
            <a:avLst>
              <a:gd name="adj" fmla="val 45012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8"/>
          </a:p>
        </p:txBody>
      </p:sp>
      <p:sp>
        <p:nvSpPr>
          <p:cNvPr id="13" name="Rounded Rectangle 12"/>
          <p:cNvSpPr/>
          <p:nvPr/>
        </p:nvSpPr>
        <p:spPr>
          <a:xfrm>
            <a:off x="1656779" y="1371600"/>
            <a:ext cx="27432" cy="1371600"/>
          </a:xfrm>
          <a:prstGeom prst="roundRect">
            <a:avLst>
              <a:gd name="adj" fmla="val 45012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8"/>
          </a:p>
        </p:txBody>
      </p:sp>
      <p:sp>
        <p:nvSpPr>
          <p:cNvPr id="14" name="Rounded Rectangle 13"/>
          <p:cNvSpPr/>
          <p:nvPr/>
        </p:nvSpPr>
        <p:spPr>
          <a:xfrm>
            <a:off x="1844943" y="1371600"/>
            <a:ext cx="27432" cy="1371600"/>
          </a:xfrm>
          <a:prstGeom prst="roundRect">
            <a:avLst>
              <a:gd name="adj" fmla="val 45012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8"/>
          </a:p>
        </p:txBody>
      </p:sp>
      <p:sp>
        <p:nvSpPr>
          <p:cNvPr id="15" name="Rounded Rectangle 14"/>
          <p:cNvSpPr/>
          <p:nvPr/>
        </p:nvSpPr>
        <p:spPr>
          <a:xfrm>
            <a:off x="2033107" y="1371600"/>
            <a:ext cx="27432" cy="1371600"/>
          </a:xfrm>
          <a:prstGeom prst="roundRect">
            <a:avLst>
              <a:gd name="adj" fmla="val 45012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8"/>
          </a:p>
        </p:txBody>
      </p:sp>
      <p:sp>
        <p:nvSpPr>
          <p:cNvPr id="16" name="Rounded Rectangle 15"/>
          <p:cNvSpPr/>
          <p:nvPr/>
        </p:nvSpPr>
        <p:spPr>
          <a:xfrm>
            <a:off x="2221270" y="1371600"/>
            <a:ext cx="27432" cy="1371600"/>
          </a:xfrm>
          <a:prstGeom prst="roundRect">
            <a:avLst>
              <a:gd name="adj" fmla="val 45012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8"/>
          </a:p>
        </p:txBody>
      </p:sp>
      <p:sp>
        <p:nvSpPr>
          <p:cNvPr id="17" name="Rounded Rectangle 16"/>
          <p:cNvSpPr/>
          <p:nvPr/>
        </p:nvSpPr>
        <p:spPr>
          <a:xfrm>
            <a:off x="2409434" y="1371600"/>
            <a:ext cx="27432" cy="1371600"/>
          </a:xfrm>
          <a:prstGeom prst="roundRect">
            <a:avLst>
              <a:gd name="adj" fmla="val 45012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8"/>
          </a:p>
        </p:txBody>
      </p:sp>
      <p:sp>
        <p:nvSpPr>
          <p:cNvPr id="18" name="Rounded Rectangle 17"/>
          <p:cNvSpPr/>
          <p:nvPr/>
        </p:nvSpPr>
        <p:spPr>
          <a:xfrm>
            <a:off x="2597597" y="1371600"/>
            <a:ext cx="27432" cy="1371600"/>
          </a:xfrm>
          <a:prstGeom prst="roundRect">
            <a:avLst>
              <a:gd name="adj" fmla="val 45012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8"/>
          </a:p>
        </p:txBody>
      </p:sp>
      <p:sp>
        <p:nvSpPr>
          <p:cNvPr id="19" name="Rounded Rectangle 18"/>
          <p:cNvSpPr/>
          <p:nvPr/>
        </p:nvSpPr>
        <p:spPr>
          <a:xfrm>
            <a:off x="2785761" y="1371600"/>
            <a:ext cx="27432" cy="1371600"/>
          </a:xfrm>
          <a:prstGeom prst="roundRect">
            <a:avLst>
              <a:gd name="adj" fmla="val 45012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8"/>
          </a:p>
        </p:txBody>
      </p:sp>
      <p:sp>
        <p:nvSpPr>
          <p:cNvPr id="20" name="Rounded Rectangle 19"/>
          <p:cNvSpPr/>
          <p:nvPr/>
        </p:nvSpPr>
        <p:spPr>
          <a:xfrm>
            <a:off x="2973925" y="1371600"/>
            <a:ext cx="27432" cy="1371600"/>
          </a:xfrm>
          <a:prstGeom prst="roundRect">
            <a:avLst>
              <a:gd name="adj" fmla="val 45012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8"/>
          </a:p>
        </p:txBody>
      </p:sp>
      <p:sp>
        <p:nvSpPr>
          <p:cNvPr id="21" name="Rounded Rectangle 20"/>
          <p:cNvSpPr/>
          <p:nvPr/>
        </p:nvSpPr>
        <p:spPr>
          <a:xfrm>
            <a:off x="3162088" y="1371600"/>
            <a:ext cx="27432" cy="1371600"/>
          </a:xfrm>
          <a:prstGeom prst="roundRect">
            <a:avLst>
              <a:gd name="adj" fmla="val 45012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8"/>
          </a:p>
        </p:txBody>
      </p:sp>
      <p:sp>
        <p:nvSpPr>
          <p:cNvPr id="22" name="Rounded Rectangle 21"/>
          <p:cNvSpPr/>
          <p:nvPr/>
        </p:nvSpPr>
        <p:spPr>
          <a:xfrm>
            <a:off x="3350252" y="1371600"/>
            <a:ext cx="27432" cy="1371600"/>
          </a:xfrm>
          <a:prstGeom prst="roundRect">
            <a:avLst>
              <a:gd name="adj" fmla="val 45012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8"/>
          </a:p>
        </p:txBody>
      </p:sp>
      <p:sp>
        <p:nvSpPr>
          <p:cNvPr id="23" name="Rounded Rectangle 22"/>
          <p:cNvSpPr/>
          <p:nvPr/>
        </p:nvSpPr>
        <p:spPr>
          <a:xfrm>
            <a:off x="3538415" y="1371600"/>
            <a:ext cx="27432" cy="1371600"/>
          </a:xfrm>
          <a:prstGeom prst="roundRect">
            <a:avLst>
              <a:gd name="adj" fmla="val 45012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8"/>
          </a:p>
        </p:txBody>
      </p:sp>
      <p:sp>
        <p:nvSpPr>
          <p:cNvPr id="24" name="Rounded Rectangle 23"/>
          <p:cNvSpPr/>
          <p:nvPr/>
        </p:nvSpPr>
        <p:spPr>
          <a:xfrm>
            <a:off x="3726579" y="1371600"/>
            <a:ext cx="27432" cy="1371600"/>
          </a:xfrm>
          <a:prstGeom prst="roundRect">
            <a:avLst>
              <a:gd name="adj" fmla="val 45012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8"/>
          </a:p>
        </p:txBody>
      </p:sp>
      <p:sp>
        <p:nvSpPr>
          <p:cNvPr id="25" name="Rounded Rectangle 24"/>
          <p:cNvSpPr/>
          <p:nvPr/>
        </p:nvSpPr>
        <p:spPr>
          <a:xfrm>
            <a:off x="3914743" y="1371600"/>
            <a:ext cx="27432" cy="1371600"/>
          </a:xfrm>
          <a:prstGeom prst="roundRect">
            <a:avLst>
              <a:gd name="adj" fmla="val 45012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8"/>
          </a:p>
        </p:txBody>
      </p:sp>
      <p:sp>
        <p:nvSpPr>
          <p:cNvPr id="26" name="Rounded Rectangle 25"/>
          <p:cNvSpPr/>
          <p:nvPr/>
        </p:nvSpPr>
        <p:spPr>
          <a:xfrm>
            <a:off x="4102906" y="1371600"/>
            <a:ext cx="27432" cy="1371600"/>
          </a:xfrm>
          <a:prstGeom prst="roundRect">
            <a:avLst>
              <a:gd name="adj" fmla="val 45012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8"/>
          </a:p>
        </p:txBody>
      </p:sp>
      <p:sp>
        <p:nvSpPr>
          <p:cNvPr id="27" name="Rounded Rectangle 26"/>
          <p:cNvSpPr/>
          <p:nvPr/>
        </p:nvSpPr>
        <p:spPr>
          <a:xfrm>
            <a:off x="4291070" y="1371600"/>
            <a:ext cx="27432" cy="1371600"/>
          </a:xfrm>
          <a:prstGeom prst="roundRect">
            <a:avLst>
              <a:gd name="adj" fmla="val 45012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8"/>
          </a:p>
        </p:txBody>
      </p:sp>
      <p:sp>
        <p:nvSpPr>
          <p:cNvPr id="28" name="Rounded Rectangle 27"/>
          <p:cNvSpPr/>
          <p:nvPr/>
        </p:nvSpPr>
        <p:spPr>
          <a:xfrm>
            <a:off x="4479233" y="1371600"/>
            <a:ext cx="27432" cy="1371600"/>
          </a:xfrm>
          <a:prstGeom prst="roundRect">
            <a:avLst>
              <a:gd name="adj" fmla="val 45012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8"/>
          </a:p>
        </p:txBody>
      </p:sp>
      <p:sp>
        <p:nvSpPr>
          <p:cNvPr id="29" name="Rounded Rectangle 28"/>
          <p:cNvSpPr/>
          <p:nvPr/>
        </p:nvSpPr>
        <p:spPr>
          <a:xfrm>
            <a:off x="4667397" y="1371600"/>
            <a:ext cx="27432" cy="1371600"/>
          </a:xfrm>
          <a:prstGeom prst="roundRect">
            <a:avLst>
              <a:gd name="adj" fmla="val 45012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8"/>
          </a:p>
        </p:txBody>
      </p:sp>
      <p:sp>
        <p:nvSpPr>
          <p:cNvPr id="30" name="Rounded Rectangle 29"/>
          <p:cNvSpPr/>
          <p:nvPr/>
        </p:nvSpPr>
        <p:spPr>
          <a:xfrm>
            <a:off x="4855561" y="1371600"/>
            <a:ext cx="27432" cy="1371600"/>
          </a:xfrm>
          <a:prstGeom prst="roundRect">
            <a:avLst>
              <a:gd name="adj" fmla="val 45012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8"/>
          </a:p>
        </p:txBody>
      </p:sp>
      <p:sp>
        <p:nvSpPr>
          <p:cNvPr id="31" name="Rounded Rectangle 30"/>
          <p:cNvSpPr/>
          <p:nvPr/>
        </p:nvSpPr>
        <p:spPr>
          <a:xfrm>
            <a:off x="5043724" y="1371600"/>
            <a:ext cx="27432" cy="1371600"/>
          </a:xfrm>
          <a:prstGeom prst="roundRect">
            <a:avLst>
              <a:gd name="adj" fmla="val 45012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8"/>
          </a:p>
        </p:txBody>
      </p:sp>
      <p:sp>
        <p:nvSpPr>
          <p:cNvPr id="32" name="Rounded Rectangle 31"/>
          <p:cNvSpPr/>
          <p:nvPr/>
        </p:nvSpPr>
        <p:spPr>
          <a:xfrm>
            <a:off x="5231888" y="1371600"/>
            <a:ext cx="27432" cy="1371600"/>
          </a:xfrm>
          <a:prstGeom prst="roundRect">
            <a:avLst>
              <a:gd name="adj" fmla="val 45012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8"/>
          </a:p>
        </p:txBody>
      </p:sp>
      <p:sp>
        <p:nvSpPr>
          <p:cNvPr id="33" name="Rounded Rectangle 32"/>
          <p:cNvSpPr/>
          <p:nvPr/>
        </p:nvSpPr>
        <p:spPr>
          <a:xfrm>
            <a:off x="5420051" y="1371600"/>
            <a:ext cx="27432" cy="1371600"/>
          </a:xfrm>
          <a:prstGeom prst="roundRect">
            <a:avLst>
              <a:gd name="adj" fmla="val 45012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8"/>
          </a:p>
        </p:txBody>
      </p:sp>
      <p:sp>
        <p:nvSpPr>
          <p:cNvPr id="34" name="Rounded Rectangle 33"/>
          <p:cNvSpPr/>
          <p:nvPr/>
        </p:nvSpPr>
        <p:spPr>
          <a:xfrm>
            <a:off x="5608215" y="1371600"/>
            <a:ext cx="27432" cy="1371600"/>
          </a:xfrm>
          <a:prstGeom prst="roundRect">
            <a:avLst>
              <a:gd name="adj" fmla="val 45012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8"/>
          </a:p>
        </p:txBody>
      </p:sp>
      <p:sp>
        <p:nvSpPr>
          <p:cNvPr id="35" name="Rounded Rectangle 34"/>
          <p:cNvSpPr/>
          <p:nvPr/>
        </p:nvSpPr>
        <p:spPr>
          <a:xfrm>
            <a:off x="5796379" y="1371600"/>
            <a:ext cx="27432" cy="1371600"/>
          </a:xfrm>
          <a:prstGeom prst="roundRect">
            <a:avLst>
              <a:gd name="adj" fmla="val 45012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8"/>
          </a:p>
        </p:txBody>
      </p:sp>
      <p:sp>
        <p:nvSpPr>
          <p:cNvPr id="36" name="Rounded Rectangle 35"/>
          <p:cNvSpPr/>
          <p:nvPr/>
        </p:nvSpPr>
        <p:spPr>
          <a:xfrm>
            <a:off x="5984542" y="1371600"/>
            <a:ext cx="27432" cy="1371600"/>
          </a:xfrm>
          <a:prstGeom prst="roundRect">
            <a:avLst>
              <a:gd name="adj" fmla="val 45012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8"/>
          </a:p>
        </p:txBody>
      </p:sp>
      <p:sp>
        <p:nvSpPr>
          <p:cNvPr id="37" name="Rounded Rectangle 36"/>
          <p:cNvSpPr/>
          <p:nvPr/>
        </p:nvSpPr>
        <p:spPr>
          <a:xfrm>
            <a:off x="6172706" y="1371600"/>
            <a:ext cx="27432" cy="1371600"/>
          </a:xfrm>
          <a:prstGeom prst="roundRect">
            <a:avLst>
              <a:gd name="adj" fmla="val 45012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8"/>
          </a:p>
        </p:txBody>
      </p:sp>
      <p:sp>
        <p:nvSpPr>
          <p:cNvPr id="38" name="Rounded Rectangle 37"/>
          <p:cNvSpPr/>
          <p:nvPr/>
        </p:nvSpPr>
        <p:spPr>
          <a:xfrm>
            <a:off x="6360869" y="1371600"/>
            <a:ext cx="27432" cy="1371600"/>
          </a:xfrm>
          <a:prstGeom prst="roundRect">
            <a:avLst>
              <a:gd name="adj" fmla="val 45012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8"/>
          </a:p>
        </p:txBody>
      </p:sp>
      <p:sp>
        <p:nvSpPr>
          <p:cNvPr id="39" name="Rounded Rectangle 38"/>
          <p:cNvSpPr/>
          <p:nvPr/>
        </p:nvSpPr>
        <p:spPr>
          <a:xfrm>
            <a:off x="6549033" y="1371600"/>
            <a:ext cx="27432" cy="1371600"/>
          </a:xfrm>
          <a:prstGeom prst="roundRect">
            <a:avLst>
              <a:gd name="adj" fmla="val 45012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8"/>
          </a:p>
        </p:txBody>
      </p:sp>
      <p:sp>
        <p:nvSpPr>
          <p:cNvPr id="40" name="Rounded Rectangle 39"/>
          <p:cNvSpPr/>
          <p:nvPr/>
        </p:nvSpPr>
        <p:spPr>
          <a:xfrm>
            <a:off x="6737197" y="1371600"/>
            <a:ext cx="27432" cy="1371600"/>
          </a:xfrm>
          <a:prstGeom prst="roundRect">
            <a:avLst>
              <a:gd name="adj" fmla="val 45012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8"/>
          </a:p>
        </p:txBody>
      </p:sp>
      <p:sp>
        <p:nvSpPr>
          <p:cNvPr id="41" name="Rounded Rectangle 40"/>
          <p:cNvSpPr/>
          <p:nvPr/>
        </p:nvSpPr>
        <p:spPr>
          <a:xfrm>
            <a:off x="6925351" y="1371600"/>
            <a:ext cx="27432" cy="1371600"/>
          </a:xfrm>
          <a:prstGeom prst="roundRect">
            <a:avLst>
              <a:gd name="adj" fmla="val 45012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8"/>
          </a:p>
        </p:txBody>
      </p:sp>
      <p:sp>
        <p:nvSpPr>
          <p:cNvPr id="44" name="TextBox 43"/>
          <p:cNvSpPr txBox="1"/>
          <p:nvPr/>
        </p:nvSpPr>
        <p:spPr>
          <a:xfrm>
            <a:off x="385598" y="1686884"/>
            <a:ext cx="6567185" cy="646331"/>
          </a:xfrm>
          <a:prstGeom prst="rect">
            <a:avLst/>
          </a:prstGeom>
          <a:solidFill>
            <a:srgbClr val="FF438F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i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রসায়নের ভূবনে স্বাগতম</a:t>
            </a:r>
            <a:endParaRPr lang="en-US" sz="3600" i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31670" y="3755395"/>
            <a:ext cx="311114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b="1" spc="180" dirty="0" smtClean="0">
                <a:latin typeface="Agency FB" panose="020B0503020202020204" pitchFamily="34" charset="0"/>
              </a:rPr>
              <a:t>WALIULLAH</a:t>
            </a:r>
            <a:r>
              <a:rPr lang="bn-IN" sz="1100" b="1" spc="180" dirty="0" smtClean="0">
                <a:latin typeface="Agency FB" panose="020B0503020202020204" pitchFamily="34" charset="0"/>
              </a:rPr>
              <a:t> </a:t>
            </a:r>
            <a:r>
              <a:rPr lang="en-US" sz="1000" b="1" i="1" spc="180" dirty="0" smtClean="0">
                <a:latin typeface="Agency FB" panose="020B0503020202020204" pitchFamily="34" charset="0"/>
              </a:rPr>
              <a:t>Assistant </a:t>
            </a:r>
            <a:r>
              <a:rPr lang="en-US" sz="1000" b="1" i="1" spc="180" dirty="0">
                <a:latin typeface="Agency FB" panose="020B0503020202020204" pitchFamily="34" charset="0"/>
              </a:rPr>
              <a:t>Teacher (Science)</a:t>
            </a:r>
            <a:endParaRPr lang="en-US" sz="1000" b="1" i="1" spc="180" dirty="0">
              <a:latin typeface="Agency FB" panose="020B0503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682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accel="50000" decel="50000" autoRev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accel="50000" decel="50000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accel="50000" decel="50000" autoRev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accel="50000" decel="50000" autoRev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accel="50000" decel="50000" autoRev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repeatCount="indefinite" accel="50000" decel="50000" autoRev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repeatCount="indefinite" accel="50000" decel="50000" autoRev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repeatCount="indefinite" accel="50000" decel="50000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repeatCount="indefinite" accel="50000" decel="50000" autoRev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repeatCount="indefinite" accel="50000" decel="50000" autoRev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6" presetClass="emph" presetSubtype="0" repeatCount="indefinite" accel="50000" decel="50000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repeatCount="indefinite" accel="50000" decel="50000" autoRev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repeatCount="indefinite" accel="50000" decel="50000" autoRev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6" presetClass="emph" presetSubtype="0" repeatCount="indefinite" accel="50000" decel="50000" autoRev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6" presetClass="emph" presetSubtype="0" repeatCount="indefinite" accel="50000" decel="50000" autoRev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6" presetClass="emph" presetSubtype="0" repeatCount="indefinite" accel="50000" decel="50000" autoRev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6" presetClass="emph" presetSubtype="0" repeatCount="indefinite" accel="50000" decel="50000" autoRev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6" presetClass="emph" presetSubtype="0" repeatCount="indefinite" accel="50000" decel="50000" autoRev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6" presetClass="emph" presetSubtype="0" repeatCount="indefinite" accel="50000" decel="50000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6" presetClass="emph" presetSubtype="0" repeatCount="indefinite" accel="50000" decel="50000" autoRev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6" presetClass="emph" presetSubtype="0" repeatCount="indefinite" accel="50000" decel="50000" autoRev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6" presetClass="emph" presetSubtype="0" repeatCount="indefinite" accel="50000" decel="50000" autoRev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6" presetClass="emph" presetSubtype="0" repeatCount="indefinite" accel="50000" decel="50000" autoRev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6" presetClass="emph" presetSubtype="0" repeatCount="indefinite" accel="50000" decel="50000" autoRev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6" presetClass="emph" presetSubtype="0" repeatCount="indefinite" accel="50000" decel="50000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6" presetClass="emph" presetSubtype="0" repeatCount="indefinite" accel="50000" decel="50000" autoRev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6" presetClass="emph" presetSubtype="0" repeatCount="indefinite" accel="50000" decel="50000" autoRev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6" presetClass="emph" presetSubtype="0" repeatCount="indefinite" accel="50000" decel="50000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8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6" presetClass="emph" presetSubtype="0" repeatCount="indefinite" accel="50000" decel="50000" autoRev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6" presetClass="emph" presetSubtype="0" repeatCount="indefinite" accel="50000" decel="50000" autoRev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6" presetClass="emph" presetSubtype="0" repeatCount="indefinite" accel="50000" decel="50000" autoRev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74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6" presetClass="emph" presetSubtype="0" repeatCount="indefinite" accel="50000" decel="50000" autoRev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76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7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7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0 L 0.00131 -0.3518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1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4" grpId="0" animBg="1"/>
      <p:bldP spid="44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7315200" cy="4114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205740"/>
            <a:ext cx="3313670" cy="2689967"/>
          </a:xfrm>
          <a:prstGeom prst="rect">
            <a:avLst/>
          </a:prstGeom>
          <a:solidFill>
            <a:srgbClr val="FF438F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খনিজ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bn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(Mineral Resources)</a:t>
            </a:r>
            <a:endParaRPr lang="bn-IN" sz="2800" dirty="0">
              <a:solidFill>
                <a:schemeClr val="bg1"/>
              </a:solidFill>
              <a:latin typeface="Agency FB" panose="020B0503020202020204" pitchFamily="34" charset="0"/>
              <a:cs typeface="NikoshBAN" panose="02000000000000000000" pitchFamily="2" charset="0"/>
            </a:endParaRPr>
          </a:p>
          <a:p>
            <a:endParaRPr lang="bn-IN" sz="168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bn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কোন আকরিকের ক্ষেত্রে </a:t>
            </a:r>
            <a:r>
              <a:rPr lang="bn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আকরিকের </a:t>
            </a:r>
            <a:r>
              <a:rPr lang="bn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ঘনীকরণে ‘রাসায়নিক পদ্ধতি’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 করা হয় ?</a:t>
            </a:r>
            <a:endParaRPr lang="en-US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3657600" y="127975"/>
          <a:ext cx="3429000" cy="38588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37805756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1457866095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7373360"/>
                    </a:ext>
                  </a:extLst>
                </a:gridCol>
              </a:tblGrid>
              <a:tr h="493776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ধাতু</a:t>
                      </a:r>
                      <a:endParaRPr lang="en-US" sz="1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খনিজ</a:t>
                      </a:r>
                      <a:r>
                        <a:rPr lang="en-US" sz="14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/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4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আকরিকের</a:t>
                      </a:r>
                      <a:r>
                        <a:rPr lang="en-US" sz="14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4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নাম</a:t>
                      </a:r>
                      <a:endParaRPr lang="en-US" sz="1400" b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4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সংকেত</a:t>
                      </a:r>
                      <a:endParaRPr lang="en-US" sz="1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7662137"/>
                  </a:ext>
                </a:extLst>
              </a:tr>
              <a:tr h="33285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মার্কারি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সিন্নাবার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>
                    <a:solidFill>
                      <a:srgbClr val="E9F9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latin typeface="Agency FB" panose="020B0503020202020204" pitchFamily="34" charset="0"/>
                        </a:rPr>
                        <a:t>HgS</a:t>
                      </a:r>
                      <a:endParaRPr lang="en-US" sz="1400" b="1" dirty="0">
                        <a:latin typeface="Agency FB" panose="020B0503020202020204" pitchFamily="34" charset="0"/>
                      </a:endParaRPr>
                    </a:p>
                  </a:txBody>
                  <a:tcPr marL="54864" marR="54864" marT="27432" marB="27432">
                    <a:solidFill>
                      <a:srgbClr val="FF43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261940"/>
                  </a:ext>
                </a:extLst>
              </a:tr>
              <a:tr h="49377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জিংক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জিংক</a:t>
                      </a:r>
                      <a:r>
                        <a:rPr lang="en-US" sz="1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ব্লেন্ড</a:t>
                      </a:r>
                      <a:r>
                        <a:rPr lang="en-US" sz="1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</a:t>
                      </a:r>
                    </a:p>
                    <a:p>
                      <a:r>
                        <a:rPr lang="en-US" sz="1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ক্যালামাইন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>
                    <a:solidFill>
                      <a:srgbClr val="E9F9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latin typeface="Agency FB" panose="020B0503020202020204" pitchFamily="34" charset="0"/>
                        </a:rPr>
                        <a:t>ZnS</a:t>
                      </a:r>
                      <a:endParaRPr lang="en-US" sz="1400" b="1" dirty="0" smtClean="0">
                        <a:latin typeface="Agency FB" panose="020B0503020202020204" pitchFamily="34" charset="0"/>
                      </a:endParaRPr>
                    </a:p>
                    <a:p>
                      <a:pPr algn="ctr"/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ZnCO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3</a:t>
                      </a:r>
                      <a:endParaRPr lang="en-US" sz="1400" b="1" baseline="-25000" dirty="0">
                        <a:latin typeface="Agency FB" panose="020B0503020202020204" pitchFamily="34" charset="0"/>
                      </a:endParaRPr>
                    </a:p>
                  </a:txBody>
                  <a:tcPr marL="54864" marR="54864" marT="27432" marB="27432">
                    <a:solidFill>
                      <a:srgbClr val="FF43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409113"/>
                  </a:ext>
                </a:extLst>
              </a:tr>
              <a:tr h="33285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লেড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গ্যালেনা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>
                    <a:solidFill>
                      <a:srgbClr val="E9F9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latin typeface="Agency FB" panose="020B0503020202020204" pitchFamily="34" charset="0"/>
                        </a:rPr>
                        <a:t>PbS</a:t>
                      </a:r>
                      <a:endParaRPr lang="en-US" sz="1400" b="1" dirty="0">
                        <a:latin typeface="Agency FB" panose="020B0503020202020204" pitchFamily="34" charset="0"/>
                      </a:endParaRPr>
                    </a:p>
                  </a:txBody>
                  <a:tcPr marL="54864" marR="54864" marT="27432" marB="27432">
                    <a:solidFill>
                      <a:srgbClr val="FF43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1081756"/>
                  </a:ext>
                </a:extLst>
              </a:tr>
              <a:tr h="71323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আয়রন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ম্যাগনেটাইট</a:t>
                      </a:r>
                      <a:r>
                        <a:rPr lang="en-US" sz="1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</a:t>
                      </a:r>
                      <a:r>
                        <a:rPr lang="en-US" sz="1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  <a:p>
                      <a:r>
                        <a:rPr lang="en-US" sz="1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হেমাটাইট</a:t>
                      </a:r>
                      <a:r>
                        <a:rPr lang="en-US" sz="1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</a:p>
                    <a:p>
                      <a:r>
                        <a:rPr lang="en-US" sz="1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লিমোনাইট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>
                    <a:solidFill>
                      <a:srgbClr val="E9F9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Fe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3</a:t>
                      </a:r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O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4</a:t>
                      </a:r>
                    </a:p>
                    <a:p>
                      <a:pPr algn="ctr"/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Fe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2</a:t>
                      </a:r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O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3</a:t>
                      </a:r>
                    </a:p>
                    <a:p>
                      <a:pPr algn="ctr"/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Fe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2</a:t>
                      </a:r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O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3</a:t>
                      </a:r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.3H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2</a:t>
                      </a:r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O</a:t>
                      </a:r>
                      <a:endParaRPr lang="en-US" sz="1400" b="1" dirty="0">
                        <a:latin typeface="Agency FB" panose="020B0503020202020204" pitchFamily="34" charset="0"/>
                      </a:endParaRPr>
                    </a:p>
                  </a:txBody>
                  <a:tcPr marL="54864" marR="54864" marT="27432" marB="27432">
                    <a:solidFill>
                      <a:srgbClr val="FF43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660332"/>
                  </a:ext>
                </a:extLst>
              </a:tr>
              <a:tr h="49377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কপার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কপার</a:t>
                      </a:r>
                      <a:r>
                        <a:rPr lang="en-US" sz="1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পাইরোইট</a:t>
                      </a:r>
                      <a:r>
                        <a:rPr lang="en-US" sz="1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চালকোসাইট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>
                    <a:solidFill>
                      <a:srgbClr val="E9F9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CuFeS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2</a:t>
                      </a:r>
                    </a:p>
                    <a:p>
                      <a:pPr algn="ctr"/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Cu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2</a:t>
                      </a:r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S</a:t>
                      </a:r>
                      <a:endParaRPr lang="en-US" sz="1400" b="1" dirty="0">
                        <a:latin typeface="Agency FB" panose="020B0503020202020204" pitchFamily="34" charset="0"/>
                      </a:endParaRPr>
                    </a:p>
                  </a:txBody>
                  <a:tcPr marL="54864" marR="54864" marT="27432" marB="27432">
                    <a:solidFill>
                      <a:srgbClr val="FF43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3731825"/>
                  </a:ext>
                </a:extLst>
              </a:tr>
              <a:tr h="33285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অ্যালুমিনিয়াম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বক্সাইট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>
                    <a:solidFill>
                      <a:srgbClr val="E9F9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Al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2</a:t>
                      </a:r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O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3</a:t>
                      </a:r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. H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2</a:t>
                      </a:r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O</a:t>
                      </a:r>
                      <a:endParaRPr lang="en-US" sz="1400" b="1" dirty="0">
                        <a:latin typeface="Agency FB" panose="020B0503020202020204" pitchFamily="34" charset="0"/>
                      </a:endParaRPr>
                    </a:p>
                  </a:txBody>
                  <a:tcPr marL="54864" marR="54864" marT="27432" marB="27432">
                    <a:solidFill>
                      <a:srgbClr val="FF43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0984693"/>
                  </a:ext>
                </a:extLst>
              </a:tr>
              <a:tr h="33285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সোডিয়াম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সাগরের</a:t>
                      </a:r>
                      <a:r>
                        <a:rPr lang="en-US" sz="1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পানি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>
                    <a:solidFill>
                      <a:srgbClr val="E9F9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latin typeface="Agency FB" panose="020B0503020202020204" pitchFamily="34" charset="0"/>
                        </a:rPr>
                        <a:t>NaCl</a:t>
                      </a:r>
                      <a:endParaRPr lang="en-US" sz="1400" b="1" dirty="0">
                        <a:latin typeface="Agency FB" panose="020B0503020202020204" pitchFamily="34" charset="0"/>
                      </a:endParaRPr>
                    </a:p>
                  </a:txBody>
                  <a:tcPr marL="54864" marR="54864" marT="27432" marB="27432">
                    <a:solidFill>
                      <a:srgbClr val="FF43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8898579"/>
                  </a:ext>
                </a:extLst>
              </a:tr>
              <a:tr h="33285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ক্যালসিয়াম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চুনাপাথর</a:t>
                      </a:r>
                      <a:r>
                        <a:rPr lang="en-US" sz="1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>
                    <a:solidFill>
                      <a:srgbClr val="E9F9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CaCO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3</a:t>
                      </a:r>
                      <a:endParaRPr lang="en-US" sz="1400" b="1" baseline="-25000" dirty="0">
                        <a:latin typeface="Agency FB" panose="020B0503020202020204" pitchFamily="34" charset="0"/>
                      </a:endParaRPr>
                    </a:p>
                  </a:txBody>
                  <a:tcPr marL="54864" marR="54864" marT="27432" marB="27432">
                    <a:solidFill>
                      <a:srgbClr val="FF43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7594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7971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5041204"/>
              </p:ext>
            </p:extLst>
          </p:nvPr>
        </p:nvGraphicFramePr>
        <p:xfrm>
          <a:off x="228601" y="157416"/>
          <a:ext cx="6858000" cy="39057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338287424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987855397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054878827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092049596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90145406"/>
                    </a:ext>
                  </a:extLst>
                </a:gridCol>
              </a:tblGrid>
              <a:tr h="442113">
                <a:tc gridSpan="5">
                  <a:txBody>
                    <a:bodyPr/>
                    <a:lstStyle/>
                    <a:p>
                      <a:pPr algn="ctr"/>
                      <a:r>
                        <a:rPr lang="bn-IN" sz="1900" b="0" i="1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ধাতু</a:t>
                      </a:r>
                      <a:r>
                        <a:rPr lang="bn-IN" sz="1900" b="0" i="1" baseline="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নিষ্কাশন</a:t>
                      </a:r>
                      <a:endParaRPr lang="bn-IN" sz="1900" b="0" i="1" dirty="0" smtClean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3" marB="27433"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bn-IN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536904"/>
                  </a:ext>
                </a:extLst>
              </a:tr>
              <a:tr h="5517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1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আকরিকের বিচূর্ণন</a:t>
                      </a:r>
                    </a:p>
                    <a:p>
                      <a:pPr algn="ctr"/>
                      <a:endParaRPr lang="en-US" sz="1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3" marB="27433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bn-IN" sz="1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জো ক্রাশারে বিচূর্ণন </a:t>
                      </a:r>
                      <a:endParaRPr lang="en-US" sz="12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bn-IN" sz="1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বল ক্রাশারে পাঊডার</a:t>
                      </a:r>
                      <a:endParaRPr lang="en-US" sz="1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3" marB="27433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8574226"/>
                  </a:ext>
                </a:extLst>
              </a:tr>
              <a:tr h="11013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1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আকরিকের ঘনীকরণ</a:t>
                      </a:r>
                    </a:p>
                    <a:p>
                      <a:pPr algn="ctr"/>
                      <a:endParaRPr lang="en-US" sz="1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3" marB="27433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হাইড্রোলাইটিক পদ্ধতি</a:t>
                      </a:r>
                      <a:endParaRPr lang="en-US" sz="12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(( FeO.Cr</a:t>
                      </a:r>
                      <a:r>
                        <a:rPr lang="en-US" sz="1200" baseline="-250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2</a:t>
                      </a:r>
                      <a:r>
                        <a:rPr lang="en-US" sz="120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O</a:t>
                      </a:r>
                      <a:r>
                        <a:rPr lang="en-US" sz="1200" baseline="-250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3</a:t>
                      </a:r>
                      <a:r>
                        <a:rPr lang="en-US" sz="120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, TiO</a:t>
                      </a:r>
                      <a:r>
                        <a:rPr lang="en-US" sz="1200" baseline="-250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2</a:t>
                      </a:r>
                      <a:r>
                        <a:rPr lang="en-US" sz="120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 , Fe</a:t>
                      </a:r>
                      <a:r>
                        <a:rPr lang="en-US" sz="1200" baseline="-250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2</a:t>
                      </a:r>
                      <a:r>
                        <a:rPr lang="en-US" sz="120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O</a:t>
                      </a:r>
                      <a:r>
                        <a:rPr lang="en-US" sz="1200" baseline="-250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3,</a:t>
                      </a:r>
                      <a:r>
                        <a:rPr lang="en-US" sz="120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 Fe</a:t>
                      </a:r>
                      <a:r>
                        <a:rPr lang="en-US" sz="1200" baseline="-250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3</a:t>
                      </a:r>
                      <a:r>
                        <a:rPr lang="en-US" sz="120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O</a:t>
                      </a:r>
                      <a:r>
                        <a:rPr lang="en-US" sz="1200" baseline="-250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4</a:t>
                      </a:r>
                      <a:r>
                        <a:rPr lang="en-US" sz="120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 , Fe</a:t>
                      </a:r>
                      <a:r>
                        <a:rPr lang="en-US" sz="1200" baseline="-250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2</a:t>
                      </a:r>
                      <a:r>
                        <a:rPr lang="en-US" sz="120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O</a:t>
                      </a:r>
                      <a:r>
                        <a:rPr lang="en-US" sz="1200" baseline="-250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3</a:t>
                      </a:r>
                      <a:r>
                        <a:rPr lang="en-US" sz="120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,3H</a:t>
                      </a:r>
                      <a:r>
                        <a:rPr lang="en-US" sz="1200" baseline="-250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2</a:t>
                      </a:r>
                      <a:r>
                        <a:rPr lang="en-US" sz="120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O, FeWO</a:t>
                      </a:r>
                      <a:r>
                        <a:rPr lang="en-US" sz="1200" baseline="-250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4</a:t>
                      </a:r>
                      <a:r>
                        <a:rPr lang="en-US" sz="120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;</a:t>
                      </a:r>
                      <a:endParaRPr lang="en-US" sz="1200" dirty="0" smtClean="0">
                        <a:latin typeface="Agency FB" panose="020B0503020202020204" pitchFamily="34" charset="0"/>
                        <a:cs typeface="NikoshBAN" panose="02000000000000000000" pitchFamily="2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Pt , Au)</a:t>
                      </a:r>
                      <a:endParaRPr lang="en-US" sz="1200" dirty="0" smtClean="0">
                        <a:latin typeface="Agency FB" panose="020B0503020202020204" pitchFamily="34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sz="1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3" marB="27433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তেলফেনা ভাসমান পদ্ধতি</a:t>
                      </a:r>
                      <a:endParaRPr lang="en-US" sz="12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(</a:t>
                      </a:r>
                      <a:r>
                        <a:rPr lang="en-US" sz="1200" baseline="0" dirty="0" err="1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HgS</a:t>
                      </a:r>
                      <a:r>
                        <a:rPr lang="en-US" sz="120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1200" baseline="0" dirty="0" err="1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ZnS</a:t>
                      </a:r>
                      <a:r>
                        <a:rPr lang="en-US" sz="120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1200" baseline="0" dirty="0" err="1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PbS</a:t>
                      </a:r>
                      <a:r>
                        <a:rPr lang="en-US" sz="120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, Cu</a:t>
                      </a:r>
                      <a:r>
                        <a:rPr lang="en-US" sz="1200" baseline="-250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2</a:t>
                      </a:r>
                      <a:r>
                        <a:rPr lang="en-US" sz="120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S, CuFeS</a:t>
                      </a:r>
                      <a:r>
                        <a:rPr lang="en-US" sz="1200" baseline="-250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2</a:t>
                      </a:r>
                      <a:r>
                        <a:rPr lang="en-US" sz="120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 )</a:t>
                      </a:r>
                      <a:endParaRPr lang="en-US" sz="1200" dirty="0" smtClean="0">
                        <a:latin typeface="Agency FB" panose="020B0503020202020204" pitchFamily="34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sz="1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3" marB="27433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চৌম্বকীয় পৃথকীকরণ পদ্ধতি</a:t>
                      </a:r>
                    </a:p>
                    <a:p>
                      <a:pPr algn="ctr"/>
                      <a:r>
                        <a:rPr lang="en-US" sz="120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( FeO.Cr</a:t>
                      </a:r>
                      <a:r>
                        <a:rPr lang="en-US" sz="1200" baseline="-250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2</a:t>
                      </a:r>
                      <a:r>
                        <a:rPr lang="en-US" sz="120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O</a:t>
                      </a:r>
                      <a:r>
                        <a:rPr lang="en-US" sz="1200" baseline="-250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3</a:t>
                      </a:r>
                      <a:r>
                        <a:rPr lang="en-US" sz="120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, TiO</a:t>
                      </a:r>
                      <a:r>
                        <a:rPr lang="en-US" sz="1200" baseline="-250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2</a:t>
                      </a:r>
                      <a:r>
                        <a:rPr lang="en-US" sz="120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 , Fe</a:t>
                      </a:r>
                      <a:r>
                        <a:rPr lang="en-US" sz="1200" baseline="-250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2</a:t>
                      </a:r>
                      <a:r>
                        <a:rPr lang="en-US" sz="120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O</a:t>
                      </a:r>
                      <a:r>
                        <a:rPr lang="en-US" sz="1200" baseline="-250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3,</a:t>
                      </a:r>
                      <a:r>
                        <a:rPr lang="en-US" sz="120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 Fe</a:t>
                      </a:r>
                      <a:r>
                        <a:rPr lang="en-US" sz="1200" baseline="-250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3</a:t>
                      </a:r>
                      <a:r>
                        <a:rPr lang="en-US" sz="120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O</a:t>
                      </a:r>
                      <a:r>
                        <a:rPr lang="en-US" sz="1200" baseline="-250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4</a:t>
                      </a:r>
                      <a:r>
                        <a:rPr lang="en-US" sz="120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 ,Fe</a:t>
                      </a:r>
                      <a:r>
                        <a:rPr lang="en-US" sz="1200" baseline="-250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2</a:t>
                      </a:r>
                      <a:r>
                        <a:rPr lang="en-US" sz="120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O</a:t>
                      </a:r>
                      <a:r>
                        <a:rPr lang="en-US" sz="1200" baseline="-250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3</a:t>
                      </a:r>
                      <a:r>
                        <a:rPr lang="en-US" sz="120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,3H</a:t>
                      </a:r>
                      <a:r>
                        <a:rPr lang="en-US" sz="1200" baseline="-250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2</a:t>
                      </a:r>
                      <a:r>
                        <a:rPr lang="en-US" sz="120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O, FeWO</a:t>
                      </a:r>
                      <a:r>
                        <a:rPr lang="en-US" sz="1200" baseline="-250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4</a:t>
                      </a:r>
                      <a:r>
                        <a:rPr lang="en-US" sz="120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)</a:t>
                      </a:r>
                      <a:endParaRPr lang="en-US" sz="1200" dirty="0" smtClean="0">
                        <a:latin typeface="Agency FB" panose="020B0503020202020204" pitchFamily="34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sz="1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3" marB="27433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রাসায়নিক পদ্ধতি</a:t>
                      </a:r>
                      <a:endParaRPr lang="en-US" sz="12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( Al</a:t>
                      </a:r>
                      <a:r>
                        <a:rPr lang="en-US" sz="1200" baseline="-250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2</a:t>
                      </a:r>
                      <a:r>
                        <a:rPr lang="en-US" sz="120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O</a:t>
                      </a:r>
                      <a:r>
                        <a:rPr lang="en-US" sz="1200" baseline="-250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3</a:t>
                      </a:r>
                      <a:r>
                        <a:rPr lang="en-US" sz="120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. 2H</a:t>
                      </a:r>
                      <a:r>
                        <a:rPr lang="en-US" sz="1200" baseline="-250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2</a:t>
                      </a:r>
                      <a:r>
                        <a:rPr lang="en-US" sz="120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O)</a:t>
                      </a:r>
                      <a:endParaRPr lang="en-US" sz="1200" dirty="0" smtClean="0">
                        <a:latin typeface="Agency FB" panose="020B0503020202020204" pitchFamily="34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sz="1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3" marB="27433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1801572"/>
                  </a:ext>
                </a:extLst>
              </a:tr>
              <a:tr h="7517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1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ঘণীকৃত আকরিককে ধাতব অক্সাইডে রূপান্তর</a:t>
                      </a:r>
                    </a:p>
                    <a:p>
                      <a:pPr algn="ctr"/>
                      <a:endParaRPr lang="en-US" sz="1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3" marB="2743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bn-IN" sz="1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(ভষ্মীকরণ পদ্ধতি </a:t>
                      </a:r>
                      <a:endParaRPr lang="en-US" sz="12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( CaCO</a:t>
                      </a:r>
                      <a:r>
                        <a:rPr lang="en-US" sz="1200" baseline="-250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3</a:t>
                      </a:r>
                      <a:r>
                        <a:rPr lang="en-US" sz="120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; </a:t>
                      </a:r>
                      <a:r>
                        <a:rPr lang="en-US" sz="1200" baseline="0" dirty="0" smtClean="0">
                          <a:solidFill>
                            <a:srgbClr val="FF0000"/>
                          </a:solidFill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Fe</a:t>
                      </a:r>
                      <a:r>
                        <a:rPr lang="en-US" sz="1200" baseline="-25000" dirty="0" smtClean="0">
                          <a:solidFill>
                            <a:srgbClr val="FF0000"/>
                          </a:solidFill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2</a:t>
                      </a:r>
                      <a:r>
                        <a:rPr lang="en-US" sz="1200" baseline="0" dirty="0" smtClean="0">
                          <a:solidFill>
                            <a:srgbClr val="FF0000"/>
                          </a:solidFill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O</a:t>
                      </a:r>
                      <a:r>
                        <a:rPr lang="en-US" sz="1200" baseline="-25000" dirty="0" smtClean="0">
                          <a:solidFill>
                            <a:srgbClr val="FF0000"/>
                          </a:solidFill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3</a:t>
                      </a:r>
                      <a:r>
                        <a:rPr lang="en-US" sz="1200" baseline="0" dirty="0" smtClean="0">
                          <a:solidFill>
                            <a:srgbClr val="FF0000"/>
                          </a:solidFill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,3H</a:t>
                      </a:r>
                      <a:r>
                        <a:rPr lang="en-US" sz="1200" baseline="-25000" dirty="0" smtClean="0">
                          <a:solidFill>
                            <a:srgbClr val="FF0000"/>
                          </a:solidFill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2</a:t>
                      </a:r>
                      <a:r>
                        <a:rPr lang="en-US" sz="1200" baseline="0" dirty="0" smtClean="0">
                          <a:solidFill>
                            <a:srgbClr val="FF0000"/>
                          </a:solidFill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O</a:t>
                      </a:r>
                      <a:r>
                        <a:rPr lang="en-US" sz="120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; FeO.Cr</a:t>
                      </a:r>
                      <a:r>
                        <a:rPr lang="en-US" sz="1200" baseline="-250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2</a:t>
                      </a:r>
                      <a:r>
                        <a:rPr lang="en-US" sz="120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O</a:t>
                      </a:r>
                      <a:r>
                        <a:rPr lang="en-US" sz="1200" baseline="-250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3</a:t>
                      </a:r>
                      <a:r>
                        <a:rPr lang="en-US" sz="120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, TiO</a:t>
                      </a:r>
                      <a:r>
                        <a:rPr lang="en-US" sz="1200" baseline="-250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2</a:t>
                      </a:r>
                      <a:r>
                        <a:rPr lang="en-US" sz="120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 , Fe</a:t>
                      </a:r>
                      <a:r>
                        <a:rPr lang="en-US" sz="1200" baseline="-250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2</a:t>
                      </a:r>
                      <a:r>
                        <a:rPr lang="en-US" sz="120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O</a:t>
                      </a:r>
                      <a:r>
                        <a:rPr lang="en-US" sz="1200" baseline="-250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3,</a:t>
                      </a:r>
                      <a:r>
                        <a:rPr lang="en-US" sz="120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 Fe</a:t>
                      </a:r>
                      <a:r>
                        <a:rPr lang="en-US" sz="1200" baseline="-250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3</a:t>
                      </a:r>
                      <a:r>
                        <a:rPr lang="en-US" sz="120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O</a:t>
                      </a:r>
                      <a:r>
                        <a:rPr lang="en-US" sz="1200" baseline="-250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4</a:t>
                      </a:r>
                      <a:r>
                        <a:rPr lang="en-US" sz="120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 , CaCO</a:t>
                      </a:r>
                      <a:r>
                        <a:rPr lang="en-US" sz="1200" baseline="-250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3</a:t>
                      </a:r>
                      <a:r>
                        <a:rPr lang="en-US" sz="120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, FeWO</a:t>
                      </a:r>
                      <a:r>
                        <a:rPr lang="en-US" sz="1200" baseline="-250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4</a:t>
                      </a:r>
                      <a:r>
                        <a:rPr lang="en-US" sz="120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 )</a:t>
                      </a:r>
                      <a:r>
                        <a:rPr lang="bn-IN" sz="120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1200" dirty="0" smtClean="0">
                        <a:latin typeface="Agency FB" panose="020B0503020202020204" pitchFamily="34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sz="1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3" marB="2743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bn-IN" sz="1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তাপজারণ পদ্ধতি</a:t>
                      </a:r>
                      <a:endParaRPr lang="en-US" sz="12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( </a:t>
                      </a:r>
                      <a:r>
                        <a:rPr lang="en-US" sz="1200" baseline="0" dirty="0" err="1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PbS</a:t>
                      </a:r>
                      <a:r>
                        <a:rPr lang="en-US" sz="120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120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,</a:t>
                      </a:r>
                      <a:r>
                        <a:rPr lang="en-US" sz="120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200" baseline="0" dirty="0" err="1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HgS</a:t>
                      </a:r>
                      <a:r>
                        <a:rPr lang="en-US" sz="120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1200" baseline="0" dirty="0" err="1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ZnS</a:t>
                      </a:r>
                      <a:r>
                        <a:rPr lang="en-US" sz="120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1200" baseline="0" dirty="0" err="1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PbS</a:t>
                      </a:r>
                      <a:r>
                        <a:rPr lang="en-US" sz="120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, Cu</a:t>
                      </a:r>
                      <a:r>
                        <a:rPr lang="en-US" sz="1200" baseline="-250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2</a:t>
                      </a:r>
                      <a:r>
                        <a:rPr lang="en-US" sz="120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S, CuFeS</a:t>
                      </a:r>
                      <a:r>
                        <a:rPr lang="en-US" sz="1200" baseline="-250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2</a:t>
                      </a:r>
                      <a:r>
                        <a:rPr lang="en-US" sz="120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 )</a:t>
                      </a:r>
                      <a:endParaRPr lang="en-US" sz="1200" dirty="0" smtClean="0">
                        <a:latin typeface="Agency FB" panose="020B0503020202020204" pitchFamily="34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sz="1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3" marB="2743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867254"/>
                  </a:ext>
                </a:extLst>
              </a:tr>
              <a:tr h="57688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1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ধাতব অক্সাইডকে মুক্ত ধাতুতে রূপান্তর</a:t>
                      </a:r>
                    </a:p>
                    <a:p>
                      <a:pPr algn="ctr"/>
                      <a:endParaRPr lang="en-US" sz="1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3" marB="27433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তড়িৎ বিশ্লেষণ পদ্ধতি</a:t>
                      </a:r>
                      <a:endParaRPr lang="en-US" sz="12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( K, Na, Ca, Mg, Al, )</a:t>
                      </a:r>
                      <a:endParaRPr lang="en-US" sz="1200" dirty="0" smtClean="0">
                        <a:latin typeface="Agency FB" panose="020B0503020202020204" pitchFamily="34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sz="1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3" marB="27433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1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কার্বন বিজারণ পদ্ধতি</a:t>
                      </a:r>
                      <a:r>
                        <a:rPr lang="en-US" sz="1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( Zn, Fe, </a:t>
                      </a:r>
                      <a:r>
                        <a:rPr lang="en-US" sz="1200" baseline="0" dirty="0" err="1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Pb</a:t>
                      </a:r>
                      <a:r>
                        <a:rPr lang="en-US" sz="120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 )</a:t>
                      </a:r>
                      <a:endParaRPr lang="en-US" sz="1200" dirty="0" smtClean="0">
                        <a:latin typeface="Agency FB" panose="020B0503020202020204" pitchFamily="34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sz="1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3" marB="27433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স্ববিজারণ পদ্ধতি</a:t>
                      </a:r>
                      <a:endParaRPr lang="en-US" sz="12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( Cu, Hg, Ag )</a:t>
                      </a:r>
                      <a:endParaRPr lang="en-US" sz="1200" dirty="0" smtClean="0">
                        <a:latin typeface="Agency FB" panose="020B0503020202020204" pitchFamily="34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sz="1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3" marB="27433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বিশুদ্ধ</a:t>
                      </a:r>
                      <a:r>
                        <a:rPr lang="bn-IN" sz="1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অবস্থায় পাওয়া যায় </a:t>
                      </a:r>
                    </a:p>
                    <a:p>
                      <a:pPr algn="ctr"/>
                      <a:r>
                        <a:rPr lang="en-US" sz="120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(Pt , Au)</a:t>
                      </a:r>
                      <a:endParaRPr lang="en-US" sz="1200" dirty="0">
                        <a:latin typeface="Agency FB" panose="020B0503020202020204" pitchFamily="34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3" marB="27433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706770"/>
                  </a:ext>
                </a:extLst>
              </a:tr>
              <a:tr h="4107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1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ধাতু বিশুদ্ধ করণ</a:t>
                      </a:r>
                      <a:endParaRPr lang="en-US" sz="12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sz="1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3" marB="27433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1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বিগলন</a:t>
                      </a:r>
                      <a:endParaRPr lang="en-US" sz="12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sz="1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3" marB="27433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bn-IN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তড়িৎ</a:t>
                      </a:r>
                      <a:r>
                        <a:rPr lang="bn-IN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বিশ্লেষণ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3" marB="274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0992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396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7315200" cy="41148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600" y="228600"/>
            <a:ext cx="3309257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</a:p>
          <a:p>
            <a:pPr marL="457200" indent="-457200">
              <a:buFont typeface="+mj-lt"/>
              <a:buAutoNum type="arabicPeriod"/>
            </a:pPr>
            <a:endParaRPr lang="bn-IN" sz="24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bn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অক্সাইড যুক্ত তিনটি আকরিকের নাম বলো। (</a:t>
            </a:r>
            <a:r>
              <a:rPr lang="bn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কমেন্ট করো )</a:t>
            </a:r>
            <a:endParaRPr lang="en-US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+mj-lt"/>
              <a:buAutoNum type="arabicPeriod"/>
            </a:pPr>
            <a:endParaRPr lang="bn-IN" sz="24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bn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সালফার যুক্ত দুটি আকরিকের নাম বলো।</a:t>
            </a:r>
            <a:r>
              <a:rPr lang="bn-IN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(কমেন্ট করো </a:t>
            </a:r>
            <a:r>
              <a:rPr lang="bn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3657600" y="127975"/>
          <a:ext cx="3429000" cy="38588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37805756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1457866095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7373360"/>
                    </a:ext>
                  </a:extLst>
                </a:gridCol>
              </a:tblGrid>
              <a:tr h="493776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ধাতু</a:t>
                      </a:r>
                      <a:endParaRPr lang="en-US" sz="1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খনিজ</a:t>
                      </a:r>
                      <a:r>
                        <a:rPr lang="en-US" sz="14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/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4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আকরিকের</a:t>
                      </a:r>
                      <a:r>
                        <a:rPr lang="en-US" sz="14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4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নাম</a:t>
                      </a:r>
                      <a:endParaRPr lang="en-US" sz="1400" b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4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সংকেত</a:t>
                      </a:r>
                      <a:endParaRPr lang="en-US" sz="1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7662137"/>
                  </a:ext>
                </a:extLst>
              </a:tr>
              <a:tr h="33285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মার্কারি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সিন্নাবার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>
                    <a:solidFill>
                      <a:srgbClr val="E9F9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latin typeface="Agency FB" panose="020B0503020202020204" pitchFamily="34" charset="0"/>
                        </a:rPr>
                        <a:t>HgS</a:t>
                      </a:r>
                      <a:endParaRPr lang="en-US" sz="1400" b="1" dirty="0">
                        <a:latin typeface="Agency FB" panose="020B0503020202020204" pitchFamily="34" charset="0"/>
                      </a:endParaRPr>
                    </a:p>
                  </a:txBody>
                  <a:tcPr marL="54864" marR="54864" marT="27432" marB="27432">
                    <a:solidFill>
                      <a:srgbClr val="FF43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261940"/>
                  </a:ext>
                </a:extLst>
              </a:tr>
              <a:tr h="49377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জিংক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জিংক</a:t>
                      </a:r>
                      <a:r>
                        <a:rPr lang="en-US" sz="1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ব্লেন্ড</a:t>
                      </a:r>
                      <a:r>
                        <a:rPr lang="en-US" sz="1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</a:t>
                      </a:r>
                    </a:p>
                    <a:p>
                      <a:r>
                        <a:rPr lang="en-US" sz="1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ক্যালামাইন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>
                    <a:solidFill>
                      <a:srgbClr val="E9F9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latin typeface="Agency FB" panose="020B0503020202020204" pitchFamily="34" charset="0"/>
                        </a:rPr>
                        <a:t>ZnS</a:t>
                      </a:r>
                      <a:endParaRPr lang="en-US" sz="1400" b="1" dirty="0" smtClean="0">
                        <a:latin typeface="Agency FB" panose="020B0503020202020204" pitchFamily="34" charset="0"/>
                      </a:endParaRPr>
                    </a:p>
                    <a:p>
                      <a:pPr algn="ctr"/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ZnCO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3</a:t>
                      </a:r>
                      <a:endParaRPr lang="en-US" sz="1400" b="1" baseline="-25000" dirty="0">
                        <a:latin typeface="Agency FB" panose="020B0503020202020204" pitchFamily="34" charset="0"/>
                      </a:endParaRPr>
                    </a:p>
                  </a:txBody>
                  <a:tcPr marL="54864" marR="54864" marT="27432" marB="27432">
                    <a:solidFill>
                      <a:srgbClr val="FF43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409113"/>
                  </a:ext>
                </a:extLst>
              </a:tr>
              <a:tr h="33285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লেড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গ্যালেনা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>
                    <a:solidFill>
                      <a:srgbClr val="E9F9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latin typeface="Agency FB" panose="020B0503020202020204" pitchFamily="34" charset="0"/>
                        </a:rPr>
                        <a:t>PbS</a:t>
                      </a:r>
                      <a:endParaRPr lang="en-US" sz="1400" b="1" dirty="0">
                        <a:latin typeface="Agency FB" panose="020B0503020202020204" pitchFamily="34" charset="0"/>
                      </a:endParaRPr>
                    </a:p>
                  </a:txBody>
                  <a:tcPr marL="54864" marR="54864" marT="27432" marB="27432">
                    <a:solidFill>
                      <a:srgbClr val="FF43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1081756"/>
                  </a:ext>
                </a:extLst>
              </a:tr>
              <a:tr h="71323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আয়রন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ম্যাগনেটাইট</a:t>
                      </a:r>
                      <a:r>
                        <a:rPr lang="en-US" sz="1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</a:t>
                      </a:r>
                      <a:r>
                        <a:rPr lang="en-US" sz="1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  <a:p>
                      <a:r>
                        <a:rPr lang="en-US" sz="1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হেমাটাইট</a:t>
                      </a:r>
                      <a:r>
                        <a:rPr lang="en-US" sz="1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</a:p>
                    <a:p>
                      <a:r>
                        <a:rPr lang="en-US" sz="1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লিমোনাইট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>
                    <a:solidFill>
                      <a:srgbClr val="E9F9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Fe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3</a:t>
                      </a:r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O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4</a:t>
                      </a:r>
                    </a:p>
                    <a:p>
                      <a:pPr algn="ctr"/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Fe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2</a:t>
                      </a:r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O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3</a:t>
                      </a:r>
                    </a:p>
                    <a:p>
                      <a:pPr algn="ctr"/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Fe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2</a:t>
                      </a:r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O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3</a:t>
                      </a:r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.3H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2</a:t>
                      </a:r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O</a:t>
                      </a:r>
                      <a:endParaRPr lang="en-US" sz="1400" b="1" dirty="0">
                        <a:latin typeface="Agency FB" panose="020B0503020202020204" pitchFamily="34" charset="0"/>
                      </a:endParaRPr>
                    </a:p>
                  </a:txBody>
                  <a:tcPr marL="54864" marR="54864" marT="27432" marB="27432">
                    <a:solidFill>
                      <a:srgbClr val="FF43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660332"/>
                  </a:ext>
                </a:extLst>
              </a:tr>
              <a:tr h="49377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কপার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কপার</a:t>
                      </a:r>
                      <a:r>
                        <a:rPr lang="en-US" sz="1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পাইরোইট</a:t>
                      </a:r>
                      <a:r>
                        <a:rPr lang="en-US" sz="1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চালকোসাইট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>
                    <a:solidFill>
                      <a:srgbClr val="E9F9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CuFeS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2</a:t>
                      </a:r>
                    </a:p>
                    <a:p>
                      <a:pPr algn="ctr"/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Cu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2</a:t>
                      </a:r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S</a:t>
                      </a:r>
                      <a:endParaRPr lang="en-US" sz="1400" b="1" dirty="0">
                        <a:latin typeface="Agency FB" panose="020B0503020202020204" pitchFamily="34" charset="0"/>
                      </a:endParaRPr>
                    </a:p>
                  </a:txBody>
                  <a:tcPr marL="54864" marR="54864" marT="27432" marB="27432">
                    <a:solidFill>
                      <a:srgbClr val="FF43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3731825"/>
                  </a:ext>
                </a:extLst>
              </a:tr>
              <a:tr h="33285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অ্যালুমিনিয়াম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বক্সাইট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>
                    <a:solidFill>
                      <a:srgbClr val="E9F9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Al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2</a:t>
                      </a:r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O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3</a:t>
                      </a:r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. H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2</a:t>
                      </a:r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O</a:t>
                      </a:r>
                      <a:endParaRPr lang="en-US" sz="1400" b="1" dirty="0">
                        <a:latin typeface="Agency FB" panose="020B0503020202020204" pitchFamily="34" charset="0"/>
                      </a:endParaRPr>
                    </a:p>
                  </a:txBody>
                  <a:tcPr marL="54864" marR="54864" marT="27432" marB="27432">
                    <a:solidFill>
                      <a:srgbClr val="FF43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0984693"/>
                  </a:ext>
                </a:extLst>
              </a:tr>
              <a:tr h="33285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সোডিয়াম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সাগরের</a:t>
                      </a:r>
                      <a:r>
                        <a:rPr lang="en-US" sz="1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পানি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>
                    <a:solidFill>
                      <a:srgbClr val="E9F9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latin typeface="Agency FB" panose="020B0503020202020204" pitchFamily="34" charset="0"/>
                        </a:rPr>
                        <a:t>NaCl</a:t>
                      </a:r>
                      <a:endParaRPr lang="en-US" sz="1400" b="1" dirty="0">
                        <a:latin typeface="Agency FB" panose="020B0503020202020204" pitchFamily="34" charset="0"/>
                      </a:endParaRPr>
                    </a:p>
                  </a:txBody>
                  <a:tcPr marL="54864" marR="54864" marT="27432" marB="27432">
                    <a:solidFill>
                      <a:srgbClr val="FF43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8898579"/>
                  </a:ext>
                </a:extLst>
              </a:tr>
              <a:tr h="33285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ক্যালসিয়াম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চুনাপাথর</a:t>
                      </a:r>
                      <a:r>
                        <a:rPr lang="en-US" sz="1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>
                    <a:solidFill>
                      <a:srgbClr val="E9F9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CaCO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3</a:t>
                      </a:r>
                      <a:endParaRPr lang="en-US" sz="1400" b="1" baseline="-25000" dirty="0">
                        <a:latin typeface="Agency FB" panose="020B0503020202020204" pitchFamily="34" charset="0"/>
                      </a:endParaRPr>
                    </a:p>
                  </a:txBody>
                  <a:tcPr marL="54864" marR="54864" marT="27432" marB="27432">
                    <a:solidFill>
                      <a:srgbClr val="FF43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759473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7366498"/>
              </p:ext>
            </p:extLst>
          </p:nvPr>
        </p:nvGraphicFramePr>
        <p:xfrm>
          <a:off x="3657600" y="127975"/>
          <a:ext cx="3429000" cy="38588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37805756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1457866095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7373360"/>
                    </a:ext>
                  </a:extLst>
                </a:gridCol>
              </a:tblGrid>
              <a:tr h="493776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ধাতু</a:t>
                      </a:r>
                      <a:endParaRPr lang="en-US" sz="1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খনিজ</a:t>
                      </a:r>
                      <a:r>
                        <a:rPr lang="en-US" sz="14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/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4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আকরিকের</a:t>
                      </a:r>
                      <a:r>
                        <a:rPr lang="en-US" sz="14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4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নাম</a:t>
                      </a:r>
                      <a:endParaRPr lang="en-US" sz="1400" b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4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সংকেত</a:t>
                      </a:r>
                      <a:endParaRPr lang="en-US" sz="1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7662137"/>
                  </a:ext>
                </a:extLst>
              </a:tr>
              <a:tr h="33285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মার্কারি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সিন্নাবার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>
                    <a:solidFill>
                      <a:srgbClr val="E9F9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latin typeface="Agency FB" panose="020B0503020202020204" pitchFamily="34" charset="0"/>
                        </a:rPr>
                        <a:t>HgS</a:t>
                      </a:r>
                      <a:endParaRPr lang="en-US" sz="1400" b="1" dirty="0">
                        <a:latin typeface="Agency FB" panose="020B0503020202020204" pitchFamily="34" charset="0"/>
                      </a:endParaRPr>
                    </a:p>
                  </a:txBody>
                  <a:tcPr marL="54864" marR="54864" marT="27432" marB="27432">
                    <a:solidFill>
                      <a:srgbClr val="FF43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261940"/>
                  </a:ext>
                </a:extLst>
              </a:tr>
              <a:tr h="49377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জিংক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জিংক</a:t>
                      </a:r>
                      <a:r>
                        <a:rPr lang="en-US" sz="1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ব্লেন্ড</a:t>
                      </a:r>
                      <a:r>
                        <a:rPr lang="en-US" sz="1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</a:t>
                      </a:r>
                    </a:p>
                    <a:p>
                      <a:r>
                        <a:rPr lang="en-US" sz="1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ক্যালামাইন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>
                    <a:solidFill>
                      <a:srgbClr val="E9F9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latin typeface="Agency FB" panose="020B0503020202020204" pitchFamily="34" charset="0"/>
                        </a:rPr>
                        <a:t>ZnS</a:t>
                      </a:r>
                      <a:endParaRPr lang="en-US" sz="1400" b="1" dirty="0" smtClean="0">
                        <a:latin typeface="Agency FB" panose="020B0503020202020204" pitchFamily="34" charset="0"/>
                      </a:endParaRPr>
                    </a:p>
                    <a:p>
                      <a:pPr algn="ctr"/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ZnCO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3</a:t>
                      </a:r>
                      <a:endParaRPr lang="en-US" sz="1400" b="1" baseline="-25000" dirty="0">
                        <a:latin typeface="Agency FB" panose="020B0503020202020204" pitchFamily="34" charset="0"/>
                      </a:endParaRPr>
                    </a:p>
                  </a:txBody>
                  <a:tcPr marL="54864" marR="54864" marT="27432" marB="27432">
                    <a:solidFill>
                      <a:srgbClr val="FF43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409113"/>
                  </a:ext>
                </a:extLst>
              </a:tr>
              <a:tr h="33285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লেড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গ্যালেনা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>
                    <a:solidFill>
                      <a:srgbClr val="E9F9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latin typeface="Agency FB" panose="020B0503020202020204" pitchFamily="34" charset="0"/>
                        </a:rPr>
                        <a:t>PbS</a:t>
                      </a:r>
                      <a:endParaRPr lang="en-US" sz="1400" b="1" dirty="0">
                        <a:latin typeface="Agency FB" panose="020B0503020202020204" pitchFamily="34" charset="0"/>
                      </a:endParaRPr>
                    </a:p>
                  </a:txBody>
                  <a:tcPr marL="54864" marR="54864" marT="27432" marB="27432">
                    <a:solidFill>
                      <a:srgbClr val="FF43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1081756"/>
                  </a:ext>
                </a:extLst>
              </a:tr>
              <a:tr h="71323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আয়রন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ম্যাগনেটাইট</a:t>
                      </a:r>
                      <a:r>
                        <a:rPr lang="en-US" sz="1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</a:t>
                      </a:r>
                      <a:r>
                        <a:rPr lang="en-US" sz="1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  <a:p>
                      <a:r>
                        <a:rPr lang="en-US" sz="1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হেমাটাইট</a:t>
                      </a:r>
                      <a:r>
                        <a:rPr lang="en-US" sz="1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</a:p>
                    <a:p>
                      <a:r>
                        <a:rPr lang="en-US" sz="1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লিমোনাইট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>
                    <a:solidFill>
                      <a:srgbClr val="E9F9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Fe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3</a:t>
                      </a:r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O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4</a:t>
                      </a:r>
                    </a:p>
                    <a:p>
                      <a:pPr algn="ctr"/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Fe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2</a:t>
                      </a:r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O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3</a:t>
                      </a:r>
                    </a:p>
                    <a:p>
                      <a:pPr algn="ctr"/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Fe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2</a:t>
                      </a:r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O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3</a:t>
                      </a:r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.3H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2</a:t>
                      </a:r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O</a:t>
                      </a:r>
                      <a:endParaRPr lang="en-US" sz="1400" b="1" dirty="0">
                        <a:latin typeface="Agency FB" panose="020B0503020202020204" pitchFamily="34" charset="0"/>
                      </a:endParaRPr>
                    </a:p>
                  </a:txBody>
                  <a:tcPr marL="54864" marR="54864" marT="27432" marB="27432">
                    <a:solidFill>
                      <a:srgbClr val="FF43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660332"/>
                  </a:ext>
                </a:extLst>
              </a:tr>
              <a:tr h="49377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কপার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কপার</a:t>
                      </a:r>
                      <a:r>
                        <a:rPr lang="en-US" sz="1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পাইরোইট</a:t>
                      </a:r>
                      <a:r>
                        <a:rPr lang="en-US" sz="1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চালকোসাইট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>
                    <a:solidFill>
                      <a:srgbClr val="E9F9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CuFeS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2</a:t>
                      </a:r>
                    </a:p>
                    <a:p>
                      <a:pPr algn="ctr"/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Cu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2</a:t>
                      </a:r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S</a:t>
                      </a:r>
                      <a:endParaRPr lang="en-US" sz="1400" b="1" dirty="0">
                        <a:latin typeface="Agency FB" panose="020B0503020202020204" pitchFamily="34" charset="0"/>
                      </a:endParaRPr>
                    </a:p>
                  </a:txBody>
                  <a:tcPr marL="54864" marR="54864" marT="27432" marB="27432">
                    <a:solidFill>
                      <a:srgbClr val="FF43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3731825"/>
                  </a:ext>
                </a:extLst>
              </a:tr>
              <a:tr h="33285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অ্যালুমিনিয়াম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বক্সাইট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>
                    <a:solidFill>
                      <a:srgbClr val="E9F9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Al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2</a:t>
                      </a:r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O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3</a:t>
                      </a:r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. H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2</a:t>
                      </a:r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O</a:t>
                      </a:r>
                      <a:endParaRPr lang="en-US" sz="1400" b="1" dirty="0">
                        <a:latin typeface="Agency FB" panose="020B0503020202020204" pitchFamily="34" charset="0"/>
                      </a:endParaRPr>
                    </a:p>
                  </a:txBody>
                  <a:tcPr marL="54864" marR="54864" marT="27432" marB="27432">
                    <a:solidFill>
                      <a:srgbClr val="FF43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0984693"/>
                  </a:ext>
                </a:extLst>
              </a:tr>
              <a:tr h="33285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সোডিয়াম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সাগরের</a:t>
                      </a:r>
                      <a:r>
                        <a:rPr lang="en-US" sz="1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পানি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>
                    <a:solidFill>
                      <a:srgbClr val="E9F9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latin typeface="Agency FB" panose="020B0503020202020204" pitchFamily="34" charset="0"/>
                        </a:rPr>
                        <a:t>NaCl</a:t>
                      </a:r>
                      <a:endParaRPr lang="en-US" sz="1400" b="1" dirty="0">
                        <a:latin typeface="Agency FB" panose="020B0503020202020204" pitchFamily="34" charset="0"/>
                      </a:endParaRPr>
                    </a:p>
                  </a:txBody>
                  <a:tcPr marL="54864" marR="54864" marT="27432" marB="27432">
                    <a:solidFill>
                      <a:srgbClr val="FF43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8898579"/>
                  </a:ext>
                </a:extLst>
              </a:tr>
              <a:tr h="33285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ক্যালসিয়াম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চুনাপাথর</a:t>
                      </a:r>
                      <a:r>
                        <a:rPr lang="en-US" sz="1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>
                    <a:solidFill>
                      <a:srgbClr val="E9F9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CaCO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3</a:t>
                      </a:r>
                      <a:endParaRPr lang="en-US" sz="1400" b="1" baseline="-25000" dirty="0">
                        <a:latin typeface="Agency FB" panose="020B0503020202020204" pitchFamily="34" charset="0"/>
                      </a:endParaRPr>
                    </a:p>
                  </a:txBody>
                  <a:tcPr marL="54864" marR="54864" marT="27432" marB="27432">
                    <a:solidFill>
                      <a:srgbClr val="FF43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759473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-31670" y="3755395"/>
            <a:ext cx="311114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b="1" spc="180" dirty="0" smtClean="0">
                <a:latin typeface="Agency FB" panose="020B0503020202020204" pitchFamily="34" charset="0"/>
              </a:rPr>
              <a:t>WALIULLAH</a:t>
            </a:r>
            <a:r>
              <a:rPr lang="bn-IN" sz="1100" b="1" spc="180" dirty="0" smtClean="0">
                <a:latin typeface="Agency FB" panose="020B0503020202020204" pitchFamily="34" charset="0"/>
              </a:rPr>
              <a:t> </a:t>
            </a:r>
            <a:r>
              <a:rPr lang="en-US" sz="1000" b="1" i="1" spc="180" dirty="0" smtClean="0">
                <a:latin typeface="Agency FB" panose="020B0503020202020204" pitchFamily="34" charset="0"/>
              </a:rPr>
              <a:t>Assistant </a:t>
            </a:r>
            <a:r>
              <a:rPr lang="en-US" sz="1000" b="1" i="1" spc="180" dirty="0">
                <a:latin typeface="Agency FB" panose="020B0503020202020204" pitchFamily="34" charset="0"/>
              </a:rPr>
              <a:t>Teacher (Science)</a:t>
            </a:r>
            <a:endParaRPr lang="en-US" sz="1000" b="1" i="1" spc="180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50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/>
          <p:cNvGrpSpPr/>
          <p:nvPr/>
        </p:nvGrpSpPr>
        <p:grpSpPr>
          <a:xfrm>
            <a:off x="909106" y="2934976"/>
            <a:ext cx="1964873" cy="974084"/>
            <a:chOff x="7341746" y="3863556"/>
            <a:chExt cx="4288009" cy="2436618"/>
          </a:xfrm>
        </p:grpSpPr>
        <p:grpSp>
          <p:nvGrpSpPr>
            <p:cNvPr id="50" name="Group 49"/>
            <p:cNvGrpSpPr/>
            <p:nvPr/>
          </p:nvGrpSpPr>
          <p:grpSpPr>
            <a:xfrm>
              <a:off x="7341746" y="3863556"/>
              <a:ext cx="1501621" cy="2081663"/>
              <a:chOff x="7958033" y="3671827"/>
              <a:chExt cx="1501621" cy="2081663"/>
            </a:xfrm>
            <a:scene3d>
              <a:camera prst="orthographicFront">
                <a:rot lat="600000" lon="3000000" rev="0"/>
              </a:camera>
              <a:lightRig rig="threePt" dir="t"/>
            </a:scene3d>
          </p:grpSpPr>
          <p:grpSp>
            <p:nvGrpSpPr>
              <p:cNvPr id="51" name="Group 50"/>
              <p:cNvGrpSpPr/>
              <p:nvPr/>
            </p:nvGrpSpPr>
            <p:grpSpPr>
              <a:xfrm>
                <a:off x="8771929" y="3671827"/>
                <a:ext cx="687725" cy="2081663"/>
                <a:chOff x="6300971" y="3972286"/>
                <a:chExt cx="687725" cy="2081663"/>
              </a:xfrm>
            </p:grpSpPr>
            <p:sp>
              <p:nvSpPr>
                <p:cNvPr id="55" name="Freeform 54"/>
                <p:cNvSpPr/>
                <p:nvPr/>
              </p:nvSpPr>
              <p:spPr>
                <a:xfrm>
                  <a:off x="6501866" y="3972286"/>
                  <a:ext cx="283471" cy="3549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471" h="354955">
                      <a:moveTo>
                        <a:pt x="141735" y="0"/>
                      </a:moveTo>
                      <a:cubicBezTo>
                        <a:pt x="180353" y="0"/>
                        <a:pt x="213630" y="16638"/>
                        <a:pt x="241566" y="49915"/>
                      </a:cubicBezTo>
                      <a:cubicBezTo>
                        <a:pt x="269502" y="83192"/>
                        <a:pt x="283471" y="123248"/>
                        <a:pt x="283471" y="170082"/>
                      </a:cubicBezTo>
                      <a:cubicBezTo>
                        <a:pt x="283471" y="217738"/>
                        <a:pt x="269502" y="260465"/>
                        <a:pt x="241566" y="298261"/>
                      </a:cubicBezTo>
                      <a:cubicBezTo>
                        <a:pt x="213630" y="336057"/>
                        <a:pt x="180353" y="354955"/>
                        <a:pt x="141735" y="354955"/>
                      </a:cubicBezTo>
                      <a:cubicBezTo>
                        <a:pt x="103117" y="354955"/>
                        <a:pt x="69840" y="336057"/>
                        <a:pt x="41904" y="298261"/>
                      </a:cubicBezTo>
                      <a:cubicBezTo>
                        <a:pt x="13968" y="260465"/>
                        <a:pt x="0" y="217738"/>
                        <a:pt x="0" y="170082"/>
                      </a:cubicBezTo>
                      <a:cubicBezTo>
                        <a:pt x="0" y="123248"/>
                        <a:pt x="13762" y="83192"/>
                        <a:pt x="41288" y="49915"/>
                      </a:cubicBezTo>
                      <a:cubicBezTo>
                        <a:pt x="68813" y="16638"/>
                        <a:pt x="102296" y="0"/>
                        <a:pt x="141735" y="0"/>
                      </a:cubicBezTo>
                      <a:close/>
                    </a:path>
                  </a:pathLst>
                </a:cu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48"/>
                </a:p>
              </p:txBody>
            </p:sp>
            <p:sp>
              <p:nvSpPr>
                <p:cNvPr id="56" name="Freeform 55"/>
                <p:cNvSpPr/>
                <p:nvPr/>
              </p:nvSpPr>
              <p:spPr>
                <a:xfrm>
                  <a:off x="6300971" y="4344496"/>
                  <a:ext cx="687725" cy="1709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725" h="1709453">
                      <a:moveTo>
                        <a:pt x="178710" y="0"/>
                      </a:moveTo>
                      <a:lnTo>
                        <a:pt x="510248" y="0"/>
                      </a:lnTo>
                      <a:cubicBezTo>
                        <a:pt x="628566" y="0"/>
                        <a:pt x="687725" y="53407"/>
                        <a:pt x="687725" y="160222"/>
                      </a:cubicBezTo>
                      <a:lnTo>
                        <a:pt x="687725" y="817136"/>
                      </a:lnTo>
                      <a:cubicBezTo>
                        <a:pt x="687725" y="873830"/>
                        <a:pt x="665951" y="902177"/>
                        <a:pt x="622404" y="902177"/>
                      </a:cubicBezTo>
                      <a:cubicBezTo>
                        <a:pt x="578856" y="902177"/>
                        <a:pt x="557082" y="873830"/>
                        <a:pt x="557082" y="817136"/>
                      </a:cubicBezTo>
                      <a:lnTo>
                        <a:pt x="557082" y="244031"/>
                      </a:lnTo>
                      <a:lnTo>
                        <a:pt x="525037" y="244031"/>
                      </a:lnTo>
                      <a:lnTo>
                        <a:pt x="525037" y="1624412"/>
                      </a:lnTo>
                      <a:cubicBezTo>
                        <a:pt x="525037" y="1681106"/>
                        <a:pt x="498334" y="1709453"/>
                        <a:pt x="444926" y="1709453"/>
                      </a:cubicBezTo>
                      <a:cubicBezTo>
                        <a:pt x="391519" y="1709453"/>
                        <a:pt x="364815" y="1681106"/>
                        <a:pt x="364815" y="1624412"/>
                      </a:cubicBezTo>
                      <a:lnTo>
                        <a:pt x="364815" y="807276"/>
                      </a:lnTo>
                      <a:lnTo>
                        <a:pt x="322910" y="807276"/>
                      </a:lnTo>
                      <a:lnTo>
                        <a:pt x="322910" y="1624412"/>
                      </a:lnTo>
                      <a:cubicBezTo>
                        <a:pt x="322910" y="1681106"/>
                        <a:pt x="296207" y="1709453"/>
                        <a:pt x="242799" y="1709453"/>
                      </a:cubicBezTo>
                      <a:cubicBezTo>
                        <a:pt x="189391" y="1709453"/>
                        <a:pt x="162687" y="1681106"/>
                        <a:pt x="162687" y="1624412"/>
                      </a:cubicBezTo>
                      <a:lnTo>
                        <a:pt x="162687" y="244031"/>
                      </a:lnTo>
                      <a:lnTo>
                        <a:pt x="130643" y="244031"/>
                      </a:lnTo>
                      <a:lnTo>
                        <a:pt x="130643" y="817136"/>
                      </a:lnTo>
                      <a:cubicBezTo>
                        <a:pt x="130643" y="873830"/>
                        <a:pt x="108869" y="902177"/>
                        <a:pt x="65321" y="902177"/>
                      </a:cubicBezTo>
                      <a:cubicBezTo>
                        <a:pt x="21774" y="902177"/>
                        <a:pt x="0" y="873830"/>
                        <a:pt x="0" y="817136"/>
                      </a:cubicBezTo>
                      <a:lnTo>
                        <a:pt x="0" y="160222"/>
                      </a:lnTo>
                      <a:cubicBezTo>
                        <a:pt x="0" y="53407"/>
                        <a:pt x="59570" y="0"/>
                        <a:pt x="178710" y="0"/>
                      </a:cubicBezTo>
                      <a:close/>
                    </a:path>
                  </a:pathLst>
                </a:cu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48"/>
                </a:p>
              </p:txBody>
            </p:sp>
          </p:grpSp>
          <p:grpSp>
            <p:nvGrpSpPr>
              <p:cNvPr id="52" name="Group 51"/>
              <p:cNvGrpSpPr/>
              <p:nvPr/>
            </p:nvGrpSpPr>
            <p:grpSpPr>
              <a:xfrm>
                <a:off x="7958033" y="3671827"/>
                <a:ext cx="687725" cy="2081663"/>
                <a:chOff x="6300971" y="3972286"/>
                <a:chExt cx="687725" cy="2081663"/>
              </a:xfrm>
            </p:grpSpPr>
            <p:sp>
              <p:nvSpPr>
                <p:cNvPr id="53" name="Freeform 52"/>
                <p:cNvSpPr/>
                <p:nvPr/>
              </p:nvSpPr>
              <p:spPr>
                <a:xfrm>
                  <a:off x="6501866" y="3972286"/>
                  <a:ext cx="283471" cy="3549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471" h="354955">
                      <a:moveTo>
                        <a:pt x="141735" y="0"/>
                      </a:moveTo>
                      <a:cubicBezTo>
                        <a:pt x="180353" y="0"/>
                        <a:pt x="213630" y="16638"/>
                        <a:pt x="241566" y="49915"/>
                      </a:cubicBezTo>
                      <a:cubicBezTo>
                        <a:pt x="269502" y="83192"/>
                        <a:pt x="283471" y="123248"/>
                        <a:pt x="283471" y="170082"/>
                      </a:cubicBezTo>
                      <a:cubicBezTo>
                        <a:pt x="283471" y="217738"/>
                        <a:pt x="269502" y="260465"/>
                        <a:pt x="241566" y="298261"/>
                      </a:cubicBezTo>
                      <a:cubicBezTo>
                        <a:pt x="213630" y="336057"/>
                        <a:pt x="180353" y="354955"/>
                        <a:pt x="141735" y="354955"/>
                      </a:cubicBezTo>
                      <a:cubicBezTo>
                        <a:pt x="103117" y="354955"/>
                        <a:pt x="69840" y="336057"/>
                        <a:pt x="41904" y="298261"/>
                      </a:cubicBezTo>
                      <a:cubicBezTo>
                        <a:pt x="13968" y="260465"/>
                        <a:pt x="0" y="217738"/>
                        <a:pt x="0" y="170082"/>
                      </a:cubicBezTo>
                      <a:cubicBezTo>
                        <a:pt x="0" y="123248"/>
                        <a:pt x="13762" y="83192"/>
                        <a:pt x="41288" y="49915"/>
                      </a:cubicBezTo>
                      <a:cubicBezTo>
                        <a:pt x="68813" y="16638"/>
                        <a:pt x="102296" y="0"/>
                        <a:pt x="141735" y="0"/>
                      </a:cubicBezTo>
                      <a:close/>
                    </a:path>
                  </a:pathLst>
                </a:custGeom>
                <a:solidFill>
                  <a:srgbClr val="66FF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48"/>
                </a:p>
              </p:txBody>
            </p:sp>
            <p:sp>
              <p:nvSpPr>
                <p:cNvPr id="54" name="Freeform 53"/>
                <p:cNvSpPr/>
                <p:nvPr/>
              </p:nvSpPr>
              <p:spPr>
                <a:xfrm>
                  <a:off x="6300971" y="4344496"/>
                  <a:ext cx="687725" cy="1709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725" h="1709453">
                      <a:moveTo>
                        <a:pt x="178710" y="0"/>
                      </a:moveTo>
                      <a:lnTo>
                        <a:pt x="510248" y="0"/>
                      </a:lnTo>
                      <a:cubicBezTo>
                        <a:pt x="628566" y="0"/>
                        <a:pt x="687725" y="53407"/>
                        <a:pt x="687725" y="160222"/>
                      </a:cubicBezTo>
                      <a:lnTo>
                        <a:pt x="687725" y="817136"/>
                      </a:lnTo>
                      <a:cubicBezTo>
                        <a:pt x="687725" y="873830"/>
                        <a:pt x="665951" y="902177"/>
                        <a:pt x="622404" y="902177"/>
                      </a:cubicBezTo>
                      <a:cubicBezTo>
                        <a:pt x="578856" y="902177"/>
                        <a:pt x="557082" y="873830"/>
                        <a:pt x="557082" y="817136"/>
                      </a:cubicBezTo>
                      <a:lnTo>
                        <a:pt x="557082" y="244031"/>
                      </a:lnTo>
                      <a:lnTo>
                        <a:pt x="525037" y="244031"/>
                      </a:lnTo>
                      <a:lnTo>
                        <a:pt x="525037" y="1624412"/>
                      </a:lnTo>
                      <a:cubicBezTo>
                        <a:pt x="525037" y="1681106"/>
                        <a:pt x="498334" y="1709453"/>
                        <a:pt x="444926" y="1709453"/>
                      </a:cubicBezTo>
                      <a:cubicBezTo>
                        <a:pt x="391519" y="1709453"/>
                        <a:pt x="364815" y="1681106"/>
                        <a:pt x="364815" y="1624412"/>
                      </a:cubicBezTo>
                      <a:lnTo>
                        <a:pt x="364815" y="807276"/>
                      </a:lnTo>
                      <a:lnTo>
                        <a:pt x="322910" y="807276"/>
                      </a:lnTo>
                      <a:lnTo>
                        <a:pt x="322910" y="1624412"/>
                      </a:lnTo>
                      <a:cubicBezTo>
                        <a:pt x="322910" y="1681106"/>
                        <a:pt x="296207" y="1709453"/>
                        <a:pt x="242799" y="1709453"/>
                      </a:cubicBezTo>
                      <a:cubicBezTo>
                        <a:pt x="189391" y="1709453"/>
                        <a:pt x="162687" y="1681106"/>
                        <a:pt x="162687" y="1624412"/>
                      </a:cubicBezTo>
                      <a:lnTo>
                        <a:pt x="162687" y="244031"/>
                      </a:lnTo>
                      <a:lnTo>
                        <a:pt x="130643" y="244031"/>
                      </a:lnTo>
                      <a:lnTo>
                        <a:pt x="130643" y="817136"/>
                      </a:lnTo>
                      <a:cubicBezTo>
                        <a:pt x="130643" y="873830"/>
                        <a:pt x="108869" y="902177"/>
                        <a:pt x="65321" y="902177"/>
                      </a:cubicBezTo>
                      <a:cubicBezTo>
                        <a:pt x="21774" y="902177"/>
                        <a:pt x="0" y="873830"/>
                        <a:pt x="0" y="817136"/>
                      </a:cubicBezTo>
                      <a:lnTo>
                        <a:pt x="0" y="160222"/>
                      </a:lnTo>
                      <a:cubicBezTo>
                        <a:pt x="0" y="53407"/>
                        <a:pt x="59570" y="0"/>
                        <a:pt x="178710" y="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48"/>
                </a:p>
              </p:txBody>
            </p:sp>
          </p:grpSp>
        </p:grpSp>
        <p:grpSp>
          <p:nvGrpSpPr>
            <p:cNvPr id="57" name="Group 56"/>
            <p:cNvGrpSpPr/>
            <p:nvPr/>
          </p:nvGrpSpPr>
          <p:grpSpPr>
            <a:xfrm>
              <a:off x="10128134" y="3863556"/>
              <a:ext cx="1501621" cy="2081663"/>
              <a:chOff x="7958033" y="3671827"/>
              <a:chExt cx="1501621" cy="2081663"/>
            </a:xfrm>
            <a:scene3d>
              <a:camera prst="isometricRightUp"/>
              <a:lightRig rig="threePt" dir="t"/>
            </a:scene3d>
          </p:grpSpPr>
          <p:grpSp>
            <p:nvGrpSpPr>
              <p:cNvPr id="58" name="Group 57"/>
              <p:cNvGrpSpPr/>
              <p:nvPr/>
            </p:nvGrpSpPr>
            <p:grpSpPr>
              <a:xfrm>
                <a:off x="8771929" y="3671827"/>
                <a:ext cx="687725" cy="2081663"/>
                <a:chOff x="6300971" y="3972286"/>
                <a:chExt cx="687725" cy="2081663"/>
              </a:xfrm>
            </p:grpSpPr>
            <p:sp>
              <p:nvSpPr>
                <p:cNvPr id="62" name="Freeform 61"/>
                <p:cNvSpPr/>
                <p:nvPr/>
              </p:nvSpPr>
              <p:spPr>
                <a:xfrm>
                  <a:off x="6501866" y="3972286"/>
                  <a:ext cx="283471" cy="3549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471" h="354955">
                      <a:moveTo>
                        <a:pt x="141735" y="0"/>
                      </a:moveTo>
                      <a:cubicBezTo>
                        <a:pt x="180353" y="0"/>
                        <a:pt x="213630" y="16638"/>
                        <a:pt x="241566" y="49915"/>
                      </a:cubicBezTo>
                      <a:cubicBezTo>
                        <a:pt x="269502" y="83192"/>
                        <a:pt x="283471" y="123248"/>
                        <a:pt x="283471" y="170082"/>
                      </a:cubicBezTo>
                      <a:cubicBezTo>
                        <a:pt x="283471" y="217738"/>
                        <a:pt x="269502" y="260465"/>
                        <a:pt x="241566" y="298261"/>
                      </a:cubicBezTo>
                      <a:cubicBezTo>
                        <a:pt x="213630" y="336057"/>
                        <a:pt x="180353" y="354955"/>
                        <a:pt x="141735" y="354955"/>
                      </a:cubicBezTo>
                      <a:cubicBezTo>
                        <a:pt x="103117" y="354955"/>
                        <a:pt x="69840" y="336057"/>
                        <a:pt x="41904" y="298261"/>
                      </a:cubicBezTo>
                      <a:cubicBezTo>
                        <a:pt x="13968" y="260465"/>
                        <a:pt x="0" y="217738"/>
                        <a:pt x="0" y="170082"/>
                      </a:cubicBezTo>
                      <a:cubicBezTo>
                        <a:pt x="0" y="123248"/>
                        <a:pt x="13762" y="83192"/>
                        <a:pt x="41288" y="49915"/>
                      </a:cubicBezTo>
                      <a:cubicBezTo>
                        <a:pt x="68813" y="16638"/>
                        <a:pt x="102296" y="0"/>
                        <a:pt x="141735" y="0"/>
                      </a:cubicBezTo>
                      <a:close/>
                    </a:path>
                  </a:pathLst>
                </a:cu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48"/>
                </a:p>
              </p:txBody>
            </p:sp>
            <p:sp>
              <p:nvSpPr>
                <p:cNvPr id="63" name="Freeform 62"/>
                <p:cNvSpPr/>
                <p:nvPr/>
              </p:nvSpPr>
              <p:spPr>
                <a:xfrm>
                  <a:off x="6300971" y="4344496"/>
                  <a:ext cx="687725" cy="1709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725" h="1709453">
                      <a:moveTo>
                        <a:pt x="178710" y="0"/>
                      </a:moveTo>
                      <a:lnTo>
                        <a:pt x="510248" y="0"/>
                      </a:lnTo>
                      <a:cubicBezTo>
                        <a:pt x="628566" y="0"/>
                        <a:pt x="687725" y="53407"/>
                        <a:pt x="687725" y="160222"/>
                      </a:cubicBezTo>
                      <a:lnTo>
                        <a:pt x="687725" y="817136"/>
                      </a:lnTo>
                      <a:cubicBezTo>
                        <a:pt x="687725" y="873830"/>
                        <a:pt x="665951" y="902177"/>
                        <a:pt x="622404" y="902177"/>
                      </a:cubicBezTo>
                      <a:cubicBezTo>
                        <a:pt x="578856" y="902177"/>
                        <a:pt x="557082" y="873830"/>
                        <a:pt x="557082" y="817136"/>
                      </a:cubicBezTo>
                      <a:lnTo>
                        <a:pt x="557082" y="244031"/>
                      </a:lnTo>
                      <a:lnTo>
                        <a:pt x="525037" y="244031"/>
                      </a:lnTo>
                      <a:lnTo>
                        <a:pt x="525037" y="1624412"/>
                      </a:lnTo>
                      <a:cubicBezTo>
                        <a:pt x="525037" y="1681106"/>
                        <a:pt x="498334" y="1709453"/>
                        <a:pt x="444926" y="1709453"/>
                      </a:cubicBezTo>
                      <a:cubicBezTo>
                        <a:pt x="391519" y="1709453"/>
                        <a:pt x="364815" y="1681106"/>
                        <a:pt x="364815" y="1624412"/>
                      </a:cubicBezTo>
                      <a:lnTo>
                        <a:pt x="364815" y="807276"/>
                      </a:lnTo>
                      <a:lnTo>
                        <a:pt x="322910" y="807276"/>
                      </a:lnTo>
                      <a:lnTo>
                        <a:pt x="322910" y="1624412"/>
                      </a:lnTo>
                      <a:cubicBezTo>
                        <a:pt x="322910" y="1681106"/>
                        <a:pt x="296207" y="1709453"/>
                        <a:pt x="242799" y="1709453"/>
                      </a:cubicBezTo>
                      <a:cubicBezTo>
                        <a:pt x="189391" y="1709453"/>
                        <a:pt x="162687" y="1681106"/>
                        <a:pt x="162687" y="1624412"/>
                      </a:cubicBezTo>
                      <a:lnTo>
                        <a:pt x="162687" y="244031"/>
                      </a:lnTo>
                      <a:lnTo>
                        <a:pt x="130643" y="244031"/>
                      </a:lnTo>
                      <a:lnTo>
                        <a:pt x="130643" y="817136"/>
                      </a:lnTo>
                      <a:cubicBezTo>
                        <a:pt x="130643" y="873830"/>
                        <a:pt x="108869" y="902177"/>
                        <a:pt x="65321" y="902177"/>
                      </a:cubicBezTo>
                      <a:cubicBezTo>
                        <a:pt x="21774" y="902177"/>
                        <a:pt x="0" y="873830"/>
                        <a:pt x="0" y="817136"/>
                      </a:cubicBezTo>
                      <a:lnTo>
                        <a:pt x="0" y="160222"/>
                      </a:lnTo>
                      <a:cubicBezTo>
                        <a:pt x="0" y="53407"/>
                        <a:pt x="59570" y="0"/>
                        <a:pt x="178710" y="0"/>
                      </a:cubicBezTo>
                      <a:close/>
                    </a:path>
                  </a:pathLst>
                </a:cu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48"/>
                </a:p>
              </p:txBody>
            </p:sp>
          </p:grpSp>
          <p:grpSp>
            <p:nvGrpSpPr>
              <p:cNvPr id="59" name="Group 58"/>
              <p:cNvGrpSpPr/>
              <p:nvPr/>
            </p:nvGrpSpPr>
            <p:grpSpPr>
              <a:xfrm>
                <a:off x="7958033" y="3671827"/>
                <a:ext cx="687725" cy="2081663"/>
                <a:chOff x="6300971" y="3972286"/>
                <a:chExt cx="687725" cy="2081663"/>
              </a:xfrm>
            </p:grpSpPr>
            <p:sp>
              <p:nvSpPr>
                <p:cNvPr id="60" name="Freeform 59"/>
                <p:cNvSpPr/>
                <p:nvPr/>
              </p:nvSpPr>
              <p:spPr>
                <a:xfrm>
                  <a:off x="6501866" y="3972286"/>
                  <a:ext cx="283471" cy="3549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471" h="354955">
                      <a:moveTo>
                        <a:pt x="141735" y="0"/>
                      </a:moveTo>
                      <a:cubicBezTo>
                        <a:pt x="180353" y="0"/>
                        <a:pt x="213630" y="16638"/>
                        <a:pt x="241566" y="49915"/>
                      </a:cubicBezTo>
                      <a:cubicBezTo>
                        <a:pt x="269502" y="83192"/>
                        <a:pt x="283471" y="123248"/>
                        <a:pt x="283471" y="170082"/>
                      </a:cubicBezTo>
                      <a:cubicBezTo>
                        <a:pt x="283471" y="217738"/>
                        <a:pt x="269502" y="260465"/>
                        <a:pt x="241566" y="298261"/>
                      </a:cubicBezTo>
                      <a:cubicBezTo>
                        <a:pt x="213630" y="336057"/>
                        <a:pt x="180353" y="354955"/>
                        <a:pt x="141735" y="354955"/>
                      </a:cubicBezTo>
                      <a:cubicBezTo>
                        <a:pt x="103117" y="354955"/>
                        <a:pt x="69840" y="336057"/>
                        <a:pt x="41904" y="298261"/>
                      </a:cubicBezTo>
                      <a:cubicBezTo>
                        <a:pt x="13968" y="260465"/>
                        <a:pt x="0" y="217738"/>
                        <a:pt x="0" y="170082"/>
                      </a:cubicBezTo>
                      <a:cubicBezTo>
                        <a:pt x="0" y="123248"/>
                        <a:pt x="13762" y="83192"/>
                        <a:pt x="41288" y="49915"/>
                      </a:cubicBezTo>
                      <a:cubicBezTo>
                        <a:pt x="68813" y="16638"/>
                        <a:pt x="102296" y="0"/>
                        <a:pt x="141735" y="0"/>
                      </a:cubicBezTo>
                      <a:close/>
                    </a:path>
                  </a:pathLst>
                </a:custGeom>
                <a:solidFill>
                  <a:srgbClr val="66FF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48"/>
                </a:p>
              </p:txBody>
            </p:sp>
            <p:sp>
              <p:nvSpPr>
                <p:cNvPr id="61" name="Freeform 60"/>
                <p:cNvSpPr/>
                <p:nvPr/>
              </p:nvSpPr>
              <p:spPr>
                <a:xfrm>
                  <a:off x="6300971" y="4344496"/>
                  <a:ext cx="687725" cy="1709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725" h="1709453">
                      <a:moveTo>
                        <a:pt x="178710" y="0"/>
                      </a:moveTo>
                      <a:lnTo>
                        <a:pt x="510248" y="0"/>
                      </a:lnTo>
                      <a:cubicBezTo>
                        <a:pt x="628566" y="0"/>
                        <a:pt x="687725" y="53407"/>
                        <a:pt x="687725" y="160222"/>
                      </a:cubicBezTo>
                      <a:lnTo>
                        <a:pt x="687725" y="817136"/>
                      </a:lnTo>
                      <a:cubicBezTo>
                        <a:pt x="687725" y="873830"/>
                        <a:pt x="665951" y="902177"/>
                        <a:pt x="622404" y="902177"/>
                      </a:cubicBezTo>
                      <a:cubicBezTo>
                        <a:pt x="578856" y="902177"/>
                        <a:pt x="557082" y="873830"/>
                        <a:pt x="557082" y="817136"/>
                      </a:cubicBezTo>
                      <a:lnTo>
                        <a:pt x="557082" y="244031"/>
                      </a:lnTo>
                      <a:lnTo>
                        <a:pt x="525037" y="244031"/>
                      </a:lnTo>
                      <a:lnTo>
                        <a:pt x="525037" y="1624412"/>
                      </a:lnTo>
                      <a:cubicBezTo>
                        <a:pt x="525037" y="1681106"/>
                        <a:pt x="498334" y="1709453"/>
                        <a:pt x="444926" y="1709453"/>
                      </a:cubicBezTo>
                      <a:cubicBezTo>
                        <a:pt x="391519" y="1709453"/>
                        <a:pt x="364815" y="1681106"/>
                        <a:pt x="364815" y="1624412"/>
                      </a:cubicBezTo>
                      <a:lnTo>
                        <a:pt x="364815" y="807276"/>
                      </a:lnTo>
                      <a:lnTo>
                        <a:pt x="322910" y="807276"/>
                      </a:lnTo>
                      <a:lnTo>
                        <a:pt x="322910" y="1624412"/>
                      </a:lnTo>
                      <a:cubicBezTo>
                        <a:pt x="322910" y="1681106"/>
                        <a:pt x="296207" y="1709453"/>
                        <a:pt x="242799" y="1709453"/>
                      </a:cubicBezTo>
                      <a:cubicBezTo>
                        <a:pt x="189391" y="1709453"/>
                        <a:pt x="162687" y="1681106"/>
                        <a:pt x="162687" y="1624412"/>
                      </a:cubicBezTo>
                      <a:lnTo>
                        <a:pt x="162687" y="244031"/>
                      </a:lnTo>
                      <a:lnTo>
                        <a:pt x="130643" y="244031"/>
                      </a:lnTo>
                      <a:lnTo>
                        <a:pt x="130643" y="817136"/>
                      </a:lnTo>
                      <a:cubicBezTo>
                        <a:pt x="130643" y="873830"/>
                        <a:pt x="108869" y="902177"/>
                        <a:pt x="65321" y="902177"/>
                      </a:cubicBezTo>
                      <a:cubicBezTo>
                        <a:pt x="21774" y="902177"/>
                        <a:pt x="0" y="873830"/>
                        <a:pt x="0" y="817136"/>
                      </a:cubicBezTo>
                      <a:lnTo>
                        <a:pt x="0" y="160222"/>
                      </a:lnTo>
                      <a:cubicBezTo>
                        <a:pt x="0" y="53407"/>
                        <a:pt x="59570" y="0"/>
                        <a:pt x="178710" y="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48"/>
                </a:p>
              </p:txBody>
            </p:sp>
          </p:grpSp>
        </p:grpSp>
        <p:grpSp>
          <p:nvGrpSpPr>
            <p:cNvPr id="64" name="Group 63"/>
            <p:cNvGrpSpPr/>
            <p:nvPr/>
          </p:nvGrpSpPr>
          <p:grpSpPr>
            <a:xfrm>
              <a:off x="8640008" y="4218511"/>
              <a:ext cx="1501621" cy="2081663"/>
              <a:chOff x="7958033" y="3671827"/>
              <a:chExt cx="1501621" cy="2081663"/>
            </a:xfrm>
          </p:grpSpPr>
          <p:grpSp>
            <p:nvGrpSpPr>
              <p:cNvPr id="65" name="Group 64"/>
              <p:cNvGrpSpPr/>
              <p:nvPr/>
            </p:nvGrpSpPr>
            <p:grpSpPr>
              <a:xfrm>
                <a:off x="8771929" y="3671827"/>
                <a:ext cx="687725" cy="2081663"/>
                <a:chOff x="6300971" y="3972286"/>
                <a:chExt cx="687725" cy="2081663"/>
              </a:xfrm>
              <a:scene3d>
                <a:camera prst="isometricOffAxis1Right"/>
                <a:lightRig rig="threePt" dir="t"/>
              </a:scene3d>
            </p:grpSpPr>
            <p:sp>
              <p:nvSpPr>
                <p:cNvPr id="69" name="Freeform 68"/>
                <p:cNvSpPr/>
                <p:nvPr/>
              </p:nvSpPr>
              <p:spPr>
                <a:xfrm>
                  <a:off x="6501866" y="3972286"/>
                  <a:ext cx="283471" cy="3549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471" h="354955">
                      <a:moveTo>
                        <a:pt x="141735" y="0"/>
                      </a:moveTo>
                      <a:cubicBezTo>
                        <a:pt x="180353" y="0"/>
                        <a:pt x="213630" y="16638"/>
                        <a:pt x="241566" y="49915"/>
                      </a:cubicBezTo>
                      <a:cubicBezTo>
                        <a:pt x="269502" y="83192"/>
                        <a:pt x="283471" y="123248"/>
                        <a:pt x="283471" y="170082"/>
                      </a:cubicBezTo>
                      <a:cubicBezTo>
                        <a:pt x="283471" y="217738"/>
                        <a:pt x="269502" y="260465"/>
                        <a:pt x="241566" y="298261"/>
                      </a:cubicBezTo>
                      <a:cubicBezTo>
                        <a:pt x="213630" y="336057"/>
                        <a:pt x="180353" y="354955"/>
                        <a:pt x="141735" y="354955"/>
                      </a:cubicBezTo>
                      <a:cubicBezTo>
                        <a:pt x="103117" y="354955"/>
                        <a:pt x="69840" y="336057"/>
                        <a:pt x="41904" y="298261"/>
                      </a:cubicBezTo>
                      <a:cubicBezTo>
                        <a:pt x="13968" y="260465"/>
                        <a:pt x="0" y="217738"/>
                        <a:pt x="0" y="170082"/>
                      </a:cubicBezTo>
                      <a:cubicBezTo>
                        <a:pt x="0" y="123248"/>
                        <a:pt x="13762" y="83192"/>
                        <a:pt x="41288" y="49915"/>
                      </a:cubicBezTo>
                      <a:cubicBezTo>
                        <a:pt x="68813" y="16638"/>
                        <a:pt x="102296" y="0"/>
                        <a:pt x="141735" y="0"/>
                      </a:cubicBezTo>
                      <a:close/>
                    </a:path>
                  </a:pathLst>
                </a:cu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48"/>
                </a:p>
              </p:txBody>
            </p:sp>
            <p:sp>
              <p:nvSpPr>
                <p:cNvPr id="70" name="Freeform 69"/>
                <p:cNvSpPr/>
                <p:nvPr/>
              </p:nvSpPr>
              <p:spPr>
                <a:xfrm>
                  <a:off x="6300971" y="4344496"/>
                  <a:ext cx="687725" cy="1709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725" h="1709453">
                      <a:moveTo>
                        <a:pt x="178710" y="0"/>
                      </a:moveTo>
                      <a:lnTo>
                        <a:pt x="510248" y="0"/>
                      </a:lnTo>
                      <a:cubicBezTo>
                        <a:pt x="628566" y="0"/>
                        <a:pt x="687725" y="53407"/>
                        <a:pt x="687725" y="160222"/>
                      </a:cubicBezTo>
                      <a:lnTo>
                        <a:pt x="687725" y="817136"/>
                      </a:lnTo>
                      <a:cubicBezTo>
                        <a:pt x="687725" y="873830"/>
                        <a:pt x="665951" y="902177"/>
                        <a:pt x="622404" y="902177"/>
                      </a:cubicBezTo>
                      <a:cubicBezTo>
                        <a:pt x="578856" y="902177"/>
                        <a:pt x="557082" y="873830"/>
                        <a:pt x="557082" y="817136"/>
                      </a:cubicBezTo>
                      <a:lnTo>
                        <a:pt x="557082" y="244031"/>
                      </a:lnTo>
                      <a:lnTo>
                        <a:pt x="525037" y="244031"/>
                      </a:lnTo>
                      <a:lnTo>
                        <a:pt x="525037" y="1624412"/>
                      </a:lnTo>
                      <a:cubicBezTo>
                        <a:pt x="525037" y="1681106"/>
                        <a:pt x="498334" y="1709453"/>
                        <a:pt x="444926" y="1709453"/>
                      </a:cubicBezTo>
                      <a:cubicBezTo>
                        <a:pt x="391519" y="1709453"/>
                        <a:pt x="364815" y="1681106"/>
                        <a:pt x="364815" y="1624412"/>
                      </a:cubicBezTo>
                      <a:lnTo>
                        <a:pt x="364815" y="807276"/>
                      </a:lnTo>
                      <a:lnTo>
                        <a:pt x="322910" y="807276"/>
                      </a:lnTo>
                      <a:lnTo>
                        <a:pt x="322910" y="1624412"/>
                      </a:lnTo>
                      <a:cubicBezTo>
                        <a:pt x="322910" y="1681106"/>
                        <a:pt x="296207" y="1709453"/>
                        <a:pt x="242799" y="1709453"/>
                      </a:cubicBezTo>
                      <a:cubicBezTo>
                        <a:pt x="189391" y="1709453"/>
                        <a:pt x="162687" y="1681106"/>
                        <a:pt x="162687" y="1624412"/>
                      </a:cubicBezTo>
                      <a:lnTo>
                        <a:pt x="162687" y="244031"/>
                      </a:lnTo>
                      <a:lnTo>
                        <a:pt x="130643" y="244031"/>
                      </a:lnTo>
                      <a:lnTo>
                        <a:pt x="130643" y="817136"/>
                      </a:lnTo>
                      <a:cubicBezTo>
                        <a:pt x="130643" y="873830"/>
                        <a:pt x="108869" y="902177"/>
                        <a:pt x="65321" y="902177"/>
                      </a:cubicBezTo>
                      <a:cubicBezTo>
                        <a:pt x="21774" y="902177"/>
                        <a:pt x="0" y="873830"/>
                        <a:pt x="0" y="817136"/>
                      </a:cubicBezTo>
                      <a:lnTo>
                        <a:pt x="0" y="160222"/>
                      </a:lnTo>
                      <a:cubicBezTo>
                        <a:pt x="0" y="53407"/>
                        <a:pt x="59570" y="0"/>
                        <a:pt x="178710" y="0"/>
                      </a:cubicBezTo>
                      <a:close/>
                    </a:path>
                  </a:pathLst>
                </a:cu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48"/>
                </a:p>
              </p:txBody>
            </p:sp>
          </p:grpSp>
          <p:grpSp>
            <p:nvGrpSpPr>
              <p:cNvPr id="66" name="Group 65"/>
              <p:cNvGrpSpPr/>
              <p:nvPr/>
            </p:nvGrpSpPr>
            <p:grpSpPr>
              <a:xfrm>
                <a:off x="7958033" y="3671827"/>
                <a:ext cx="687725" cy="2081663"/>
                <a:chOff x="6300971" y="3972286"/>
                <a:chExt cx="687725" cy="2081663"/>
              </a:xfrm>
              <a:scene3d>
                <a:camera prst="isometricOffAxis1Left">
                  <a:rot lat="600000" lon="2400000" rev="0"/>
                </a:camera>
                <a:lightRig rig="threePt" dir="t"/>
              </a:scene3d>
            </p:grpSpPr>
            <p:sp>
              <p:nvSpPr>
                <p:cNvPr id="67" name="Freeform 66"/>
                <p:cNvSpPr/>
                <p:nvPr/>
              </p:nvSpPr>
              <p:spPr>
                <a:xfrm>
                  <a:off x="6501866" y="3972286"/>
                  <a:ext cx="283471" cy="3549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471" h="354955">
                      <a:moveTo>
                        <a:pt x="141735" y="0"/>
                      </a:moveTo>
                      <a:cubicBezTo>
                        <a:pt x="180353" y="0"/>
                        <a:pt x="213630" y="16638"/>
                        <a:pt x="241566" y="49915"/>
                      </a:cubicBezTo>
                      <a:cubicBezTo>
                        <a:pt x="269502" y="83192"/>
                        <a:pt x="283471" y="123248"/>
                        <a:pt x="283471" y="170082"/>
                      </a:cubicBezTo>
                      <a:cubicBezTo>
                        <a:pt x="283471" y="217738"/>
                        <a:pt x="269502" y="260465"/>
                        <a:pt x="241566" y="298261"/>
                      </a:cubicBezTo>
                      <a:cubicBezTo>
                        <a:pt x="213630" y="336057"/>
                        <a:pt x="180353" y="354955"/>
                        <a:pt x="141735" y="354955"/>
                      </a:cubicBezTo>
                      <a:cubicBezTo>
                        <a:pt x="103117" y="354955"/>
                        <a:pt x="69840" y="336057"/>
                        <a:pt x="41904" y="298261"/>
                      </a:cubicBezTo>
                      <a:cubicBezTo>
                        <a:pt x="13968" y="260465"/>
                        <a:pt x="0" y="217738"/>
                        <a:pt x="0" y="170082"/>
                      </a:cubicBezTo>
                      <a:cubicBezTo>
                        <a:pt x="0" y="123248"/>
                        <a:pt x="13762" y="83192"/>
                        <a:pt x="41288" y="49915"/>
                      </a:cubicBezTo>
                      <a:cubicBezTo>
                        <a:pt x="68813" y="16638"/>
                        <a:pt x="102296" y="0"/>
                        <a:pt x="141735" y="0"/>
                      </a:cubicBezTo>
                      <a:close/>
                    </a:path>
                  </a:pathLst>
                </a:custGeom>
                <a:solidFill>
                  <a:srgbClr val="66FF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48"/>
                </a:p>
              </p:txBody>
            </p:sp>
            <p:sp>
              <p:nvSpPr>
                <p:cNvPr id="68" name="Freeform 67"/>
                <p:cNvSpPr/>
                <p:nvPr/>
              </p:nvSpPr>
              <p:spPr>
                <a:xfrm>
                  <a:off x="6300971" y="4344496"/>
                  <a:ext cx="687725" cy="1709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725" h="1709453">
                      <a:moveTo>
                        <a:pt x="178710" y="0"/>
                      </a:moveTo>
                      <a:lnTo>
                        <a:pt x="510248" y="0"/>
                      </a:lnTo>
                      <a:cubicBezTo>
                        <a:pt x="628566" y="0"/>
                        <a:pt x="687725" y="53407"/>
                        <a:pt x="687725" y="160222"/>
                      </a:cubicBezTo>
                      <a:lnTo>
                        <a:pt x="687725" y="817136"/>
                      </a:lnTo>
                      <a:cubicBezTo>
                        <a:pt x="687725" y="873830"/>
                        <a:pt x="665951" y="902177"/>
                        <a:pt x="622404" y="902177"/>
                      </a:cubicBezTo>
                      <a:cubicBezTo>
                        <a:pt x="578856" y="902177"/>
                        <a:pt x="557082" y="873830"/>
                        <a:pt x="557082" y="817136"/>
                      </a:cubicBezTo>
                      <a:lnTo>
                        <a:pt x="557082" y="244031"/>
                      </a:lnTo>
                      <a:lnTo>
                        <a:pt x="525037" y="244031"/>
                      </a:lnTo>
                      <a:lnTo>
                        <a:pt x="525037" y="1624412"/>
                      </a:lnTo>
                      <a:cubicBezTo>
                        <a:pt x="525037" y="1681106"/>
                        <a:pt x="498334" y="1709453"/>
                        <a:pt x="444926" y="1709453"/>
                      </a:cubicBezTo>
                      <a:cubicBezTo>
                        <a:pt x="391519" y="1709453"/>
                        <a:pt x="364815" y="1681106"/>
                        <a:pt x="364815" y="1624412"/>
                      </a:cubicBezTo>
                      <a:lnTo>
                        <a:pt x="364815" y="807276"/>
                      </a:lnTo>
                      <a:lnTo>
                        <a:pt x="322910" y="807276"/>
                      </a:lnTo>
                      <a:lnTo>
                        <a:pt x="322910" y="1624412"/>
                      </a:lnTo>
                      <a:cubicBezTo>
                        <a:pt x="322910" y="1681106"/>
                        <a:pt x="296207" y="1709453"/>
                        <a:pt x="242799" y="1709453"/>
                      </a:cubicBezTo>
                      <a:cubicBezTo>
                        <a:pt x="189391" y="1709453"/>
                        <a:pt x="162687" y="1681106"/>
                        <a:pt x="162687" y="1624412"/>
                      </a:cubicBezTo>
                      <a:lnTo>
                        <a:pt x="162687" y="244031"/>
                      </a:lnTo>
                      <a:lnTo>
                        <a:pt x="130643" y="244031"/>
                      </a:lnTo>
                      <a:lnTo>
                        <a:pt x="130643" y="817136"/>
                      </a:lnTo>
                      <a:cubicBezTo>
                        <a:pt x="130643" y="873830"/>
                        <a:pt x="108869" y="902177"/>
                        <a:pt x="65321" y="902177"/>
                      </a:cubicBezTo>
                      <a:cubicBezTo>
                        <a:pt x="21774" y="902177"/>
                        <a:pt x="0" y="873830"/>
                        <a:pt x="0" y="817136"/>
                      </a:cubicBezTo>
                      <a:lnTo>
                        <a:pt x="0" y="160222"/>
                      </a:lnTo>
                      <a:cubicBezTo>
                        <a:pt x="0" y="53407"/>
                        <a:pt x="59570" y="0"/>
                        <a:pt x="178710" y="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48"/>
                </a:p>
              </p:txBody>
            </p:sp>
          </p:grpSp>
        </p:grpSp>
      </p:grpSp>
      <p:sp>
        <p:nvSpPr>
          <p:cNvPr id="74" name="Rectangle 73"/>
          <p:cNvSpPr/>
          <p:nvPr/>
        </p:nvSpPr>
        <p:spPr>
          <a:xfrm>
            <a:off x="335553" y="223303"/>
            <a:ext cx="2780795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cap="all" dirty="0" smtClean="0">
                <a:ln w="3175" cmpd="sng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3600" cap="all" dirty="0" smtClean="0">
              <a:ln w="3175" cmpd="sng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160" cap="all" dirty="0" smtClean="0">
              <a:ln w="3175" cmpd="sng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160" cap="all" dirty="0" smtClean="0">
                <a:ln w="3175" cmpd="sng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জিঙ্ক ব্লেণ্ড থেকে ধাতু নিষ্কাশন এর বর্ণনা দাও। ( আকরিকের বিচূর্ণন থেকে আকরিকের ঘনীকরণ)</a:t>
            </a:r>
            <a:endParaRPr lang="bn-IN" sz="2160" cap="all" dirty="0">
              <a:ln w="3175" cmpd="sng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45779" indent="-445779">
              <a:buFont typeface="+mj-lt"/>
              <a:buAutoNum type="arabicPeriod"/>
            </a:pPr>
            <a:endParaRPr lang="en-US" sz="2160" dirty="0"/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047112"/>
              </p:ext>
            </p:extLst>
          </p:nvPr>
        </p:nvGraphicFramePr>
        <p:xfrm>
          <a:off x="3657600" y="127975"/>
          <a:ext cx="3429000" cy="38588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37805756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1457866095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7373360"/>
                    </a:ext>
                  </a:extLst>
                </a:gridCol>
              </a:tblGrid>
              <a:tr h="493776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ধাতু</a:t>
                      </a:r>
                      <a:endParaRPr lang="en-US" sz="1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খনিজ</a:t>
                      </a:r>
                      <a:r>
                        <a:rPr lang="en-US" sz="14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/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4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আকরিকের</a:t>
                      </a:r>
                      <a:r>
                        <a:rPr lang="en-US" sz="14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4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নাম</a:t>
                      </a:r>
                      <a:endParaRPr lang="en-US" sz="1400" b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4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সংকেত</a:t>
                      </a:r>
                      <a:endParaRPr lang="en-US" sz="1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7662137"/>
                  </a:ext>
                </a:extLst>
              </a:tr>
              <a:tr h="33285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মার্কারি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rgbClr val="E9F98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সিন্নাবার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>
                    <a:solidFill>
                      <a:srgbClr val="E9F9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latin typeface="Agency FB" panose="020B0503020202020204" pitchFamily="34" charset="0"/>
                        </a:rPr>
                        <a:t>HgS</a:t>
                      </a:r>
                      <a:endParaRPr lang="en-US" sz="1400" b="1" dirty="0">
                        <a:latin typeface="Agency FB" panose="020B0503020202020204" pitchFamily="34" charset="0"/>
                      </a:endParaRPr>
                    </a:p>
                  </a:txBody>
                  <a:tcPr marL="54864" marR="54864" marT="27432" marB="27432">
                    <a:solidFill>
                      <a:srgbClr val="E9F9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261940"/>
                  </a:ext>
                </a:extLst>
              </a:tr>
              <a:tr h="49377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জিংক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rgbClr val="E9F98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জিংক</a:t>
                      </a:r>
                      <a:r>
                        <a:rPr lang="en-US" sz="1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ব্লেন্ড</a:t>
                      </a:r>
                      <a:r>
                        <a:rPr lang="en-US" sz="1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</a:t>
                      </a:r>
                    </a:p>
                    <a:p>
                      <a:r>
                        <a:rPr lang="en-US" sz="1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ক্যালামাইন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>
                    <a:solidFill>
                      <a:srgbClr val="E9F9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latin typeface="Agency FB" panose="020B0503020202020204" pitchFamily="34" charset="0"/>
                        </a:rPr>
                        <a:t>ZnS</a:t>
                      </a:r>
                      <a:endParaRPr lang="en-US" sz="1400" b="1" dirty="0" smtClean="0">
                        <a:latin typeface="Agency FB" panose="020B0503020202020204" pitchFamily="34" charset="0"/>
                      </a:endParaRPr>
                    </a:p>
                    <a:p>
                      <a:pPr algn="ctr"/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ZnCO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3</a:t>
                      </a:r>
                      <a:endParaRPr lang="en-US" sz="1400" b="1" baseline="-25000" dirty="0">
                        <a:latin typeface="Agency FB" panose="020B0503020202020204" pitchFamily="34" charset="0"/>
                      </a:endParaRPr>
                    </a:p>
                  </a:txBody>
                  <a:tcPr marL="54864" marR="54864" marT="27432" marB="27432">
                    <a:solidFill>
                      <a:srgbClr val="E9F9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409113"/>
                  </a:ext>
                </a:extLst>
              </a:tr>
              <a:tr h="33285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লেড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rgbClr val="E9F98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গ্যালেনা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>
                    <a:solidFill>
                      <a:srgbClr val="E9F9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latin typeface="Agency FB" panose="020B0503020202020204" pitchFamily="34" charset="0"/>
                        </a:rPr>
                        <a:t>PbS</a:t>
                      </a:r>
                      <a:endParaRPr lang="en-US" sz="1400" b="1" dirty="0">
                        <a:latin typeface="Agency FB" panose="020B0503020202020204" pitchFamily="34" charset="0"/>
                      </a:endParaRPr>
                    </a:p>
                  </a:txBody>
                  <a:tcPr marL="54864" marR="54864" marT="27432" marB="27432">
                    <a:solidFill>
                      <a:srgbClr val="E9F9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1081756"/>
                  </a:ext>
                </a:extLst>
              </a:tr>
              <a:tr h="71323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আয়রন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rgbClr val="E9F98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ম্যাগনেটাইট</a:t>
                      </a:r>
                      <a:r>
                        <a:rPr lang="en-US" sz="1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</a:t>
                      </a:r>
                      <a:r>
                        <a:rPr lang="en-US" sz="1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  <a:p>
                      <a:r>
                        <a:rPr lang="en-US" sz="1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হেমাটাইট</a:t>
                      </a:r>
                      <a:r>
                        <a:rPr lang="en-US" sz="1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</a:p>
                    <a:p>
                      <a:r>
                        <a:rPr lang="en-US" sz="1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লিমোনাইট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>
                    <a:solidFill>
                      <a:srgbClr val="E9F9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Fe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3</a:t>
                      </a:r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O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4</a:t>
                      </a:r>
                    </a:p>
                    <a:p>
                      <a:pPr algn="ctr"/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Fe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2</a:t>
                      </a:r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O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3</a:t>
                      </a:r>
                    </a:p>
                    <a:p>
                      <a:pPr algn="ctr"/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Fe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2</a:t>
                      </a:r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O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3</a:t>
                      </a:r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.3H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2</a:t>
                      </a:r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O</a:t>
                      </a:r>
                      <a:endParaRPr lang="en-US" sz="1400" b="1" dirty="0">
                        <a:latin typeface="Agency FB" panose="020B0503020202020204" pitchFamily="34" charset="0"/>
                      </a:endParaRPr>
                    </a:p>
                  </a:txBody>
                  <a:tcPr marL="54864" marR="54864" marT="27432" marB="27432">
                    <a:solidFill>
                      <a:srgbClr val="E9F9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660332"/>
                  </a:ext>
                </a:extLst>
              </a:tr>
              <a:tr h="49377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কপার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rgbClr val="E9F98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কপার</a:t>
                      </a:r>
                      <a:r>
                        <a:rPr lang="en-US" sz="1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পাইরোইট</a:t>
                      </a:r>
                      <a:r>
                        <a:rPr lang="en-US" sz="1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চালকোসাইট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>
                    <a:solidFill>
                      <a:srgbClr val="E9F9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CuFeS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2</a:t>
                      </a:r>
                    </a:p>
                    <a:p>
                      <a:pPr algn="ctr"/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Cu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2</a:t>
                      </a:r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S</a:t>
                      </a:r>
                      <a:endParaRPr lang="en-US" sz="1400" b="1" dirty="0">
                        <a:latin typeface="Agency FB" panose="020B0503020202020204" pitchFamily="34" charset="0"/>
                      </a:endParaRPr>
                    </a:p>
                  </a:txBody>
                  <a:tcPr marL="54864" marR="54864" marT="27432" marB="27432">
                    <a:solidFill>
                      <a:srgbClr val="E9F9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3731825"/>
                  </a:ext>
                </a:extLst>
              </a:tr>
              <a:tr h="33285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অ্যালুমিনিয়াম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rgbClr val="E9F98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বক্সাইট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>
                    <a:solidFill>
                      <a:srgbClr val="E9F9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Al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2</a:t>
                      </a:r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O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3</a:t>
                      </a:r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. H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2</a:t>
                      </a:r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O</a:t>
                      </a:r>
                      <a:endParaRPr lang="en-US" sz="1400" b="1" dirty="0">
                        <a:latin typeface="Agency FB" panose="020B0503020202020204" pitchFamily="34" charset="0"/>
                      </a:endParaRPr>
                    </a:p>
                  </a:txBody>
                  <a:tcPr marL="54864" marR="54864" marT="27432" marB="27432">
                    <a:solidFill>
                      <a:srgbClr val="E9F9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0984693"/>
                  </a:ext>
                </a:extLst>
              </a:tr>
              <a:tr h="33285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সোডিয়াম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rgbClr val="E9F98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সাগরের</a:t>
                      </a:r>
                      <a:r>
                        <a:rPr lang="en-US" sz="1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পানি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>
                    <a:solidFill>
                      <a:srgbClr val="E9F9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latin typeface="Agency FB" panose="020B0503020202020204" pitchFamily="34" charset="0"/>
                        </a:rPr>
                        <a:t>NaCl</a:t>
                      </a:r>
                      <a:endParaRPr lang="en-US" sz="1400" b="1" dirty="0">
                        <a:latin typeface="Agency FB" panose="020B0503020202020204" pitchFamily="34" charset="0"/>
                      </a:endParaRPr>
                    </a:p>
                  </a:txBody>
                  <a:tcPr marL="54864" marR="54864" marT="27432" marB="27432">
                    <a:solidFill>
                      <a:srgbClr val="E9F9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8898579"/>
                  </a:ext>
                </a:extLst>
              </a:tr>
              <a:tr h="33285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ক্যালসিয়াম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rgbClr val="E9F98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চুনাপাথর</a:t>
                      </a:r>
                      <a:r>
                        <a:rPr lang="en-US" sz="1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>
                    <a:solidFill>
                      <a:srgbClr val="E9F9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CaCO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3</a:t>
                      </a:r>
                      <a:endParaRPr lang="en-US" sz="1400" b="1" baseline="-25000" dirty="0">
                        <a:latin typeface="Agency FB" panose="020B0503020202020204" pitchFamily="34" charset="0"/>
                      </a:endParaRPr>
                    </a:p>
                  </a:txBody>
                  <a:tcPr marL="54864" marR="54864" marT="27432" marB="27432">
                    <a:solidFill>
                      <a:srgbClr val="E9F9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7594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687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7315200" cy="41148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24395" y="228600"/>
            <a:ext cx="3508131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ঘণীকৃত </a:t>
            </a:r>
            <a:r>
              <a:rPr lang="bn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আকরিককে ধাতব অক্সাইডে রূপান্তর</a:t>
            </a:r>
          </a:p>
          <a:p>
            <a:pPr marL="457200" indent="-457200">
              <a:buFont typeface="+mj-lt"/>
              <a:buAutoNum type="arabicPeriod"/>
            </a:pPr>
            <a:endParaRPr lang="bn-IN" sz="24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+mj-lt"/>
              <a:buAutoNum type="arabicPeriod"/>
            </a:pPr>
            <a:endParaRPr lang="bn-IN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+mj-lt"/>
              <a:buAutoNum type="arabicPeriod"/>
            </a:pPr>
            <a:endParaRPr lang="bn-IN" sz="24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bn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ভষ্মীকরণ </a:t>
            </a:r>
            <a:r>
              <a:rPr lang="bn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 </a:t>
            </a:r>
            <a:endParaRPr lang="en-US" sz="24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bn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তাপজারণ পদ্ধতি</a:t>
            </a:r>
            <a:endParaRPr lang="bn-IN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7" r="14285"/>
          <a:stretch/>
        </p:blipFill>
        <p:spPr>
          <a:xfrm>
            <a:off x="5660572" y="-34836"/>
            <a:ext cx="879565" cy="418447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31670" y="3755395"/>
            <a:ext cx="311114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b="1" spc="180" dirty="0" smtClean="0">
                <a:latin typeface="Agency FB" panose="020B0503020202020204" pitchFamily="34" charset="0"/>
              </a:rPr>
              <a:t>WALIULLAH</a:t>
            </a:r>
            <a:r>
              <a:rPr lang="bn-IN" sz="1100" b="1" spc="180" dirty="0" smtClean="0">
                <a:latin typeface="Agency FB" panose="020B0503020202020204" pitchFamily="34" charset="0"/>
              </a:rPr>
              <a:t> </a:t>
            </a:r>
            <a:r>
              <a:rPr lang="en-US" sz="1000" b="1" i="1" spc="180" dirty="0" smtClean="0">
                <a:latin typeface="Agency FB" panose="020B0503020202020204" pitchFamily="34" charset="0"/>
              </a:rPr>
              <a:t>Assistant </a:t>
            </a:r>
            <a:r>
              <a:rPr lang="en-US" sz="1000" b="1" i="1" spc="180" dirty="0">
                <a:latin typeface="Agency FB" panose="020B0503020202020204" pitchFamily="34" charset="0"/>
              </a:rPr>
              <a:t>Teacher (Science)</a:t>
            </a:r>
            <a:endParaRPr lang="en-US" sz="1000" b="1" i="1" spc="180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82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7315200" cy="41148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28600" y="228600"/>
                <a:ext cx="6858000" cy="36625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IN" sz="20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ঘণীকৃত আকরিককে ধাতব অক্সাইডে রূপান্তর</a:t>
                </a:r>
              </a:p>
              <a:p>
                <a:r>
                  <a:rPr lang="bn-IN" sz="28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ভষ্মীকরণ পদ্ধতি</a:t>
                </a:r>
                <a:endParaRPr lang="en-US" sz="28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ঘণীকৃত</a:t>
                </a:r>
                <a:r>
                  <a:rPr lang="en-US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আকরিককে</a:t>
                </a:r>
                <a:r>
                  <a:rPr lang="en-US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ধাতব</a:t>
                </a:r>
                <a:r>
                  <a:rPr lang="en-US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অক্সাইডে</a:t>
                </a:r>
                <a:r>
                  <a:rPr lang="en-US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রূপান্তরিত</a:t>
                </a:r>
                <a:r>
                  <a:rPr lang="en-US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করার</a:t>
                </a:r>
                <a:r>
                  <a:rPr lang="en-US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জন্য</a:t>
                </a:r>
                <a:r>
                  <a:rPr lang="en-US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আকরিককে</a:t>
                </a:r>
                <a:r>
                  <a:rPr lang="en-US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গলনাংকের</a:t>
                </a:r>
                <a:r>
                  <a:rPr lang="en-US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চেয়ে</a:t>
                </a:r>
                <a:r>
                  <a:rPr lang="en-US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নিম্ন</a:t>
                </a:r>
                <a:r>
                  <a:rPr lang="en-US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তাপমাত্রায়</a:t>
                </a:r>
                <a:r>
                  <a:rPr lang="en-US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বায়ুর</a:t>
                </a:r>
                <a:r>
                  <a:rPr lang="en-US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অনুপস্থিতিতে</a:t>
                </a:r>
                <a:r>
                  <a:rPr lang="en-US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উত্তপ্ত</a:t>
                </a:r>
                <a:r>
                  <a:rPr lang="en-US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করার</a:t>
                </a:r>
                <a:r>
                  <a:rPr lang="en-US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প্রক্রিয়াকে</a:t>
                </a:r>
                <a:r>
                  <a:rPr lang="en-US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আকরিকের</a:t>
                </a:r>
                <a:r>
                  <a:rPr lang="en-US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ভষ্মীকরণ</a:t>
                </a:r>
                <a:r>
                  <a:rPr lang="en-US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বলে</a:t>
                </a:r>
                <a:r>
                  <a:rPr lang="en-US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bn-IN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 </a:t>
                </a:r>
                <a:r>
                  <a:rPr lang="en-US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ক্ষেত্রে</a:t>
                </a:r>
                <a:r>
                  <a:rPr lang="en-US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আকরিক</a:t>
                </a:r>
                <a:r>
                  <a:rPr lang="en-US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থেকে</a:t>
                </a:r>
                <a:r>
                  <a:rPr lang="en-US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পানিসহ</a:t>
                </a:r>
                <a:r>
                  <a:rPr lang="en-US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কার্বনেট</a:t>
                </a:r>
                <a:r>
                  <a:rPr lang="en-US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বাই</a:t>
                </a:r>
                <a:r>
                  <a:rPr lang="en-US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কার্বনেট</a:t>
                </a:r>
                <a:r>
                  <a:rPr lang="en-US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হাইড্রোক্সাইড</a:t>
                </a:r>
                <a:r>
                  <a:rPr lang="en-US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জাতীয়</a:t>
                </a:r>
                <a:r>
                  <a:rPr lang="en-US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কিছু</a:t>
                </a:r>
                <a:r>
                  <a:rPr lang="en-US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অপদ্রব্য</a:t>
                </a:r>
                <a:r>
                  <a:rPr lang="en-US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কার্বন</a:t>
                </a:r>
                <a:r>
                  <a:rPr lang="en-US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ডাই</a:t>
                </a:r>
                <a:r>
                  <a:rPr lang="en-US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অক্সাইড</a:t>
                </a:r>
                <a:r>
                  <a:rPr lang="en-US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কিংবা</a:t>
                </a:r>
                <a:r>
                  <a:rPr lang="en-US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পানি</a:t>
                </a:r>
                <a:r>
                  <a:rPr lang="en-US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হিসেবে</a:t>
                </a:r>
                <a:r>
                  <a:rPr lang="en-US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দূরীভূত</a:t>
                </a:r>
                <a:r>
                  <a:rPr lang="en-US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endParaRPr lang="en-US" sz="1600" dirty="0" smtClean="0">
                  <a:solidFill>
                    <a:schemeClr val="bg1"/>
                  </a:solidFill>
                  <a:latin typeface="Agency FB" panose="020B0503020202020204" pitchFamily="34" charset="0"/>
                  <a:cs typeface="NikoshBAN" panose="02000000000000000000" pitchFamily="2" charset="0"/>
                </a:endParaRPr>
              </a:p>
              <a:p>
                <a:r>
                  <a:rPr lang="en-US" sz="2400" dirty="0" smtClean="0">
                    <a:solidFill>
                      <a:schemeClr val="bg1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CaCO</a:t>
                </a:r>
                <a:r>
                  <a:rPr lang="en-US" sz="2400" baseline="-25000" dirty="0" smtClean="0">
                    <a:solidFill>
                      <a:schemeClr val="bg1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3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→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CaO </a:t>
                </a:r>
                <a:r>
                  <a:rPr lang="en-US" sz="2400" dirty="0">
                    <a:solidFill>
                      <a:schemeClr val="bg1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+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CO</a:t>
                </a:r>
                <a:r>
                  <a:rPr lang="en-US" sz="2400" baseline="-25000" dirty="0" smtClean="0">
                    <a:solidFill>
                      <a:schemeClr val="bg1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2</a:t>
                </a:r>
                <a:endParaRPr lang="en-US" sz="2400" baseline="-25000" dirty="0">
                  <a:solidFill>
                    <a:schemeClr val="bg1"/>
                  </a:solidFill>
                  <a:latin typeface="Agency FB" panose="020B0503020202020204" pitchFamily="34" charset="0"/>
                  <a:cs typeface="NikoshBAN" panose="02000000000000000000" pitchFamily="2" charset="0"/>
                </a:endParaRPr>
              </a:p>
              <a:p>
                <a:r>
                  <a:rPr lang="en-US" sz="2400" dirty="0" smtClean="0">
                    <a:solidFill>
                      <a:schemeClr val="bg1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ZnCO</a:t>
                </a:r>
                <a:r>
                  <a:rPr lang="en-US" sz="2400" baseline="-25000" dirty="0" smtClean="0">
                    <a:solidFill>
                      <a:schemeClr val="bg1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3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→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ZnO </a:t>
                </a:r>
                <a:r>
                  <a:rPr lang="en-US" sz="2400" dirty="0">
                    <a:solidFill>
                      <a:schemeClr val="bg1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+ CO</a:t>
                </a:r>
                <a:r>
                  <a:rPr lang="en-US" sz="2400" baseline="-25000" dirty="0">
                    <a:solidFill>
                      <a:schemeClr val="bg1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2</a:t>
                </a:r>
              </a:p>
              <a:p>
                <a:r>
                  <a:rPr lang="en-US" sz="2400" dirty="0" smtClean="0">
                    <a:solidFill>
                      <a:schemeClr val="bg1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Fe</a:t>
                </a:r>
                <a:r>
                  <a:rPr lang="en-US" sz="2400" baseline="-25000" dirty="0" smtClean="0">
                    <a:solidFill>
                      <a:schemeClr val="bg1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2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O</a:t>
                </a:r>
                <a:r>
                  <a:rPr lang="en-US" sz="2400" baseline="-25000" dirty="0" smtClean="0">
                    <a:solidFill>
                      <a:schemeClr val="bg1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3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.3H</a:t>
                </a:r>
                <a:r>
                  <a:rPr lang="en-US" sz="2400" baseline="-25000" dirty="0" smtClean="0">
                    <a:solidFill>
                      <a:schemeClr val="bg1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2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O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→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Fe</a:t>
                </a:r>
                <a:r>
                  <a:rPr lang="en-US" sz="2400" baseline="-25000" dirty="0" smtClean="0">
                    <a:solidFill>
                      <a:schemeClr val="bg1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2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O</a:t>
                </a:r>
                <a:r>
                  <a:rPr lang="en-US" sz="2400" baseline="-25000" dirty="0" smtClean="0">
                    <a:solidFill>
                      <a:schemeClr val="bg1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3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+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3H</a:t>
                </a:r>
                <a:r>
                  <a:rPr lang="en-US" sz="2400" baseline="-25000" dirty="0" smtClean="0">
                    <a:solidFill>
                      <a:schemeClr val="bg1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2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O</a:t>
                </a:r>
              </a:p>
              <a:p>
                <a:r>
                  <a:rPr lang="en-US" sz="2400" dirty="0" smtClean="0">
                    <a:solidFill>
                      <a:schemeClr val="bg1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Al</a:t>
                </a:r>
                <a:r>
                  <a:rPr lang="en-US" sz="2400" baseline="-25000" dirty="0" smtClean="0">
                    <a:solidFill>
                      <a:schemeClr val="bg1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2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O</a:t>
                </a:r>
                <a:r>
                  <a:rPr lang="en-US" sz="2400" baseline="-25000" dirty="0" smtClean="0">
                    <a:solidFill>
                      <a:schemeClr val="bg1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3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.2H</a:t>
                </a:r>
                <a:r>
                  <a:rPr lang="en-US" sz="2400" baseline="-25000" dirty="0" smtClean="0">
                    <a:solidFill>
                      <a:schemeClr val="bg1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2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O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→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Al</a:t>
                </a:r>
                <a:r>
                  <a:rPr lang="en-US" sz="2400" baseline="-25000" dirty="0" smtClean="0">
                    <a:solidFill>
                      <a:schemeClr val="bg1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2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O</a:t>
                </a:r>
                <a:r>
                  <a:rPr lang="en-US" sz="2400" baseline="-25000" dirty="0" smtClean="0">
                    <a:solidFill>
                      <a:schemeClr val="bg1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3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+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2H</a:t>
                </a:r>
                <a:r>
                  <a:rPr lang="en-US" sz="2400" baseline="-25000" dirty="0" smtClean="0">
                    <a:solidFill>
                      <a:schemeClr val="bg1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2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O</a:t>
                </a:r>
                <a:endParaRPr lang="en-US" sz="2400" dirty="0">
                  <a:solidFill>
                    <a:schemeClr val="bg1"/>
                  </a:solidFill>
                  <a:latin typeface="Agency FB" panose="020B0503020202020204" pitchFamily="34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600"/>
                <a:ext cx="6858000" cy="3662541"/>
              </a:xfrm>
              <a:prstGeom prst="rect">
                <a:avLst/>
              </a:prstGeom>
              <a:blipFill>
                <a:blip r:embed="rId2"/>
                <a:stretch>
                  <a:fillRect l="-1867" t="-1000" b="-2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4089757" y="3760336"/>
            <a:ext cx="311114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b="1" spc="180" dirty="0" smtClean="0">
                <a:latin typeface="Agency FB" panose="020B0503020202020204" pitchFamily="34" charset="0"/>
              </a:rPr>
              <a:t>WALIULLAH</a:t>
            </a:r>
            <a:r>
              <a:rPr lang="bn-IN" sz="1100" b="1" spc="180" dirty="0" smtClean="0">
                <a:latin typeface="Agency FB" panose="020B0503020202020204" pitchFamily="34" charset="0"/>
              </a:rPr>
              <a:t> </a:t>
            </a:r>
            <a:r>
              <a:rPr lang="en-US" sz="1000" b="1" i="1" spc="180" dirty="0" smtClean="0">
                <a:latin typeface="Agency FB" panose="020B0503020202020204" pitchFamily="34" charset="0"/>
              </a:rPr>
              <a:t>Assistant </a:t>
            </a:r>
            <a:r>
              <a:rPr lang="en-US" sz="1000" b="1" i="1" spc="180" dirty="0">
                <a:latin typeface="Agency FB" panose="020B0503020202020204" pitchFamily="34" charset="0"/>
              </a:rPr>
              <a:t>Teacher (Science)</a:t>
            </a:r>
            <a:endParaRPr lang="en-US" sz="1000" b="1" i="1" spc="180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80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7315200" cy="4114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205740"/>
            <a:ext cx="3313670" cy="2259080"/>
          </a:xfrm>
          <a:prstGeom prst="rect">
            <a:avLst/>
          </a:prstGeom>
          <a:solidFill>
            <a:srgbClr val="00B0F0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bn-IN" sz="2800" dirty="0">
              <a:solidFill>
                <a:schemeClr val="bg1"/>
              </a:solidFill>
              <a:latin typeface="Agency FB" panose="020B0503020202020204" pitchFamily="34" charset="0"/>
              <a:cs typeface="NikoshBAN" panose="02000000000000000000" pitchFamily="2" charset="0"/>
            </a:endParaRPr>
          </a:p>
          <a:p>
            <a:endParaRPr lang="bn-IN" sz="168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bn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কোন আকরিকের ক্ষেত্রে ধাতব অক্সাইডে রূপান্তরে  ‘</a:t>
            </a:r>
            <a:r>
              <a:rPr lang="bn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ভষ্মীকরণ পদ্ধতি </a:t>
            </a:r>
            <a:r>
              <a:rPr lang="bn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পদ্ধতি ব্যবহার করা হয় ?</a:t>
            </a:r>
            <a:endParaRPr lang="en-US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3657600" y="127975"/>
          <a:ext cx="3429000" cy="38588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37805756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1457866095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7373360"/>
                    </a:ext>
                  </a:extLst>
                </a:gridCol>
              </a:tblGrid>
              <a:tr h="493776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ধাতু</a:t>
                      </a:r>
                      <a:endParaRPr lang="en-US" sz="1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খনিজ</a:t>
                      </a:r>
                      <a:r>
                        <a:rPr lang="en-US" sz="14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/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4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আকরিকের</a:t>
                      </a:r>
                      <a:r>
                        <a:rPr lang="en-US" sz="14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4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নাম</a:t>
                      </a:r>
                      <a:endParaRPr lang="en-US" sz="1400" b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4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সংকেত</a:t>
                      </a:r>
                      <a:endParaRPr lang="en-US" sz="1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7662137"/>
                  </a:ext>
                </a:extLst>
              </a:tr>
              <a:tr h="33285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মার্কারি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সিন্নাবার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>
                    <a:solidFill>
                      <a:srgbClr val="E9F9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latin typeface="Agency FB" panose="020B0503020202020204" pitchFamily="34" charset="0"/>
                        </a:rPr>
                        <a:t>HgS</a:t>
                      </a:r>
                      <a:endParaRPr lang="en-US" sz="1400" b="1" dirty="0">
                        <a:latin typeface="Agency FB" panose="020B0503020202020204" pitchFamily="34" charset="0"/>
                      </a:endParaRPr>
                    </a:p>
                  </a:txBody>
                  <a:tcPr marL="54864" marR="54864" marT="27432" marB="27432">
                    <a:solidFill>
                      <a:srgbClr val="FF43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261940"/>
                  </a:ext>
                </a:extLst>
              </a:tr>
              <a:tr h="49377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জিংক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জিংক</a:t>
                      </a:r>
                      <a:r>
                        <a:rPr lang="en-US" sz="1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ব্লেন্ড</a:t>
                      </a:r>
                      <a:r>
                        <a:rPr lang="en-US" sz="1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</a:t>
                      </a:r>
                    </a:p>
                    <a:p>
                      <a:r>
                        <a:rPr lang="en-US" sz="1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ক্যালামাইন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>
                    <a:solidFill>
                      <a:srgbClr val="E9F9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latin typeface="Agency FB" panose="020B0503020202020204" pitchFamily="34" charset="0"/>
                        </a:rPr>
                        <a:t>ZnS</a:t>
                      </a:r>
                      <a:endParaRPr lang="en-US" sz="1400" b="1" dirty="0" smtClean="0">
                        <a:latin typeface="Agency FB" panose="020B0503020202020204" pitchFamily="34" charset="0"/>
                      </a:endParaRPr>
                    </a:p>
                    <a:p>
                      <a:pPr algn="ctr"/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ZnCO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3</a:t>
                      </a:r>
                      <a:endParaRPr lang="en-US" sz="1400" b="1" baseline="-25000" dirty="0">
                        <a:latin typeface="Agency FB" panose="020B0503020202020204" pitchFamily="34" charset="0"/>
                      </a:endParaRPr>
                    </a:p>
                  </a:txBody>
                  <a:tcPr marL="54864" marR="54864" marT="27432" marB="27432">
                    <a:solidFill>
                      <a:srgbClr val="FF43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409113"/>
                  </a:ext>
                </a:extLst>
              </a:tr>
              <a:tr h="33285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লেড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গ্যালেনা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>
                    <a:solidFill>
                      <a:srgbClr val="E9F9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latin typeface="Agency FB" panose="020B0503020202020204" pitchFamily="34" charset="0"/>
                        </a:rPr>
                        <a:t>PbS</a:t>
                      </a:r>
                      <a:endParaRPr lang="en-US" sz="1400" b="1" dirty="0">
                        <a:latin typeface="Agency FB" panose="020B0503020202020204" pitchFamily="34" charset="0"/>
                      </a:endParaRPr>
                    </a:p>
                  </a:txBody>
                  <a:tcPr marL="54864" marR="54864" marT="27432" marB="27432">
                    <a:solidFill>
                      <a:srgbClr val="FF43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1081756"/>
                  </a:ext>
                </a:extLst>
              </a:tr>
              <a:tr h="71323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আয়রন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ম্যাগনেটাইট</a:t>
                      </a:r>
                      <a:r>
                        <a:rPr lang="en-US" sz="1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</a:t>
                      </a:r>
                      <a:r>
                        <a:rPr lang="en-US" sz="1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  <a:p>
                      <a:r>
                        <a:rPr lang="en-US" sz="1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হেমাটাইট</a:t>
                      </a:r>
                      <a:r>
                        <a:rPr lang="en-US" sz="1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</a:p>
                    <a:p>
                      <a:r>
                        <a:rPr lang="en-US" sz="1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লিমোনাইট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>
                    <a:solidFill>
                      <a:srgbClr val="E9F9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Fe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3</a:t>
                      </a:r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O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4</a:t>
                      </a:r>
                    </a:p>
                    <a:p>
                      <a:pPr algn="ctr"/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Fe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2</a:t>
                      </a:r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O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3</a:t>
                      </a:r>
                    </a:p>
                    <a:p>
                      <a:pPr algn="ctr"/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Fe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2</a:t>
                      </a:r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O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3</a:t>
                      </a:r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.3H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2</a:t>
                      </a:r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O</a:t>
                      </a:r>
                      <a:endParaRPr lang="en-US" sz="1400" b="1" dirty="0">
                        <a:latin typeface="Agency FB" panose="020B0503020202020204" pitchFamily="34" charset="0"/>
                      </a:endParaRPr>
                    </a:p>
                  </a:txBody>
                  <a:tcPr marL="54864" marR="54864" marT="27432" marB="27432">
                    <a:solidFill>
                      <a:srgbClr val="FF43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660332"/>
                  </a:ext>
                </a:extLst>
              </a:tr>
              <a:tr h="49377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কপার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কপার</a:t>
                      </a:r>
                      <a:r>
                        <a:rPr lang="en-US" sz="1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পাইরোইট</a:t>
                      </a:r>
                      <a:r>
                        <a:rPr lang="en-US" sz="1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চালকোসাইট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>
                    <a:solidFill>
                      <a:srgbClr val="E9F9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CuFeS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2</a:t>
                      </a:r>
                    </a:p>
                    <a:p>
                      <a:pPr algn="ctr"/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Cu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2</a:t>
                      </a:r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S</a:t>
                      </a:r>
                      <a:endParaRPr lang="en-US" sz="1400" b="1" dirty="0">
                        <a:latin typeface="Agency FB" panose="020B0503020202020204" pitchFamily="34" charset="0"/>
                      </a:endParaRPr>
                    </a:p>
                  </a:txBody>
                  <a:tcPr marL="54864" marR="54864" marT="27432" marB="27432">
                    <a:solidFill>
                      <a:srgbClr val="FF43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3731825"/>
                  </a:ext>
                </a:extLst>
              </a:tr>
              <a:tr h="33285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অ্যালুমিনিয়াম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বক্সাইট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>
                    <a:solidFill>
                      <a:srgbClr val="E9F9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Al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2</a:t>
                      </a:r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O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3</a:t>
                      </a:r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. H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2</a:t>
                      </a:r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O</a:t>
                      </a:r>
                      <a:endParaRPr lang="en-US" sz="1400" b="1" dirty="0">
                        <a:latin typeface="Agency FB" panose="020B0503020202020204" pitchFamily="34" charset="0"/>
                      </a:endParaRPr>
                    </a:p>
                  </a:txBody>
                  <a:tcPr marL="54864" marR="54864" marT="27432" marB="27432">
                    <a:solidFill>
                      <a:srgbClr val="FF43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0984693"/>
                  </a:ext>
                </a:extLst>
              </a:tr>
              <a:tr h="33285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সোডিয়াম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সাগরের</a:t>
                      </a:r>
                      <a:r>
                        <a:rPr lang="en-US" sz="1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পানি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>
                    <a:solidFill>
                      <a:srgbClr val="E9F9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latin typeface="Agency FB" panose="020B0503020202020204" pitchFamily="34" charset="0"/>
                        </a:rPr>
                        <a:t>NaCl</a:t>
                      </a:r>
                      <a:endParaRPr lang="en-US" sz="1400" b="1" dirty="0">
                        <a:latin typeface="Agency FB" panose="020B0503020202020204" pitchFamily="34" charset="0"/>
                      </a:endParaRPr>
                    </a:p>
                  </a:txBody>
                  <a:tcPr marL="54864" marR="54864" marT="27432" marB="27432">
                    <a:solidFill>
                      <a:srgbClr val="FF43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8898579"/>
                  </a:ext>
                </a:extLst>
              </a:tr>
              <a:tr h="33285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ক্যালসিয়াম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চুনাপাথর</a:t>
                      </a:r>
                      <a:r>
                        <a:rPr lang="en-US" sz="1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>
                    <a:solidFill>
                      <a:srgbClr val="E9F9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CaCO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3</a:t>
                      </a:r>
                      <a:endParaRPr lang="en-US" sz="1400" b="1" baseline="-25000" dirty="0">
                        <a:latin typeface="Agency FB" panose="020B0503020202020204" pitchFamily="34" charset="0"/>
                      </a:endParaRPr>
                    </a:p>
                  </a:txBody>
                  <a:tcPr marL="54864" marR="54864" marT="27432" marB="27432">
                    <a:solidFill>
                      <a:srgbClr val="FF43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7594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670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7315200" cy="41148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7" r="14285"/>
          <a:stretch/>
        </p:blipFill>
        <p:spPr>
          <a:xfrm>
            <a:off x="4876800" y="-43542"/>
            <a:ext cx="1393371" cy="41844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7640" y="159706"/>
                <a:ext cx="6858000" cy="39087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IN" sz="20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ঘণীকৃত আকরিককে ধাতব অক্সাইডে রূপান্তর</a:t>
                </a:r>
                <a:endPara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3200" dirty="0" smtClean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তাপজারণ পদ্ধতি</a:t>
                </a:r>
                <a:endParaRPr lang="en-US" sz="3200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bn-IN" sz="2000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000" dirty="0" err="1" smtClean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সাধারণত</a:t>
                </a:r>
                <a:r>
                  <a:rPr lang="en-US" sz="2000" dirty="0" smtClean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 smtClean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সালফাইড</a:t>
                </a:r>
                <a:r>
                  <a:rPr lang="en-US" sz="2000" dirty="0" smtClean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 smtClean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আকরিকের</a:t>
                </a:r>
                <a:r>
                  <a:rPr lang="en-US" sz="2000" dirty="0" smtClean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 smtClean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ক্ষেত্রে</a:t>
                </a:r>
                <a:r>
                  <a:rPr lang="en-US" sz="2000" dirty="0" smtClean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 smtClean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তাপজারণ</a:t>
                </a:r>
                <a:r>
                  <a:rPr lang="en-US" sz="2000" dirty="0" smtClean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 smtClean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করা</a:t>
                </a:r>
                <a:r>
                  <a:rPr lang="en-US" sz="2000" dirty="0" smtClean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 smtClean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2000" dirty="0" smtClean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r>
                  <a:rPr lang="en-US" sz="2000" dirty="0" err="1" smtClean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আকরিককে</a:t>
                </a:r>
                <a:r>
                  <a:rPr lang="en-US" sz="2000" dirty="0" smtClean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 smtClean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গলনাংক</a:t>
                </a:r>
                <a:r>
                  <a:rPr lang="en-US" sz="2000" dirty="0" smtClean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 smtClean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তাপমাত্রার</a:t>
                </a:r>
                <a:r>
                  <a:rPr lang="en-US" sz="2000" dirty="0" smtClean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 smtClean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চেয়ে</a:t>
                </a:r>
                <a:r>
                  <a:rPr lang="en-US" sz="2000" dirty="0" smtClean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 smtClean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কম</a:t>
                </a:r>
                <a:r>
                  <a:rPr lang="en-US" sz="2000" dirty="0" smtClean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 smtClean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তাপমাত্রায়</a:t>
                </a:r>
                <a:r>
                  <a:rPr lang="en-US" sz="2000" dirty="0" smtClean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 smtClean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বাতাসের</a:t>
                </a:r>
                <a:r>
                  <a:rPr lang="en-US" sz="2000" dirty="0" smtClean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 smtClean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উপস্থিতিতে</a:t>
                </a:r>
                <a:r>
                  <a:rPr lang="en-US" sz="2000" dirty="0" smtClean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 smtClean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উত্তপ্ত</a:t>
                </a:r>
                <a:r>
                  <a:rPr lang="en-US" sz="2000" dirty="0" smtClean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 smtClean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করা</a:t>
                </a:r>
                <a:r>
                  <a:rPr lang="en-US" sz="2000" dirty="0" smtClean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 smtClean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2000" dirty="0" smtClean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r>
                  <a:rPr lang="en-US" sz="2000" dirty="0" smtClean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 </a:t>
                </a:r>
                <a:r>
                  <a:rPr lang="en-US" sz="2000" dirty="0" err="1" smtClean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ক্ষেত্রে</a:t>
                </a:r>
                <a:r>
                  <a:rPr lang="en-US" sz="2000" dirty="0" smtClean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 smtClean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সালফাইড</a:t>
                </a:r>
                <a:r>
                  <a:rPr lang="en-US" sz="2000" dirty="0" smtClean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2000" dirty="0" err="1" smtClean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ফসফরাস</a:t>
                </a:r>
                <a:r>
                  <a:rPr lang="en-US" sz="2000" dirty="0" smtClean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2000" dirty="0" err="1" smtClean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আর্সেনিক</a:t>
                </a:r>
                <a:r>
                  <a:rPr lang="en-US" sz="2000" dirty="0" smtClean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 smtClean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ইত্যাদি</a:t>
                </a:r>
                <a:r>
                  <a:rPr lang="en-US" sz="2000" dirty="0" smtClean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 smtClean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খনিজমল</a:t>
                </a:r>
                <a:r>
                  <a:rPr lang="en-US" sz="2000" dirty="0" smtClean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 smtClean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অক্সাইড</a:t>
                </a:r>
                <a:r>
                  <a:rPr lang="en-US" sz="2000" dirty="0" smtClean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 smtClean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হিসেবে</a:t>
                </a:r>
                <a:r>
                  <a:rPr lang="en-US" sz="2000" dirty="0" smtClean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 smtClean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দূরীভূত</a:t>
                </a:r>
                <a:r>
                  <a:rPr lang="en-US" sz="2000" dirty="0" smtClean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 smtClean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2000" dirty="0" smtClean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</a:p>
              <a:p>
                <a:endParaRPr lang="en-US" sz="2000" dirty="0" smtClean="0">
                  <a:solidFill>
                    <a:srgbClr val="FFFF00"/>
                  </a:solidFill>
                  <a:latin typeface="Agency FB" panose="020B0503020202020204" pitchFamily="34" charset="0"/>
                  <a:cs typeface="NikoshBAN" panose="02000000000000000000" pitchFamily="2" charset="0"/>
                </a:endParaRPr>
              </a:p>
              <a:p>
                <a:r>
                  <a:rPr lang="en-US" sz="2800" dirty="0" smtClean="0">
                    <a:solidFill>
                      <a:srgbClr val="FFFF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2ZnS </a:t>
                </a:r>
                <a:r>
                  <a:rPr lang="en-US" sz="2800" dirty="0">
                    <a:solidFill>
                      <a:srgbClr val="FFFF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+ </a:t>
                </a:r>
                <a:r>
                  <a:rPr lang="en-US" sz="2800" dirty="0" smtClean="0">
                    <a:solidFill>
                      <a:srgbClr val="FFFF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3O</a:t>
                </a:r>
                <a:r>
                  <a:rPr lang="en-US" sz="2800" baseline="-25000" dirty="0" smtClean="0">
                    <a:solidFill>
                      <a:srgbClr val="FFFF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2</a:t>
                </a:r>
                <a:r>
                  <a:rPr lang="en-US" sz="2800" dirty="0" smtClean="0">
                    <a:solidFill>
                      <a:srgbClr val="FFFF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→</m:t>
                    </m:r>
                  </m:oMath>
                </a14:m>
                <a:r>
                  <a:rPr lang="en-US" sz="2800" dirty="0">
                    <a:solidFill>
                      <a:srgbClr val="FFFF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smtClean="0">
                    <a:solidFill>
                      <a:srgbClr val="FFFF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2ZnO </a:t>
                </a:r>
                <a:r>
                  <a:rPr lang="en-US" sz="2800" dirty="0">
                    <a:solidFill>
                      <a:srgbClr val="FFFF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+ </a:t>
                </a:r>
                <a:r>
                  <a:rPr lang="en-US" sz="2800" dirty="0" smtClean="0">
                    <a:solidFill>
                      <a:srgbClr val="FFFF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2SO</a:t>
                </a:r>
                <a:r>
                  <a:rPr lang="en-US" sz="2800" baseline="-25000" dirty="0" smtClean="0">
                    <a:solidFill>
                      <a:srgbClr val="FFFF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2</a:t>
                </a:r>
                <a:endParaRPr lang="en-US" sz="2800" baseline="-25000" dirty="0">
                  <a:solidFill>
                    <a:srgbClr val="FFFF00"/>
                  </a:solidFill>
                  <a:latin typeface="Agency FB" panose="020B0503020202020204" pitchFamily="34" charset="0"/>
                  <a:cs typeface="NikoshBAN" panose="02000000000000000000" pitchFamily="2" charset="0"/>
                </a:endParaRPr>
              </a:p>
              <a:p>
                <a:r>
                  <a:rPr lang="en-US" sz="2800" dirty="0" smtClean="0">
                    <a:solidFill>
                      <a:srgbClr val="FFFF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2PbS </a:t>
                </a:r>
                <a:r>
                  <a:rPr lang="en-US" sz="2800" dirty="0">
                    <a:solidFill>
                      <a:srgbClr val="FFFF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+ 3O</a:t>
                </a:r>
                <a:r>
                  <a:rPr lang="en-US" sz="2800" baseline="-25000" dirty="0">
                    <a:solidFill>
                      <a:srgbClr val="FFFF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2</a:t>
                </a:r>
                <a:r>
                  <a:rPr lang="en-US" sz="2800" dirty="0">
                    <a:solidFill>
                      <a:srgbClr val="FFFF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→</m:t>
                    </m:r>
                  </m:oMath>
                </a14:m>
                <a:r>
                  <a:rPr lang="en-US" sz="2800" dirty="0">
                    <a:solidFill>
                      <a:srgbClr val="FFFF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smtClean="0">
                    <a:solidFill>
                      <a:srgbClr val="FFFF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2PbO </a:t>
                </a:r>
                <a:r>
                  <a:rPr lang="en-US" sz="2800" dirty="0">
                    <a:solidFill>
                      <a:srgbClr val="FFFF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+ </a:t>
                </a:r>
                <a:r>
                  <a:rPr lang="en-US" sz="2800" dirty="0" smtClean="0">
                    <a:solidFill>
                      <a:srgbClr val="FFFF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2SO</a:t>
                </a:r>
                <a:r>
                  <a:rPr lang="en-US" sz="2800" baseline="-25000" dirty="0" smtClean="0">
                    <a:solidFill>
                      <a:srgbClr val="FFFF00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2</a:t>
                </a:r>
                <a:endParaRPr lang="en-US" sz="2800" baseline="-25000" dirty="0">
                  <a:solidFill>
                    <a:srgbClr val="FFFF00"/>
                  </a:solidFill>
                  <a:latin typeface="Agency FB" panose="020B0503020202020204" pitchFamily="34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" y="159706"/>
                <a:ext cx="6858000" cy="3908762"/>
              </a:xfrm>
              <a:prstGeom prst="rect">
                <a:avLst/>
              </a:prstGeom>
              <a:blipFill>
                <a:blip r:embed="rId3"/>
                <a:stretch>
                  <a:fillRect l="-2311" t="-780" r="-533" b="-3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793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7315200" cy="4114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205740"/>
            <a:ext cx="3313670" cy="2874633"/>
          </a:xfrm>
          <a:prstGeom prst="rect">
            <a:avLst/>
          </a:prstGeom>
          <a:solidFill>
            <a:schemeClr val="bg2">
              <a:lumMod val="50000"/>
              <a:alpha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bn-IN" sz="4000" dirty="0">
              <a:solidFill>
                <a:schemeClr val="bg1"/>
              </a:solidFill>
              <a:latin typeface="Agency FB" panose="020B0503020202020204" pitchFamily="34" charset="0"/>
              <a:cs typeface="NikoshBAN" panose="02000000000000000000" pitchFamily="2" charset="0"/>
            </a:endParaRPr>
          </a:p>
          <a:p>
            <a:endParaRPr lang="bn-IN" sz="2800" dirty="0">
              <a:solidFill>
                <a:schemeClr val="bg1"/>
              </a:solidFill>
              <a:latin typeface="Agency FB" panose="020B0503020202020204" pitchFamily="34" charset="0"/>
              <a:cs typeface="NikoshBAN" panose="02000000000000000000" pitchFamily="2" charset="0"/>
            </a:endParaRPr>
          </a:p>
          <a:p>
            <a:endParaRPr lang="bn-IN" sz="168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bn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কোন আকরিকের ক্ষেত্রে ধাতব অক্সাইডে রূপান্তরে  ‘</a:t>
            </a:r>
            <a:r>
              <a:rPr lang="bn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তাপজারণ </a:t>
            </a:r>
            <a:r>
              <a:rPr lang="bn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পদ্ধতি’ পদ্ধতি ব্যবহার করা হয় ?</a:t>
            </a:r>
            <a:endParaRPr lang="en-US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3657600" y="127975"/>
          <a:ext cx="3429000" cy="38588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37805756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1457866095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7373360"/>
                    </a:ext>
                  </a:extLst>
                </a:gridCol>
              </a:tblGrid>
              <a:tr h="493776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ধাতু</a:t>
                      </a:r>
                      <a:endParaRPr lang="en-US" sz="1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খনিজ</a:t>
                      </a:r>
                      <a:r>
                        <a:rPr lang="en-US" sz="14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/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4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আকরিকের</a:t>
                      </a:r>
                      <a:r>
                        <a:rPr lang="en-US" sz="14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4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নাম</a:t>
                      </a:r>
                      <a:endParaRPr lang="en-US" sz="1400" b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4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সংকেত</a:t>
                      </a:r>
                      <a:endParaRPr lang="en-US" sz="1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7662137"/>
                  </a:ext>
                </a:extLst>
              </a:tr>
              <a:tr h="33285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মার্কারি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সিন্নাবার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>
                    <a:solidFill>
                      <a:srgbClr val="E9F9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latin typeface="Agency FB" panose="020B0503020202020204" pitchFamily="34" charset="0"/>
                        </a:rPr>
                        <a:t>HgS</a:t>
                      </a:r>
                      <a:endParaRPr lang="en-US" sz="1400" b="1" dirty="0">
                        <a:latin typeface="Agency FB" panose="020B0503020202020204" pitchFamily="34" charset="0"/>
                      </a:endParaRPr>
                    </a:p>
                  </a:txBody>
                  <a:tcPr marL="54864" marR="54864" marT="27432" marB="27432">
                    <a:solidFill>
                      <a:srgbClr val="FF43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261940"/>
                  </a:ext>
                </a:extLst>
              </a:tr>
              <a:tr h="49377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জিংক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জিংক</a:t>
                      </a:r>
                      <a:r>
                        <a:rPr lang="en-US" sz="1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ব্লেন্ড</a:t>
                      </a:r>
                      <a:r>
                        <a:rPr lang="en-US" sz="1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</a:t>
                      </a:r>
                    </a:p>
                    <a:p>
                      <a:r>
                        <a:rPr lang="en-US" sz="1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ক্যালামাইন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>
                    <a:solidFill>
                      <a:srgbClr val="E9F9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latin typeface="Agency FB" panose="020B0503020202020204" pitchFamily="34" charset="0"/>
                        </a:rPr>
                        <a:t>ZnS</a:t>
                      </a:r>
                      <a:endParaRPr lang="en-US" sz="1400" b="1" dirty="0" smtClean="0">
                        <a:latin typeface="Agency FB" panose="020B0503020202020204" pitchFamily="34" charset="0"/>
                      </a:endParaRPr>
                    </a:p>
                    <a:p>
                      <a:pPr algn="ctr"/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ZnCO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3</a:t>
                      </a:r>
                      <a:endParaRPr lang="en-US" sz="1400" b="1" baseline="-25000" dirty="0">
                        <a:latin typeface="Agency FB" panose="020B0503020202020204" pitchFamily="34" charset="0"/>
                      </a:endParaRPr>
                    </a:p>
                  </a:txBody>
                  <a:tcPr marL="54864" marR="54864" marT="27432" marB="27432">
                    <a:solidFill>
                      <a:srgbClr val="FF43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409113"/>
                  </a:ext>
                </a:extLst>
              </a:tr>
              <a:tr h="33285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লেড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গ্যালেনা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>
                    <a:solidFill>
                      <a:srgbClr val="E9F9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latin typeface="Agency FB" panose="020B0503020202020204" pitchFamily="34" charset="0"/>
                        </a:rPr>
                        <a:t>PbS</a:t>
                      </a:r>
                      <a:endParaRPr lang="en-US" sz="1400" b="1" dirty="0">
                        <a:latin typeface="Agency FB" panose="020B0503020202020204" pitchFamily="34" charset="0"/>
                      </a:endParaRPr>
                    </a:p>
                  </a:txBody>
                  <a:tcPr marL="54864" marR="54864" marT="27432" marB="27432">
                    <a:solidFill>
                      <a:srgbClr val="FF43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1081756"/>
                  </a:ext>
                </a:extLst>
              </a:tr>
              <a:tr h="71323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আয়রন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ম্যাগনেটাইট</a:t>
                      </a:r>
                      <a:r>
                        <a:rPr lang="en-US" sz="1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</a:t>
                      </a:r>
                      <a:r>
                        <a:rPr lang="en-US" sz="1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  <a:p>
                      <a:r>
                        <a:rPr lang="en-US" sz="1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হেমাটাইট</a:t>
                      </a:r>
                      <a:r>
                        <a:rPr lang="en-US" sz="1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</a:p>
                    <a:p>
                      <a:r>
                        <a:rPr lang="en-US" sz="1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লিমোনাইট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>
                    <a:solidFill>
                      <a:srgbClr val="E9F9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Fe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3</a:t>
                      </a:r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O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4</a:t>
                      </a:r>
                    </a:p>
                    <a:p>
                      <a:pPr algn="ctr"/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Fe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2</a:t>
                      </a:r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O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3</a:t>
                      </a:r>
                    </a:p>
                    <a:p>
                      <a:pPr algn="ctr"/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Fe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2</a:t>
                      </a:r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O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3</a:t>
                      </a:r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.3H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2</a:t>
                      </a:r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O</a:t>
                      </a:r>
                      <a:endParaRPr lang="en-US" sz="1400" b="1" dirty="0">
                        <a:latin typeface="Agency FB" panose="020B0503020202020204" pitchFamily="34" charset="0"/>
                      </a:endParaRPr>
                    </a:p>
                  </a:txBody>
                  <a:tcPr marL="54864" marR="54864" marT="27432" marB="27432">
                    <a:solidFill>
                      <a:srgbClr val="FF43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660332"/>
                  </a:ext>
                </a:extLst>
              </a:tr>
              <a:tr h="49377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কপার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কপার</a:t>
                      </a:r>
                      <a:r>
                        <a:rPr lang="en-US" sz="1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পাইরোইট</a:t>
                      </a:r>
                      <a:r>
                        <a:rPr lang="en-US" sz="1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চালকোসাইট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>
                    <a:solidFill>
                      <a:srgbClr val="E9F9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CuFeS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2</a:t>
                      </a:r>
                    </a:p>
                    <a:p>
                      <a:pPr algn="ctr"/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Cu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2</a:t>
                      </a:r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S</a:t>
                      </a:r>
                      <a:endParaRPr lang="en-US" sz="1400" b="1" dirty="0">
                        <a:latin typeface="Agency FB" panose="020B0503020202020204" pitchFamily="34" charset="0"/>
                      </a:endParaRPr>
                    </a:p>
                  </a:txBody>
                  <a:tcPr marL="54864" marR="54864" marT="27432" marB="27432">
                    <a:solidFill>
                      <a:srgbClr val="FF43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3731825"/>
                  </a:ext>
                </a:extLst>
              </a:tr>
              <a:tr h="33285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অ্যালুমিনিয়াম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বক্সাইট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>
                    <a:solidFill>
                      <a:srgbClr val="E9F9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Al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2</a:t>
                      </a:r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O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3</a:t>
                      </a:r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. H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2</a:t>
                      </a:r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O</a:t>
                      </a:r>
                      <a:endParaRPr lang="en-US" sz="1400" b="1" dirty="0">
                        <a:latin typeface="Agency FB" panose="020B0503020202020204" pitchFamily="34" charset="0"/>
                      </a:endParaRPr>
                    </a:p>
                  </a:txBody>
                  <a:tcPr marL="54864" marR="54864" marT="27432" marB="27432">
                    <a:solidFill>
                      <a:srgbClr val="FF43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0984693"/>
                  </a:ext>
                </a:extLst>
              </a:tr>
              <a:tr h="33285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সোডিয়াম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সাগরের</a:t>
                      </a:r>
                      <a:r>
                        <a:rPr lang="en-US" sz="1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পানি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>
                    <a:solidFill>
                      <a:srgbClr val="E9F9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latin typeface="Agency FB" panose="020B0503020202020204" pitchFamily="34" charset="0"/>
                        </a:rPr>
                        <a:t>NaCl</a:t>
                      </a:r>
                      <a:endParaRPr lang="en-US" sz="1400" b="1" dirty="0">
                        <a:latin typeface="Agency FB" panose="020B0503020202020204" pitchFamily="34" charset="0"/>
                      </a:endParaRPr>
                    </a:p>
                  </a:txBody>
                  <a:tcPr marL="54864" marR="54864" marT="27432" marB="27432">
                    <a:solidFill>
                      <a:srgbClr val="FF43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8898579"/>
                  </a:ext>
                </a:extLst>
              </a:tr>
              <a:tr h="33285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ক্যালসিয়াম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চুনাপাথর</a:t>
                      </a:r>
                      <a:r>
                        <a:rPr lang="en-US" sz="1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>
                    <a:solidFill>
                      <a:srgbClr val="E9F9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gency FB" panose="020B0503020202020204" pitchFamily="34" charset="0"/>
                        </a:rPr>
                        <a:t>CaCO</a:t>
                      </a:r>
                      <a:r>
                        <a:rPr lang="en-US" sz="1400" b="1" baseline="-25000" dirty="0" smtClean="0">
                          <a:latin typeface="Agency FB" panose="020B0503020202020204" pitchFamily="34" charset="0"/>
                        </a:rPr>
                        <a:t>3</a:t>
                      </a:r>
                      <a:endParaRPr lang="en-US" sz="1400" b="1" baseline="-25000" dirty="0">
                        <a:latin typeface="Agency FB" panose="020B0503020202020204" pitchFamily="34" charset="0"/>
                      </a:endParaRPr>
                    </a:p>
                  </a:txBody>
                  <a:tcPr marL="54864" marR="54864" marT="27432" marB="27432">
                    <a:solidFill>
                      <a:srgbClr val="FF43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7594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765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/>
        </p:nvSpPr>
        <p:spPr>
          <a:xfrm>
            <a:off x="2316481" y="228600"/>
            <a:ext cx="4770120" cy="3657600"/>
          </a:xfrm>
          <a:custGeom>
            <a:avLst/>
            <a:gdLst/>
            <a:ahLst/>
            <a:cxnLst/>
            <a:rect l="l" t="t" r="r" b="b"/>
            <a:pathLst>
              <a:path w="2971800" h="3786187">
                <a:moveTo>
                  <a:pt x="0" y="0"/>
                </a:moveTo>
                <a:lnTo>
                  <a:pt x="2971800" y="0"/>
                </a:lnTo>
                <a:lnTo>
                  <a:pt x="2971800" y="3786187"/>
                </a:lnTo>
                <a:lnTo>
                  <a:pt x="0" y="3786187"/>
                </a:lnTo>
                <a:lnTo>
                  <a:pt x="0" y="0"/>
                </a:lnTo>
                <a:close/>
                <a:moveTo>
                  <a:pt x="1319988" y="1023428"/>
                </a:moveTo>
                <a:cubicBezTo>
                  <a:pt x="1189345" y="1023428"/>
                  <a:pt x="1082735" y="1056294"/>
                  <a:pt x="1000159" y="1122027"/>
                </a:cubicBezTo>
                <a:cubicBezTo>
                  <a:pt x="917583" y="1187759"/>
                  <a:pt x="876295" y="1272800"/>
                  <a:pt x="876295" y="1377151"/>
                </a:cubicBezTo>
                <a:cubicBezTo>
                  <a:pt x="876295" y="1458494"/>
                  <a:pt x="906285" y="1535319"/>
                  <a:pt x="966266" y="1607625"/>
                </a:cubicBezTo>
                <a:cubicBezTo>
                  <a:pt x="1024603" y="1557504"/>
                  <a:pt x="1077600" y="1518886"/>
                  <a:pt x="1125256" y="1491771"/>
                </a:cubicBezTo>
                <a:lnTo>
                  <a:pt x="1191810" y="1453565"/>
                </a:lnTo>
                <a:cubicBezTo>
                  <a:pt x="1192632" y="1452743"/>
                  <a:pt x="1196740" y="1449867"/>
                  <a:pt x="1204135" y="1444937"/>
                </a:cubicBezTo>
                <a:cubicBezTo>
                  <a:pt x="1136759" y="1404676"/>
                  <a:pt x="1103071" y="1357842"/>
                  <a:pt x="1103071" y="1304434"/>
                </a:cubicBezTo>
                <a:cubicBezTo>
                  <a:pt x="1103071" y="1254313"/>
                  <a:pt x="1123613" y="1211382"/>
                  <a:pt x="1164696" y="1175640"/>
                </a:cubicBezTo>
                <a:cubicBezTo>
                  <a:pt x="1205778" y="1139898"/>
                  <a:pt x="1254667" y="1122027"/>
                  <a:pt x="1311361" y="1122027"/>
                </a:cubicBezTo>
                <a:cubicBezTo>
                  <a:pt x="1378737" y="1122027"/>
                  <a:pt x="1432966" y="1143595"/>
                  <a:pt x="1474049" y="1186732"/>
                </a:cubicBezTo>
                <a:cubicBezTo>
                  <a:pt x="1515131" y="1229869"/>
                  <a:pt x="1535673" y="1286358"/>
                  <a:pt x="1535673" y="1356198"/>
                </a:cubicBezTo>
                <a:cubicBezTo>
                  <a:pt x="1535673" y="1413714"/>
                  <a:pt x="1521499" y="1466711"/>
                  <a:pt x="1493152" y="1515189"/>
                </a:cubicBezTo>
                <a:cubicBezTo>
                  <a:pt x="1464805" y="1563666"/>
                  <a:pt x="1409549" y="1629810"/>
                  <a:pt x="1327383" y="1713618"/>
                </a:cubicBezTo>
                <a:cubicBezTo>
                  <a:pt x="1202492" y="1840975"/>
                  <a:pt x="1140046" y="1960937"/>
                  <a:pt x="1140046" y="2073503"/>
                </a:cubicBezTo>
                <a:cubicBezTo>
                  <a:pt x="1140046" y="2107191"/>
                  <a:pt x="1147441" y="2137182"/>
                  <a:pt x="1162231" y="2163475"/>
                </a:cubicBezTo>
                <a:cubicBezTo>
                  <a:pt x="1177020" y="2189768"/>
                  <a:pt x="1193864" y="2203325"/>
                  <a:pt x="1212762" y="2204147"/>
                </a:cubicBezTo>
                <a:cubicBezTo>
                  <a:pt x="1225087" y="2204968"/>
                  <a:pt x="1234947" y="2201271"/>
                  <a:pt x="1242342" y="2193054"/>
                </a:cubicBezTo>
                <a:cubicBezTo>
                  <a:pt x="1250558" y="2184016"/>
                  <a:pt x="1254256" y="2173745"/>
                  <a:pt x="1253434" y="2162242"/>
                </a:cubicBezTo>
                <a:lnTo>
                  <a:pt x="1249737" y="2094456"/>
                </a:lnTo>
                <a:cubicBezTo>
                  <a:pt x="1248093" y="2066519"/>
                  <a:pt x="1263910" y="2029750"/>
                  <a:pt x="1297187" y="1984148"/>
                </a:cubicBezTo>
                <a:cubicBezTo>
                  <a:pt x="1330464" y="1938547"/>
                  <a:pt x="1368466" y="1901367"/>
                  <a:pt x="1411192" y="1872609"/>
                </a:cubicBezTo>
                <a:lnTo>
                  <a:pt x="1541835" y="1785102"/>
                </a:lnTo>
                <a:cubicBezTo>
                  <a:pt x="1633039" y="1723478"/>
                  <a:pt x="1697539" y="1664114"/>
                  <a:pt x="1735335" y="1607009"/>
                </a:cubicBezTo>
                <a:cubicBezTo>
                  <a:pt x="1773131" y="1549904"/>
                  <a:pt x="1792029" y="1483144"/>
                  <a:pt x="1792029" y="1406730"/>
                </a:cubicBezTo>
                <a:cubicBezTo>
                  <a:pt x="1792029" y="1297450"/>
                  <a:pt x="1747044" y="1206246"/>
                  <a:pt x="1657072" y="1133119"/>
                </a:cubicBezTo>
                <a:cubicBezTo>
                  <a:pt x="1567101" y="1059992"/>
                  <a:pt x="1454740" y="1023428"/>
                  <a:pt x="1319988" y="1023428"/>
                </a:cubicBezTo>
                <a:close/>
                <a:moveTo>
                  <a:pt x="1715615" y="1096144"/>
                </a:moveTo>
                <a:lnTo>
                  <a:pt x="1706988" y="1108469"/>
                </a:lnTo>
                <a:cubicBezTo>
                  <a:pt x="1756287" y="1140514"/>
                  <a:pt x="1795521" y="1184678"/>
                  <a:pt x="1824690" y="1240961"/>
                </a:cubicBezTo>
                <a:cubicBezTo>
                  <a:pt x="1853859" y="1297245"/>
                  <a:pt x="1868443" y="1357020"/>
                  <a:pt x="1868443" y="1420287"/>
                </a:cubicBezTo>
                <a:cubicBezTo>
                  <a:pt x="1868443" y="1506561"/>
                  <a:pt x="1843794" y="1582770"/>
                  <a:pt x="1794494" y="1648913"/>
                </a:cubicBezTo>
                <a:cubicBezTo>
                  <a:pt x="1745195" y="1715056"/>
                  <a:pt x="1654402" y="1793319"/>
                  <a:pt x="1522116" y="1883701"/>
                </a:cubicBezTo>
                <a:cubicBezTo>
                  <a:pt x="1444058" y="1937930"/>
                  <a:pt x="1390240" y="1983121"/>
                  <a:pt x="1360660" y="2019274"/>
                </a:cubicBezTo>
                <a:cubicBezTo>
                  <a:pt x="1331081" y="2055427"/>
                  <a:pt x="1316291" y="2095277"/>
                  <a:pt x="1316291" y="2138825"/>
                </a:cubicBezTo>
                <a:cubicBezTo>
                  <a:pt x="1316291" y="2169226"/>
                  <a:pt x="1323686" y="2198806"/>
                  <a:pt x="1338476" y="2227564"/>
                </a:cubicBezTo>
                <a:lnTo>
                  <a:pt x="1382845" y="2239889"/>
                </a:lnTo>
                <a:cubicBezTo>
                  <a:pt x="1360660" y="2201271"/>
                  <a:pt x="1349568" y="2167583"/>
                  <a:pt x="1349568" y="2138825"/>
                </a:cubicBezTo>
                <a:cubicBezTo>
                  <a:pt x="1349568" y="2082952"/>
                  <a:pt x="1391472" y="2023793"/>
                  <a:pt x="1475281" y="1961347"/>
                </a:cubicBezTo>
                <a:lnTo>
                  <a:pt x="1544300" y="1910816"/>
                </a:lnTo>
                <a:cubicBezTo>
                  <a:pt x="1689733" y="1803179"/>
                  <a:pt x="1777650" y="1729230"/>
                  <a:pt x="1808052" y="1688969"/>
                </a:cubicBezTo>
                <a:cubicBezTo>
                  <a:pt x="1867211" y="1610911"/>
                  <a:pt x="1896790" y="1526281"/>
                  <a:pt x="1896790" y="1435077"/>
                </a:cubicBezTo>
                <a:cubicBezTo>
                  <a:pt x="1896790" y="1297861"/>
                  <a:pt x="1836399" y="1184883"/>
                  <a:pt x="1715615" y="1096144"/>
                </a:cubicBezTo>
                <a:close/>
                <a:moveTo>
                  <a:pt x="1333546" y="1178721"/>
                </a:moveTo>
                <a:cubicBezTo>
                  <a:pt x="1293285" y="1178721"/>
                  <a:pt x="1259597" y="1190429"/>
                  <a:pt x="1232482" y="1213847"/>
                </a:cubicBezTo>
                <a:cubicBezTo>
                  <a:pt x="1205367" y="1237264"/>
                  <a:pt x="1191810" y="1265816"/>
                  <a:pt x="1191810" y="1299504"/>
                </a:cubicBezTo>
                <a:cubicBezTo>
                  <a:pt x="1191810" y="1367702"/>
                  <a:pt x="1225498" y="1423163"/>
                  <a:pt x="1292874" y="1465889"/>
                </a:cubicBezTo>
                <a:cubicBezTo>
                  <a:pt x="1231250" y="1497934"/>
                  <a:pt x="1145797" y="1552163"/>
                  <a:pt x="1036517" y="1628577"/>
                </a:cubicBezTo>
                <a:lnTo>
                  <a:pt x="1024192" y="1637204"/>
                </a:lnTo>
                <a:lnTo>
                  <a:pt x="1043912" y="1663087"/>
                </a:lnTo>
                <a:lnTo>
                  <a:pt x="1055005" y="1655692"/>
                </a:lnTo>
                <a:cubicBezTo>
                  <a:pt x="1117450" y="1608857"/>
                  <a:pt x="1209065" y="1550520"/>
                  <a:pt x="1329848" y="1480679"/>
                </a:cubicBezTo>
                <a:lnTo>
                  <a:pt x="1356963" y="1465889"/>
                </a:lnTo>
                <a:cubicBezTo>
                  <a:pt x="1268224" y="1428093"/>
                  <a:pt x="1223855" y="1375096"/>
                  <a:pt x="1223855" y="1306899"/>
                </a:cubicBezTo>
                <a:cubicBezTo>
                  <a:pt x="1223855" y="1243632"/>
                  <a:pt x="1259186" y="1211998"/>
                  <a:pt x="1329848" y="1211998"/>
                </a:cubicBezTo>
                <a:cubicBezTo>
                  <a:pt x="1393937" y="1211998"/>
                  <a:pt x="1451042" y="1245275"/>
                  <a:pt x="1501163" y="1311829"/>
                </a:cubicBezTo>
                <a:lnTo>
                  <a:pt x="1508558" y="1311829"/>
                </a:lnTo>
                <a:cubicBezTo>
                  <a:pt x="1469940" y="1223090"/>
                  <a:pt x="1411603" y="1178721"/>
                  <a:pt x="1333546" y="1178721"/>
                </a:cubicBezTo>
                <a:close/>
                <a:moveTo>
                  <a:pt x="1326151" y="2263306"/>
                </a:moveTo>
                <a:cubicBezTo>
                  <a:pt x="1282603" y="2263306"/>
                  <a:pt x="1245218" y="2278917"/>
                  <a:pt x="1213995" y="2310140"/>
                </a:cubicBezTo>
                <a:cubicBezTo>
                  <a:pt x="1182772" y="2341363"/>
                  <a:pt x="1167160" y="2379159"/>
                  <a:pt x="1167160" y="2423529"/>
                </a:cubicBezTo>
                <a:cubicBezTo>
                  <a:pt x="1167160" y="2467076"/>
                  <a:pt x="1182772" y="2504461"/>
                  <a:pt x="1213995" y="2535684"/>
                </a:cubicBezTo>
                <a:cubicBezTo>
                  <a:pt x="1245218" y="2566907"/>
                  <a:pt x="1282603" y="2582519"/>
                  <a:pt x="1326151" y="2582519"/>
                </a:cubicBezTo>
                <a:cubicBezTo>
                  <a:pt x="1370520" y="2582519"/>
                  <a:pt x="1408316" y="2566907"/>
                  <a:pt x="1439539" y="2535684"/>
                </a:cubicBezTo>
                <a:cubicBezTo>
                  <a:pt x="1470762" y="2504461"/>
                  <a:pt x="1486374" y="2467076"/>
                  <a:pt x="1486374" y="2423529"/>
                </a:cubicBezTo>
                <a:cubicBezTo>
                  <a:pt x="1486374" y="2379159"/>
                  <a:pt x="1470762" y="2341363"/>
                  <a:pt x="1439539" y="2310140"/>
                </a:cubicBezTo>
                <a:cubicBezTo>
                  <a:pt x="1408316" y="2278917"/>
                  <a:pt x="1370520" y="2263306"/>
                  <a:pt x="1326151" y="2263306"/>
                </a:cubicBezTo>
                <a:close/>
                <a:moveTo>
                  <a:pt x="1527045" y="2315070"/>
                </a:moveTo>
                <a:lnTo>
                  <a:pt x="1517186" y="2323697"/>
                </a:lnTo>
                <a:cubicBezTo>
                  <a:pt x="1550052" y="2372175"/>
                  <a:pt x="1566485" y="2419420"/>
                  <a:pt x="1566485" y="2465433"/>
                </a:cubicBezTo>
                <a:cubicBezTo>
                  <a:pt x="1566485" y="2514732"/>
                  <a:pt x="1547998" y="2557253"/>
                  <a:pt x="1511023" y="2592995"/>
                </a:cubicBezTo>
                <a:cubicBezTo>
                  <a:pt x="1474049" y="2628737"/>
                  <a:pt x="1430090" y="2646608"/>
                  <a:pt x="1379148" y="2646608"/>
                </a:cubicBezTo>
                <a:cubicBezTo>
                  <a:pt x="1335600" y="2646608"/>
                  <a:pt x="1287533" y="2630996"/>
                  <a:pt x="1234947" y="2599774"/>
                </a:cubicBezTo>
                <a:lnTo>
                  <a:pt x="1227552" y="2608401"/>
                </a:lnTo>
                <a:cubicBezTo>
                  <a:pt x="1268635" y="2657700"/>
                  <a:pt x="1322042" y="2682350"/>
                  <a:pt x="1387775" y="2682350"/>
                </a:cubicBezTo>
                <a:cubicBezTo>
                  <a:pt x="1443648" y="2682350"/>
                  <a:pt x="1492331" y="2661398"/>
                  <a:pt x="1533824" y="2619493"/>
                </a:cubicBezTo>
                <a:cubicBezTo>
                  <a:pt x="1575318" y="2577589"/>
                  <a:pt x="1596065" y="2528700"/>
                  <a:pt x="1596065" y="2472828"/>
                </a:cubicBezTo>
                <a:cubicBezTo>
                  <a:pt x="1596065" y="2409560"/>
                  <a:pt x="1573058" y="2356974"/>
                  <a:pt x="1527045" y="2315070"/>
                </a:cubicBezTo>
                <a:close/>
              </a:path>
            </a:pathLst>
          </a:cu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8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" y="1733005"/>
            <a:ext cx="1654629" cy="21608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91" y="179088"/>
            <a:ext cx="2366672" cy="70963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74264" y="938236"/>
            <a:ext cx="461233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bn-IN" sz="2400" cap="all" dirty="0" smtClean="0">
                <a:ln w="3175" cmpd="sng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জিঙ্ক </a:t>
            </a:r>
            <a:r>
              <a:rPr lang="bn-IN" sz="2400" cap="all" dirty="0" smtClean="0">
                <a:ln w="3175" cmpd="sng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ব্লেণ্ড থেকে ধাতু নিষ্কাশন এর বর্ণনা দাও। ( আকরিকের বিচূর্ণন থেকে ধাতব অক্সাইডে রুপান্তর)</a:t>
            </a:r>
            <a:endParaRPr lang="bn-IN" sz="2400" cap="all" dirty="0">
              <a:ln w="3175" cmpd="sng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bn-IN" sz="2400" cap="all" dirty="0" smtClean="0">
                <a:ln w="3175" cmpd="sng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হেমাটাইট </a:t>
            </a:r>
            <a:r>
              <a:rPr lang="bn-IN" sz="2400" cap="all" dirty="0">
                <a:ln w="3175" cmpd="sng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 ধাতু নিষ্কাশন এর বর্ণনা দাও। ( আকরিকের বিচূর্ণন থেকে ধাতব অক্সাইডে রুপান্তর </a:t>
            </a:r>
            <a:r>
              <a:rPr lang="bn-IN" sz="2400" cap="all" dirty="0" smtClean="0">
                <a:ln w="3175" cmpd="sng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IN" sz="2400" cap="all" dirty="0">
              <a:ln w="3175" cmpd="sng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78776" y="3674102"/>
            <a:ext cx="311114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b="1" spc="180" dirty="0" smtClean="0">
                <a:latin typeface="Agency FB" panose="020B0503020202020204" pitchFamily="34" charset="0"/>
              </a:rPr>
              <a:t>WALIULLAH</a:t>
            </a:r>
            <a:r>
              <a:rPr lang="bn-IN" sz="1100" b="1" spc="180" dirty="0" smtClean="0">
                <a:latin typeface="Agency FB" panose="020B0503020202020204" pitchFamily="34" charset="0"/>
              </a:rPr>
              <a:t> </a:t>
            </a:r>
            <a:r>
              <a:rPr lang="en-US" sz="1000" b="1" i="1" spc="180" dirty="0" smtClean="0">
                <a:latin typeface="Agency FB" panose="020B0503020202020204" pitchFamily="34" charset="0"/>
              </a:rPr>
              <a:t>Assistant </a:t>
            </a:r>
            <a:r>
              <a:rPr lang="en-US" sz="1000" b="1" i="1" spc="180" dirty="0">
                <a:latin typeface="Agency FB" panose="020B0503020202020204" pitchFamily="34" charset="0"/>
              </a:rPr>
              <a:t>Teacher (Science)</a:t>
            </a:r>
            <a:endParaRPr lang="en-US" sz="1000" b="1" i="1" spc="180" dirty="0">
              <a:latin typeface="Agency FB" panose="020B0503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130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7540">
        <p14:doors dir="vert"/>
      </p:transition>
    </mc:Choice>
    <mc:Fallback xmlns="">
      <p:transition spd="slow" advTm="5754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33333E-6 L 0.50117 3.3333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87346" y="272899"/>
            <a:ext cx="4502068" cy="4247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16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বাতায়ন</a:t>
            </a:r>
            <a:endParaRPr lang="en-US" sz="216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3"/>
          <a:srcRect b="15492"/>
          <a:stretch/>
        </p:blipFill>
        <p:spPr>
          <a:xfrm>
            <a:off x="2757389" y="602517"/>
            <a:ext cx="1800425" cy="1856882"/>
          </a:xfrm>
          <a:prstGeom prst="ellipse">
            <a:avLst/>
          </a:prstGeom>
          <a:ln w="3175" cap="rnd">
            <a:solidFill>
              <a:schemeClr val="bg2">
                <a:lumMod val="2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Freeform 9"/>
          <p:cNvSpPr/>
          <p:nvPr/>
        </p:nvSpPr>
        <p:spPr>
          <a:xfrm rot="16200000" flipH="1">
            <a:off x="3013424" y="2168980"/>
            <a:ext cx="1296000" cy="2592000"/>
          </a:xfrm>
          <a:custGeom>
            <a:avLst/>
            <a:gdLst>
              <a:gd name="connsiteX0" fmla="*/ 1920000 w 1929707"/>
              <a:gd name="connsiteY0" fmla="*/ 0 h 3840000"/>
              <a:gd name="connsiteX1" fmla="*/ 1929707 w 1929707"/>
              <a:gd name="connsiteY1" fmla="*/ 490 h 3840000"/>
              <a:gd name="connsiteX2" fmla="*/ 1929707 w 1929707"/>
              <a:gd name="connsiteY2" fmla="*/ 3839510 h 3840000"/>
              <a:gd name="connsiteX3" fmla="*/ 1920000 w 1929707"/>
              <a:gd name="connsiteY3" fmla="*/ 3840000 h 3840000"/>
              <a:gd name="connsiteX4" fmla="*/ 0 w 1929707"/>
              <a:gd name="connsiteY4" fmla="*/ 1920000 h 3840000"/>
              <a:gd name="connsiteX5" fmla="*/ 1920000 w 1929707"/>
              <a:gd name="connsiteY5" fmla="*/ 0 h 38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9707" h="3840000">
                <a:moveTo>
                  <a:pt x="1920000" y="0"/>
                </a:moveTo>
                <a:lnTo>
                  <a:pt x="1929707" y="490"/>
                </a:lnTo>
                <a:lnTo>
                  <a:pt x="1929707" y="3839510"/>
                </a:lnTo>
                <a:lnTo>
                  <a:pt x="1920000" y="3840000"/>
                </a:lnTo>
                <a:cubicBezTo>
                  <a:pt x="859613" y="3840000"/>
                  <a:pt x="0" y="2980387"/>
                  <a:pt x="0" y="1920000"/>
                </a:cubicBezTo>
                <a:cubicBezTo>
                  <a:pt x="0" y="859613"/>
                  <a:pt x="859613" y="0"/>
                  <a:pt x="1920000" y="0"/>
                </a:cubicBezTo>
                <a:close/>
              </a:path>
            </a:pathLst>
          </a:custGeom>
          <a:solidFill>
            <a:srgbClr val="FF0000">
              <a:alpha val="24000"/>
            </a:srgb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811" dirty="0"/>
          </a:p>
        </p:txBody>
      </p:sp>
      <p:sp>
        <p:nvSpPr>
          <p:cNvPr id="14" name="Freeform 13"/>
          <p:cNvSpPr/>
          <p:nvPr/>
        </p:nvSpPr>
        <p:spPr>
          <a:xfrm rot="16200000" flipH="1">
            <a:off x="3089741" y="2481966"/>
            <a:ext cx="1097280" cy="2164748"/>
          </a:xfrm>
          <a:custGeom>
            <a:avLst/>
            <a:gdLst>
              <a:gd name="connsiteX0" fmla="*/ 1680000 w 1680000"/>
              <a:gd name="connsiteY0" fmla="*/ 0 h 3360000"/>
              <a:gd name="connsiteX1" fmla="*/ 1680000 w 1680000"/>
              <a:gd name="connsiteY1" fmla="*/ 3360000 h 3360000"/>
              <a:gd name="connsiteX2" fmla="*/ 0 w 1680000"/>
              <a:gd name="connsiteY2" fmla="*/ 1680000 h 3360000"/>
              <a:gd name="connsiteX3" fmla="*/ 1680000 w 1680000"/>
              <a:gd name="connsiteY3" fmla="*/ 0 h 3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0000" h="3360000">
                <a:moveTo>
                  <a:pt x="1680000" y="0"/>
                </a:moveTo>
                <a:lnTo>
                  <a:pt x="1680000" y="3360000"/>
                </a:lnTo>
                <a:cubicBezTo>
                  <a:pt x="752162" y="3360000"/>
                  <a:pt x="0" y="2607838"/>
                  <a:pt x="0" y="1680000"/>
                </a:cubicBezTo>
                <a:cubicBezTo>
                  <a:pt x="0" y="752162"/>
                  <a:pt x="752162" y="0"/>
                  <a:pt x="1680000" y="0"/>
                </a:cubicBezTo>
                <a:close/>
              </a:path>
            </a:pathLst>
          </a:custGeom>
          <a:solidFill>
            <a:srgbClr val="FF0000">
              <a:alpha val="24000"/>
            </a:srgb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811" dirty="0"/>
          </a:p>
        </p:txBody>
      </p:sp>
      <p:sp>
        <p:nvSpPr>
          <p:cNvPr id="15" name="Freeform 14"/>
          <p:cNvSpPr/>
          <p:nvPr/>
        </p:nvSpPr>
        <p:spPr>
          <a:xfrm rot="16200000" flipH="1">
            <a:off x="3175423" y="2654980"/>
            <a:ext cx="972000" cy="1944000"/>
          </a:xfrm>
          <a:custGeom>
            <a:avLst/>
            <a:gdLst>
              <a:gd name="connsiteX0" fmla="*/ 1440000 w 1440000"/>
              <a:gd name="connsiteY0" fmla="*/ 0 h 2880000"/>
              <a:gd name="connsiteX1" fmla="*/ 1440000 w 1440000"/>
              <a:gd name="connsiteY1" fmla="*/ 2880000 h 2880000"/>
              <a:gd name="connsiteX2" fmla="*/ 0 w 1440000"/>
              <a:gd name="connsiteY2" fmla="*/ 1440000 h 2880000"/>
              <a:gd name="connsiteX3" fmla="*/ 1440000 w 1440000"/>
              <a:gd name="connsiteY3" fmla="*/ 0 h 28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0000" h="2880000">
                <a:moveTo>
                  <a:pt x="1440000" y="0"/>
                </a:moveTo>
                <a:lnTo>
                  <a:pt x="1440000" y="2880000"/>
                </a:lnTo>
                <a:cubicBezTo>
                  <a:pt x="644710" y="2880000"/>
                  <a:pt x="0" y="2235290"/>
                  <a:pt x="0" y="1440000"/>
                </a:cubicBezTo>
                <a:cubicBezTo>
                  <a:pt x="0" y="644710"/>
                  <a:pt x="644710" y="0"/>
                  <a:pt x="1440000" y="0"/>
                </a:cubicBezTo>
                <a:close/>
              </a:path>
            </a:pathLst>
          </a:custGeom>
          <a:solidFill>
            <a:srgbClr val="FFFF00">
              <a:alpha val="24000"/>
            </a:srgb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811" dirty="0"/>
          </a:p>
        </p:txBody>
      </p:sp>
      <p:sp>
        <p:nvSpPr>
          <p:cNvPr id="16" name="Freeform 15"/>
          <p:cNvSpPr/>
          <p:nvPr/>
        </p:nvSpPr>
        <p:spPr>
          <a:xfrm rot="16200000" flipH="1">
            <a:off x="3229423" y="2816981"/>
            <a:ext cx="864000" cy="1728000"/>
          </a:xfrm>
          <a:custGeom>
            <a:avLst/>
            <a:gdLst>
              <a:gd name="connsiteX0" fmla="*/ 1190294 w 1190294"/>
              <a:gd name="connsiteY0" fmla="*/ 0 h 2399020"/>
              <a:gd name="connsiteX1" fmla="*/ 1190294 w 1190294"/>
              <a:gd name="connsiteY1" fmla="*/ 2399020 h 2399020"/>
              <a:gd name="connsiteX2" fmla="*/ 1077307 w 1190294"/>
              <a:gd name="connsiteY2" fmla="*/ 2393315 h 2399020"/>
              <a:gd name="connsiteX3" fmla="*/ 0 w 1190294"/>
              <a:gd name="connsiteY3" fmla="*/ 1199510 h 2399020"/>
              <a:gd name="connsiteX4" fmla="*/ 1077307 w 1190294"/>
              <a:gd name="connsiteY4" fmla="*/ 5706 h 2399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0294" h="2399020">
                <a:moveTo>
                  <a:pt x="1190294" y="0"/>
                </a:moveTo>
                <a:lnTo>
                  <a:pt x="1190294" y="2399020"/>
                </a:lnTo>
                <a:lnTo>
                  <a:pt x="1077307" y="2393315"/>
                </a:lnTo>
                <a:cubicBezTo>
                  <a:pt x="472200" y="2331863"/>
                  <a:pt x="0" y="1820831"/>
                  <a:pt x="0" y="1199510"/>
                </a:cubicBezTo>
                <a:cubicBezTo>
                  <a:pt x="0" y="578190"/>
                  <a:pt x="472200" y="67158"/>
                  <a:pt x="1077307" y="5706"/>
                </a:cubicBezTo>
                <a:close/>
              </a:path>
            </a:pathLst>
          </a:custGeom>
          <a:solidFill>
            <a:srgbClr val="FF0000">
              <a:alpha val="80000"/>
            </a:srgb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81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5826" y="3355993"/>
            <a:ext cx="1591194" cy="874242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3940277" y="2079152"/>
            <a:ext cx="3081664" cy="986752"/>
          </a:xfrm>
          <a:prstGeom prst="rect">
            <a:avLst/>
          </a:prstGeom>
        </p:spPr>
        <p:txBody>
          <a:bodyPr vert="horz" lIns="54864" tIns="27432" rIns="54864" bIns="27432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68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ওয়ালীউল্লাহ</a:t>
            </a:r>
            <a:r>
              <a:rPr lang="bn-IN" sz="168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8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168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168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bn-IN" sz="168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এস-সি, বি এড </a:t>
            </a:r>
            <a:br>
              <a:rPr lang="bn-IN" sz="168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168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বিজ্ঞান</a:t>
            </a:r>
            <a:br>
              <a:rPr lang="bn-IN" sz="168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168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দিঘলীয়া এ জেড উচ্চ বিদ্যালয় ও কলেজ</a:t>
            </a:r>
            <a:endParaRPr lang="en-US" sz="168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86E4A6D-872A-4A77-8FFC-9278D7F91FC8}"/>
              </a:ext>
            </a:extLst>
          </p:cNvPr>
          <p:cNvSpPr/>
          <p:nvPr/>
        </p:nvSpPr>
        <p:spPr>
          <a:xfrm>
            <a:off x="155915" y="1976375"/>
            <a:ext cx="3439695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80" dirty="0">
                <a:ln w="3175" cmpd="sng">
                  <a:noFill/>
                </a:ln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৯ম-১০ম</a:t>
            </a:r>
            <a:r>
              <a:rPr lang="bn-IN" sz="1680" dirty="0">
                <a:ln w="3175" cmpd="sng">
                  <a:noFill/>
                </a:ln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শ্রেণি</a:t>
            </a:r>
          </a:p>
          <a:p>
            <a:r>
              <a:rPr lang="bn-IN" sz="1680" dirty="0">
                <a:ln w="3175" cmpd="sng">
                  <a:noFill/>
                </a:ln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রসায়ন</a:t>
            </a:r>
          </a:p>
          <a:p>
            <a:r>
              <a:rPr lang="en-US" sz="1680" dirty="0">
                <a:ln w="3175" cmpd="sng">
                  <a:noFill/>
                </a:ln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10</a:t>
            </a:r>
            <a:r>
              <a:rPr lang="bn-IN" sz="1680" dirty="0">
                <a:ln w="3175" cmpd="sng">
                  <a:noFill/>
                </a:ln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 অধ্যায়-</a:t>
            </a:r>
            <a:r>
              <a:rPr lang="en-US" sz="1680" dirty="0">
                <a:ln w="3175" cmpd="sng">
                  <a:noFill/>
                </a:ln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80" dirty="0" err="1">
                <a:ln w="3175" cmpd="sng">
                  <a:noFill/>
                </a:ln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খনিজ</a:t>
            </a:r>
            <a:r>
              <a:rPr lang="en-US" sz="1680" dirty="0">
                <a:ln w="3175" cmpd="sng">
                  <a:noFill/>
                </a:ln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80" dirty="0" err="1">
                <a:ln w="3175" cmpd="sng">
                  <a:noFill/>
                </a:ln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সম্পদঃ</a:t>
            </a:r>
            <a:r>
              <a:rPr lang="en-US" sz="1680" dirty="0">
                <a:ln w="3175" cmpd="sng">
                  <a:noFill/>
                </a:ln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80" dirty="0" err="1">
                <a:ln w="3175" cmpd="sng">
                  <a:noFill/>
                </a:ln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ধাতু-অধাতু</a:t>
            </a:r>
            <a:endParaRPr lang="bn-IN" sz="1680" dirty="0">
              <a:ln w="3175" cmpd="sng">
                <a:noFill/>
              </a:ln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1680" dirty="0">
                <a:ln w="3175" cmpd="sng">
                  <a:noFill/>
                </a:ln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1680" dirty="0">
                <a:ln w="3175" cmpd="sng">
                  <a:noFill/>
                </a:ln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80" dirty="0" err="1">
                <a:ln w="3175" cmpd="sng">
                  <a:noFill/>
                </a:ln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ধাতু</a:t>
            </a:r>
            <a:r>
              <a:rPr lang="en-US" sz="1680" dirty="0">
                <a:ln w="3175" cmpd="sng">
                  <a:noFill/>
                </a:ln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80" dirty="0" err="1" smtClean="0">
                <a:ln w="3175" cmpd="sng">
                  <a:noFill/>
                </a:ln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নিষ্কাশন</a:t>
            </a:r>
            <a:r>
              <a:rPr lang="bn-IN" sz="1680" dirty="0" smtClean="0">
                <a:ln w="3175" cmpd="sng">
                  <a:noFill/>
                </a:ln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1680" dirty="0" smtClean="0">
                <a:ln w="3175" cmpd="sng">
                  <a:noFill/>
                </a:ln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680" dirty="0" smtClean="0">
                <a:ln w="3175" cmpd="sng">
                  <a:noFill/>
                </a:ln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ধাপ-</a:t>
            </a:r>
            <a:r>
              <a:rPr lang="en-US" sz="1680" dirty="0" smtClean="0">
                <a:ln w="3175" cmpd="sng">
                  <a:noFill/>
                </a:ln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</a:t>
            </a:r>
            <a:r>
              <a:rPr lang="bn-IN" sz="1680" dirty="0" smtClean="0">
                <a:ln w="3175" cmpd="sng">
                  <a:noFill/>
                </a:ln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/০২/০৩ </a:t>
            </a:r>
            <a:endParaRPr lang="bn-IN" sz="1680" dirty="0">
              <a:ln w="3175" cmpd="sng">
                <a:noFill/>
              </a:ln>
              <a:solidFill>
                <a:schemeClr val="bg2">
                  <a:lumMod val="10000"/>
                </a:schemeClr>
              </a:solidFill>
              <a:latin typeface="Agency FB" panose="020B0503020202020204" pitchFamily="34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398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0" presetClass="exit" presetSubtype="0" repeatCount="indefinite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0" presetClass="exit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0 L 0.00131 -0.3518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1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1" y="-356"/>
            <a:ext cx="1433015" cy="41151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7052" y="0"/>
            <a:ext cx="1358148" cy="41151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54925" y="251460"/>
            <a:ext cx="3762103" cy="3250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4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কৃতজ্ঞতা</a:t>
            </a:r>
            <a:r>
              <a:rPr lang="en-US" sz="324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4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স্বীকার</a:t>
            </a:r>
            <a:endParaRPr lang="en-US" sz="324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16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16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216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6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মন্ত্রণালয়</a:t>
            </a:r>
            <a:r>
              <a:rPr lang="en-US" sz="216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16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মাওশি</a:t>
            </a:r>
            <a:r>
              <a:rPr lang="en-US" sz="216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160" dirty="0" err="1">
                <a:latin typeface="NikoshBAN" panose="02000000000000000000" pitchFamily="2" charset="0"/>
                <a:cs typeface="NikoshBAN" panose="02000000000000000000" pitchFamily="2" charset="0"/>
              </a:rPr>
              <a:t>এনসিটিবি</a:t>
            </a:r>
            <a:r>
              <a:rPr lang="en-US" sz="216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16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এটুআই</a:t>
            </a:r>
            <a:r>
              <a:rPr lang="en-US" sz="216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16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16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6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বাতায়ন</a:t>
            </a:r>
            <a:r>
              <a:rPr lang="en-US" sz="216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6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16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6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216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6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কর্মকর্তাবৃন্দ</a:t>
            </a:r>
            <a:endParaRPr lang="en-US" sz="216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16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160" dirty="0" err="1">
                <a:latin typeface="NikoshBAN" panose="02000000000000000000" pitchFamily="2" charset="0"/>
                <a:cs typeface="NikoshBAN" panose="02000000000000000000" pitchFamily="2" charset="0"/>
              </a:rPr>
              <a:t>কন্টেন্ট</a:t>
            </a:r>
            <a:r>
              <a:rPr lang="en-US" sz="216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6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সম্পাদক</a:t>
            </a:r>
            <a:r>
              <a:rPr lang="en-US" sz="216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6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16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6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যাদের</a:t>
            </a:r>
            <a:r>
              <a:rPr lang="en-US" sz="216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6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</a:t>
            </a:r>
            <a:r>
              <a:rPr lang="en-US" sz="216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16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পরামর্শে</a:t>
            </a:r>
            <a:r>
              <a:rPr lang="en-US" sz="216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6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16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60" dirty="0" err="1">
                <a:latin typeface="NikoshBAN" panose="02000000000000000000" pitchFamily="2" charset="0"/>
                <a:cs typeface="NikoshBAN" panose="02000000000000000000" pitchFamily="2" charset="0"/>
              </a:rPr>
              <a:t>কন্টেণ্ট</a:t>
            </a:r>
            <a:r>
              <a:rPr lang="en-US" sz="216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6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সমৃদ্ধ</a:t>
            </a:r>
            <a:r>
              <a:rPr lang="en-US" sz="216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6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16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6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216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6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হলেন</a:t>
            </a:r>
            <a:r>
              <a:rPr lang="en-US" sz="216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160" dirty="0" err="1">
                <a:latin typeface="NikoshBAN" panose="02000000000000000000" pitchFamily="2" charset="0"/>
                <a:cs typeface="NikoshBAN" panose="02000000000000000000" pitchFamily="2" charset="0"/>
              </a:rPr>
              <a:t>টিটিসি</a:t>
            </a:r>
            <a:r>
              <a:rPr lang="en-US" sz="216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16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পাবনা</a:t>
            </a:r>
            <a:r>
              <a:rPr lang="en-US" sz="216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6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16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6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শিক্ষকবৃন্দ</a:t>
            </a:r>
            <a:r>
              <a:rPr lang="en-US" sz="216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16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08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47411" y="935167"/>
            <a:ext cx="27222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  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8618" y="251461"/>
            <a:ext cx="3288982" cy="3588702"/>
          </a:xfrm>
          <a:prstGeom prst="rect">
            <a:avLst/>
          </a:prstGeom>
          <a:solidFill>
            <a:schemeClr val="accent3">
              <a:lumMod val="40000"/>
              <a:lumOff val="60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8"/>
          </a:p>
        </p:txBody>
      </p:sp>
      <p:sp>
        <p:nvSpPr>
          <p:cNvPr id="6" name="Rectangle 5"/>
          <p:cNvSpPr/>
          <p:nvPr/>
        </p:nvSpPr>
        <p:spPr>
          <a:xfrm>
            <a:off x="3657600" y="251461"/>
            <a:ext cx="3288982" cy="3588702"/>
          </a:xfrm>
          <a:prstGeom prst="rect">
            <a:avLst/>
          </a:prstGeom>
          <a:solidFill>
            <a:srgbClr val="92D05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8"/>
          </a:p>
        </p:txBody>
      </p:sp>
      <p:sp>
        <p:nvSpPr>
          <p:cNvPr id="4" name="Rectangle 3"/>
          <p:cNvSpPr/>
          <p:nvPr/>
        </p:nvSpPr>
        <p:spPr>
          <a:xfrm>
            <a:off x="368618" y="250825"/>
            <a:ext cx="6583680" cy="3589338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8"/>
          </a:p>
        </p:txBody>
      </p:sp>
      <p:grpSp>
        <p:nvGrpSpPr>
          <p:cNvPr id="8" name="Group 7"/>
          <p:cNvGrpSpPr/>
          <p:nvPr/>
        </p:nvGrpSpPr>
        <p:grpSpPr>
          <a:xfrm>
            <a:off x="2258835" y="1818863"/>
            <a:ext cx="2658003" cy="1461971"/>
            <a:chOff x="7341746" y="3863556"/>
            <a:chExt cx="4288009" cy="2436618"/>
          </a:xfrm>
        </p:grpSpPr>
        <p:grpSp>
          <p:nvGrpSpPr>
            <p:cNvPr id="9" name="Group 8"/>
            <p:cNvGrpSpPr/>
            <p:nvPr/>
          </p:nvGrpSpPr>
          <p:grpSpPr>
            <a:xfrm>
              <a:off x="7341746" y="3863556"/>
              <a:ext cx="1501621" cy="2081663"/>
              <a:chOff x="7958033" y="3671827"/>
              <a:chExt cx="1501621" cy="2081663"/>
            </a:xfrm>
            <a:scene3d>
              <a:camera prst="orthographicFront">
                <a:rot lat="600000" lon="3000000" rev="0"/>
              </a:camera>
              <a:lightRig rig="threePt" dir="t"/>
            </a:scene3d>
          </p:grpSpPr>
          <p:grpSp>
            <p:nvGrpSpPr>
              <p:cNvPr id="24" name="Group 23"/>
              <p:cNvGrpSpPr/>
              <p:nvPr/>
            </p:nvGrpSpPr>
            <p:grpSpPr>
              <a:xfrm>
                <a:off x="8771929" y="3671827"/>
                <a:ext cx="687725" cy="2081663"/>
                <a:chOff x="6300971" y="3972286"/>
                <a:chExt cx="687725" cy="2081663"/>
              </a:xfrm>
            </p:grpSpPr>
            <p:sp>
              <p:nvSpPr>
                <p:cNvPr id="28" name="Freeform 27"/>
                <p:cNvSpPr/>
                <p:nvPr/>
              </p:nvSpPr>
              <p:spPr>
                <a:xfrm>
                  <a:off x="6501866" y="3972286"/>
                  <a:ext cx="283471" cy="3549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471" h="354955">
                      <a:moveTo>
                        <a:pt x="141735" y="0"/>
                      </a:moveTo>
                      <a:cubicBezTo>
                        <a:pt x="180353" y="0"/>
                        <a:pt x="213630" y="16638"/>
                        <a:pt x="241566" y="49915"/>
                      </a:cubicBezTo>
                      <a:cubicBezTo>
                        <a:pt x="269502" y="83192"/>
                        <a:pt x="283471" y="123248"/>
                        <a:pt x="283471" y="170082"/>
                      </a:cubicBezTo>
                      <a:cubicBezTo>
                        <a:pt x="283471" y="217738"/>
                        <a:pt x="269502" y="260465"/>
                        <a:pt x="241566" y="298261"/>
                      </a:cubicBezTo>
                      <a:cubicBezTo>
                        <a:pt x="213630" y="336057"/>
                        <a:pt x="180353" y="354955"/>
                        <a:pt x="141735" y="354955"/>
                      </a:cubicBezTo>
                      <a:cubicBezTo>
                        <a:pt x="103117" y="354955"/>
                        <a:pt x="69840" y="336057"/>
                        <a:pt x="41904" y="298261"/>
                      </a:cubicBezTo>
                      <a:cubicBezTo>
                        <a:pt x="13968" y="260465"/>
                        <a:pt x="0" y="217738"/>
                        <a:pt x="0" y="170082"/>
                      </a:cubicBezTo>
                      <a:cubicBezTo>
                        <a:pt x="0" y="123248"/>
                        <a:pt x="13762" y="83192"/>
                        <a:pt x="41288" y="49915"/>
                      </a:cubicBezTo>
                      <a:cubicBezTo>
                        <a:pt x="68813" y="16638"/>
                        <a:pt x="102296" y="0"/>
                        <a:pt x="141735" y="0"/>
                      </a:cubicBezTo>
                      <a:close/>
                    </a:path>
                  </a:pathLst>
                </a:cu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48"/>
                </a:p>
              </p:txBody>
            </p:sp>
            <p:sp>
              <p:nvSpPr>
                <p:cNvPr id="29" name="Freeform 28"/>
                <p:cNvSpPr/>
                <p:nvPr/>
              </p:nvSpPr>
              <p:spPr>
                <a:xfrm>
                  <a:off x="6300971" y="4344496"/>
                  <a:ext cx="687725" cy="1709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725" h="1709453">
                      <a:moveTo>
                        <a:pt x="178710" y="0"/>
                      </a:moveTo>
                      <a:lnTo>
                        <a:pt x="510248" y="0"/>
                      </a:lnTo>
                      <a:cubicBezTo>
                        <a:pt x="628566" y="0"/>
                        <a:pt x="687725" y="53407"/>
                        <a:pt x="687725" y="160222"/>
                      </a:cubicBezTo>
                      <a:lnTo>
                        <a:pt x="687725" y="817136"/>
                      </a:lnTo>
                      <a:cubicBezTo>
                        <a:pt x="687725" y="873830"/>
                        <a:pt x="665951" y="902177"/>
                        <a:pt x="622404" y="902177"/>
                      </a:cubicBezTo>
                      <a:cubicBezTo>
                        <a:pt x="578856" y="902177"/>
                        <a:pt x="557082" y="873830"/>
                        <a:pt x="557082" y="817136"/>
                      </a:cubicBezTo>
                      <a:lnTo>
                        <a:pt x="557082" y="244031"/>
                      </a:lnTo>
                      <a:lnTo>
                        <a:pt x="525037" y="244031"/>
                      </a:lnTo>
                      <a:lnTo>
                        <a:pt x="525037" y="1624412"/>
                      </a:lnTo>
                      <a:cubicBezTo>
                        <a:pt x="525037" y="1681106"/>
                        <a:pt x="498334" y="1709453"/>
                        <a:pt x="444926" y="1709453"/>
                      </a:cubicBezTo>
                      <a:cubicBezTo>
                        <a:pt x="391519" y="1709453"/>
                        <a:pt x="364815" y="1681106"/>
                        <a:pt x="364815" y="1624412"/>
                      </a:cubicBezTo>
                      <a:lnTo>
                        <a:pt x="364815" y="807276"/>
                      </a:lnTo>
                      <a:lnTo>
                        <a:pt x="322910" y="807276"/>
                      </a:lnTo>
                      <a:lnTo>
                        <a:pt x="322910" y="1624412"/>
                      </a:lnTo>
                      <a:cubicBezTo>
                        <a:pt x="322910" y="1681106"/>
                        <a:pt x="296207" y="1709453"/>
                        <a:pt x="242799" y="1709453"/>
                      </a:cubicBezTo>
                      <a:cubicBezTo>
                        <a:pt x="189391" y="1709453"/>
                        <a:pt x="162687" y="1681106"/>
                        <a:pt x="162687" y="1624412"/>
                      </a:cubicBezTo>
                      <a:lnTo>
                        <a:pt x="162687" y="244031"/>
                      </a:lnTo>
                      <a:lnTo>
                        <a:pt x="130643" y="244031"/>
                      </a:lnTo>
                      <a:lnTo>
                        <a:pt x="130643" y="817136"/>
                      </a:lnTo>
                      <a:cubicBezTo>
                        <a:pt x="130643" y="873830"/>
                        <a:pt x="108869" y="902177"/>
                        <a:pt x="65321" y="902177"/>
                      </a:cubicBezTo>
                      <a:cubicBezTo>
                        <a:pt x="21774" y="902177"/>
                        <a:pt x="0" y="873830"/>
                        <a:pt x="0" y="817136"/>
                      </a:cubicBezTo>
                      <a:lnTo>
                        <a:pt x="0" y="160222"/>
                      </a:lnTo>
                      <a:cubicBezTo>
                        <a:pt x="0" y="53407"/>
                        <a:pt x="59570" y="0"/>
                        <a:pt x="178710" y="0"/>
                      </a:cubicBezTo>
                      <a:close/>
                    </a:path>
                  </a:pathLst>
                </a:cu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48"/>
                </a:p>
              </p:txBody>
            </p:sp>
          </p:grpSp>
          <p:grpSp>
            <p:nvGrpSpPr>
              <p:cNvPr id="25" name="Group 24"/>
              <p:cNvGrpSpPr/>
              <p:nvPr/>
            </p:nvGrpSpPr>
            <p:grpSpPr>
              <a:xfrm>
                <a:off x="7958033" y="3671827"/>
                <a:ext cx="687725" cy="2081663"/>
                <a:chOff x="6300971" y="3972286"/>
                <a:chExt cx="687725" cy="2081663"/>
              </a:xfrm>
            </p:grpSpPr>
            <p:sp>
              <p:nvSpPr>
                <p:cNvPr id="26" name="Freeform 25"/>
                <p:cNvSpPr/>
                <p:nvPr/>
              </p:nvSpPr>
              <p:spPr>
                <a:xfrm>
                  <a:off x="6501866" y="3972286"/>
                  <a:ext cx="283471" cy="3549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471" h="354955">
                      <a:moveTo>
                        <a:pt x="141735" y="0"/>
                      </a:moveTo>
                      <a:cubicBezTo>
                        <a:pt x="180353" y="0"/>
                        <a:pt x="213630" y="16638"/>
                        <a:pt x="241566" y="49915"/>
                      </a:cubicBezTo>
                      <a:cubicBezTo>
                        <a:pt x="269502" y="83192"/>
                        <a:pt x="283471" y="123248"/>
                        <a:pt x="283471" y="170082"/>
                      </a:cubicBezTo>
                      <a:cubicBezTo>
                        <a:pt x="283471" y="217738"/>
                        <a:pt x="269502" y="260465"/>
                        <a:pt x="241566" y="298261"/>
                      </a:cubicBezTo>
                      <a:cubicBezTo>
                        <a:pt x="213630" y="336057"/>
                        <a:pt x="180353" y="354955"/>
                        <a:pt x="141735" y="354955"/>
                      </a:cubicBezTo>
                      <a:cubicBezTo>
                        <a:pt x="103117" y="354955"/>
                        <a:pt x="69840" y="336057"/>
                        <a:pt x="41904" y="298261"/>
                      </a:cubicBezTo>
                      <a:cubicBezTo>
                        <a:pt x="13968" y="260465"/>
                        <a:pt x="0" y="217738"/>
                        <a:pt x="0" y="170082"/>
                      </a:cubicBezTo>
                      <a:cubicBezTo>
                        <a:pt x="0" y="123248"/>
                        <a:pt x="13762" y="83192"/>
                        <a:pt x="41288" y="49915"/>
                      </a:cubicBezTo>
                      <a:cubicBezTo>
                        <a:pt x="68813" y="16638"/>
                        <a:pt x="102296" y="0"/>
                        <a:pt x="141735" y="0"/>
                      </a:cubicBezTo>
                      <a:close/>
                    </a:path>
                  </a:pathLst>
                </a:custGeom>
                <a:solidFill>
                  <a:srgbClr val="66FF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48"/>
                </a:p>
              </p:txBody>
            </p:sp>
            <p:sp>
              <p:nvSpPr>
                <p:cNvPr id="27" name="Freeform 26"/>
                <p:cNvSpPr/>
                <p:nvPr/>
              </p:nvSpPr>
              <p:spPr>
                <a:xfrm>
                  <a:off x="6300971" y="4344496"/>
                  <a:ext cx="687725" cy="1709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725" h="1709453">
                      <a:moveTo>
                        <a:pt x="178710" y="0"/>
                      </a:moveTo>
                      <a:lnTo>
                        <a:pt x="510248" y="0"/>
                      </a:lnTo>
                      <a:cubicBezTo>
                        <a:pt x="628566" y="0"/>
                        <a:pt x="687725" y="53407"/>
                        <a:pt x="687725" y="160222"/>
                      </a:cubicBezTo>
                      <a:lnTo>
                        <a:pt x="687725" y="817136"/>
                      </a:lnTo>
                      <a:cubicBezTo>
                        <a:pt x="687725" y="873830"/>
                        <a:pt x="665951" y="902177"/>
                        <a:pt x="622404" y="902177"/>
                      </a:cubicBezTo>
                      <a:cubicBezTo>
                        <a:pt x="578856" y="902177"/>
                        <a:pt x="557082" y="873830"/>
                        <a:pt x="557082" y="817136"/>
                      </a:cubicBezTo>
                      <a:lnTo>
                        <a:pt x="557082" y="244031"/>
                      </a:lnTo>
                      <a:lnTo>
                        <a:pt x="525037" y="244031"/>
                      </a:lnTo>
                      <a:lnTo>
                        <a:pt x="525037" y="1624412"/>
                      </a:lnTo>
                      <a:cubicBezTo>
                        <a:pt x="525037" y="1681106"/>
                        <a:pt x="498334" y="1709453"/>
                        <a:pt x="444926" y="1709453"/>
                      </a:cubicBezTo>
                      <a:cubicBezTo>
                        <a:pt x="391519" y="1709453"/>
                        <a:pt x="364815" y="1681106"/>
                        <a:pt x="364815" y="1624412"/>
                      </a:cubicBezTo>
                      <a:lnTo>
                        <a:pt x="364815" y="807276"/>
                      </a:lnTo>
                      <a:lnTo>
                        <a:pt x="322910" y="807276"/>
                      </a:lnTo>
                      <a:lnTo>
                        <a:pt x="322910" y="1624412"/>
                      </a:lnTo>
                      <a:cubicBezTo>
                        <a:pt x="322910" y="1681106"/>
                        <a:pt x="296207" y="1709453"/>
                        <a:pt x="242799" y="1709453"/>
                      </a:cubicBezTo>
                      <a:cubicBezTo>
                        <a:pt x="189391" y="1709453"/>
                        <a:pt x="162687" y="1681106"/>
                        <a:pt x="162687" y="1624412"/>
                      </a:cubicBezTo>
                      <a:lnTo>
                        <a:pt x="162687" y="244031"/>
                      </a:lnTo>
                      <a:lnTo>
                        <a:pt x="130643" y="244031"/>
                      </a:lnTo>
                      <a:lnTo>
                        <a:pt x="130643" y="817136"/>
                      </a:lnTo>
                      <a:cubicBezTo>
                        <a:pt x="130643" y="873830"/>
                        <a:pt x="108869" y="902177"/>
                        <a:pt x="65321" y="902177"/>
                      </a:cubicBezTo>
                      <a:cubicBezTo>
                        <a:pt x="21774" y="902177"/>
                        <a:pt x="0" y="873830"/>
                        <a:pt x="0" y="817136"/>
                      </a:cubicBezTo>
                      <a:lnTo>
                        <a:pt x="0" y="160222"/>
                      </a:lnTo>
                      <a:cubicBezTo>
                        <a:pt x="0" y="53407"/>
                        <a:pt x="59570" y="0"/>
                        <a:pt x="178710" y="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48"/>
                </a:p>
              </p:txBody>
            </p:sp>
          </p:grpSp>
        </p:grpSp>
        <p:grpSp>
          <p:nvGrpSpPr>
            <p:cNvPr id="10" name="Group 9"/>
            <p:cNvGrpSpPr/>
            <p:nvPr/>
          </p:nvGrpSpPr>
          <p:grpSpPr>
            <a:xfrm>
              <a:off x="10128134" y="3863556"/>
              <a:ext cx="1501621" cy="2081663"/>
              <a:chOff x="7958033" y="3671827"/>
              <a:chExt cx="1501621" cy="2081663"/>
            </a:xfrm>
            <a:scene3d>
              <a:camera prst="isometricRightUp"/>
              <a:lightRig rig="threePt" dir="t"/>
            </a:scene3d>
          </p:grpSpPr>
          <p:grpSp>
            <p:nvGrpSpPr>
              <p:cNvPr id="18" name="Group 17"/>
              <p:cNvGrpSpPr/>
              <p:nvPr/>
            </p:nvGrpSpPr>
            <p:grpSpPr>
              <a:xfrm>
                <a:off x="8771929" y="3671827"/>
                <a:ext cx="687725" cy="2081663"/>
                <a:chOff x="6300971" y="3972286"/>
                <a:chExt cx="687725" cy="2081663"/>
              </a:xfrm>
            </p:grpSpPr>
            <p:sp>
              <p:nvSpPr>
                <p:cNvPr id="22" name="Freeform 21"/>
                <p:cNvSpPr/>
                <p:nvPr/>
              </p:nvSpPr>
              <p:spPr>
                <a:xfrm>
                  <a:off x="6501866" y="3972286"/>
                  <a:ext cx="283471" cy="3549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471" h="354955">
                      <a:moveTo>
                        <a:pt x="141735" y="0"/>
                      </a:moveTo>
                      <a:cubicBezTo>
                        <a:pt x="180353" y="0"/>
                        <a:pt x="213630" y="16638"/>
                        <a:pt x="241566" y="49915"/>
                      </a:cubicBezTo>
                      <a:cubicBezTo>
                        <a:pt x="269502" y="83192"/>
                        <a:pt x="283471" y="123248"/>
                        <a:pt x="283471" y="170082"/>
                      </a:cubicBezTo>
                      <a:cubicBezTo>
                        <a:pt x="283471" y="217738"/>
                        <a:pt x="269502" y="260465"/>
                        <a:pt x="241566" y="298261"/>
                      </a:cubicBezTo>
                      <a:cubicBezTo>
                        <a:pt x="213630" y="336057"/>
                        <a:pt x="180353" y="354955"/>
                        <a:pt x="141735" y="354955"/>
                      </a:cubicBezTo>
                      <a:cubicBezTo>
                        <a:pt x="103117" y="354955"/>
                        <a:pt x="69840" y="336057"/>
                        <a:pt x="41904" y="298261"/>
                      </a:cubicBezTo>
                      <a:cubicBezTo>
                        <a:pt x="13968" y="260465"/>
                        <a:pt x="0" y="217738"/>
                        <a:pt x="0" y="170082"/>
                      </a:cubicBezTo>
                      <a:cubicBezTo>
                        <a:pt x="0" y="123248"/>
                        <a:pt x="13762" y="83192"/>
                        <a:pt x="41288" y="49915"/>
                      </a:cubicBezTo>
                      <a:cubicBezTo>
                        <a:pt x="68813" y="16638"/>
                        <a:pt x="102296" y="0"/>
                        <a:pt x="141735" y="0"/>
                      </a:cubicBezTo>
                      <a:close/>
                    </a:path>
                  </a:pathLst>
                </a:cu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48"/>
                </a:p>
              </p:txBody>
            </p:sp>
            <p:sp>
              <p:nvSpPr>
                <p:cNvPr id="23" name="Freeform 22"/>
                <p:cNvSpPr/>
                <p:nvPr/>
              </p:nvSpPr>
              <p:spPr>
                <a:xfrm>
                  <a:off x="6300971" y="4344496"/>
                  <a:ext cx="687725" cy="1709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725" h="1709453">
                      <a:moveTo>
                        <a:pt x="178710" y="0"/>
                      </a:moveTo>
                      <a:lnTo>
                        <a:pt x="510248" y="0"/>
                      </a:lnTo>
                      <a:cubicBezTo>
                        <a:pt x="628566" y="0"/>
                        <a:pt x="687725" y="53407"/>
                        <a:pt x="687725" y="160222"/>
                      </a:cubicBezTo>
                      <a:lnTo>
                        <a:pt x="687725" y="817136"/>
                      </a:lnTo>
                      <a:cubicBezTo>
                        <a:pt x="687725" y="873830"/>
                        <a:pt x="665951" y="902177"/>
                        <a:pt x="622404" y="902177"/>
                      </a:cubicBezTo>
                      <a:cubicBezTo>
                        <a:pt x="578856" y="902177"/>
                        <a:pt x="557082" y="873830"/>
                        <a:pt x="557082" y="817136"/>
                      </a:cubicBezTo>
                      <a:lnTo>
                        <a:pt x="557082" y="244031"/>
                      </a:lnTo>
                      <a:lnTo>
                        <a:pt x="525037" y="244031"/>
                      </a:lnTo>
                      <a:lnTo>
                        <a:pt x="525037" y="1624412"/>
                      </a:lnTo>
                      <a:cubicBezTo>
                        <a:pt x="525037" y="1681106"/>
                        <a:pt x="498334" y="1709453"/>
                        <a:pt x="444926" y="1709453"/>
                      </a:cubicBezTo>
                      <a:cubicBezTo>
                        <a:pt x="391519" y="1709453"/>
                        <a:pt x="364815" y="1681106"/>
                        <a:pt x="364815" y="1624412"/>
                      </a:cubicBezTo>
                      <a:lnTo>
                        <a:pt x="364815" y="807276"/>
                      </a:lnTo>
                      <a:lnTo>
                        <a:pt x="322910" y="807276"/>
                      </a:lnTo>
                      <a:lnTo>
                        <a:pt x="322910" y="1624412"/>
                      </a:lnTo>
                      <a:cubicBezTo>
                        <a:pt x="322910" y="1681106"/>
                        <a:pt x="296207" y="1709453"/>
                        <a:pt x="242799" y="1709453"/>
                      </a:cubicBezTo>
                      <a:cubicBezTo>
                        <a:pt x="189391" y="1709453"/>
                        <a:pt x="162687" y="1681106"/>
                        <a:pt x="162687" y="1624412"/>
                      </a:cubicBezTo>
                      <a:lnTo>
                        <a:pt x="162687" y="244031"/>
                      </a:lnTo>
                      <a:lnTo>
                        <a:pt x="130643" y="244031"/>
                      </a:lnTo>
                      <a:lnTo>
                        <a:pt x="130643" y="817136"/>
                      </a:lnTo>
                      <a:cubicBezTo>
                        <a:pt x="130643" y="873830"/>
                        <a:pt x="108869" y="902177"/>
                        <a:pt x="65321" y="902177"/>
                      </a:cubicBezTo>
                      <a:cubicBezTo>
                        <a:pt x="21774" y="902177"/>
                        <a:pt x="0" y="873830"/>
                        <a:pt x="0" y="817136"/>
                      </a:cubicBezTo>
                      <a:lnTo>
                        <a:pt x="0" y="160222"/>
                      </a:lnTo>
                      <a:cubicBezTo>
                        <a:pt x="0" y="53407"/>
                        <a:pt x="59570" y="0"/>
                        <a:pt x="178710" y="0"/>
                      </a:cubicBezTo>
                      <a:close/>
                    </a:path>
                  </a:pathLst>
                </a:cu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48"/>
                </a:p>
              </p:txBody>
            </p:sp>
          </p:grpSp>
          <p:grpSp>
            <p:nvGrpSpPr>
              <p:cNvPr id="19" name="Group 18"/>
              <p:cNvGrpSpPr/>
              <p:nvPr/>
            </p:nvGrpSpPr>
            <p:grpSpPr>
              <a:xfrm>
                <a:off x="7958033" y="3671827"/>
                <a:ext cx="687725" cy="2081663"/>
                <a:chOff x="6300971" y="3972286"/>
                <a:chExt cx="687725" cy="2081663"/>
              </a:xfrm>
            </p:grpSpPr>
            <p:sp>
              <p:nvSpPr>
                <p:cNvPr id="20" name="Freeform 19"/>
                <p:cNvSpPr/>
                <p:nvPr/>
              </p:nvSpPr>
              <p:spPr>
                <a:xfrm>
                  <a:off x="6501866" y="3972286"/>
                  <a:ext cx="283471" cy="3549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471" h="354955">
                      <a:moveTo>
                        <a:pt x="141735" y="0"/>
                      </a:moveTo>
                      <a:cubicBezTo>
                        <a:pt x="180353" y="0"/>
                        <a:pt x="213630" y="16638"/>
                        <a:pt x="241566" y="49915"/>
                      </a:cubicBezTo>
                      <a:cubicBezTo>
                        <a:pt x="269502" y="83192"/>
                        <a:pt x="283471" y="123248"/>
                        <a:pt x="283471" y="170082"/>
                      </a:cubicBezTo>
                      <a:cubicBezTo>
                        <a:pt x="283471" y="217738"/>
                        <a:pt x="269502" y="260465"/>
                        <a:pt x="241566" y="298261"/>
                      </a:cubicBezTo>
                      <a:cubicBezTo>
                        <a:pt x="213630" y="336057"/>
                        <a:pt x="180353" y="354955"/>
                        <a:pt x="141735" y="354955"/>
                      </a:cubicBezTo>
                      <a:cubicBezTo>
                        <a:pt x="103117" y="354955"/>
                        <a:pt x="69840" y="336057"/>
                        <a:pt x="41904" y="298261"/>
                      </a:cubicBezTo>
                      <a:cubicBezTo>
                        <a:pt x="13968" y="260465"/>
                        <a:pt x="0" y="217738"/>
                        <a:pt x="0" y="170082"/>
                      </a:cubicBezTo>
                      <a:cubicBezTo>
                        <a:pt x="0" y="123248"/>
                        <a:pt x="13762" y="83192"/>
                        <a:pt x="41288" y="49915"/>
                      </a:cubicBezTo>
                      <a:cubicBezTo>
                        <a:pt x="68813" y="16638"/>
                        <a:pt x="102296" y="0"/>
                        <a:pt x="141735" y="0"/>
                      </a:cubicBezTo>
                      <a:close/>
                    </a:path>
                  </a:pathLst>
                </a:custGeom>
                <a:solidFill>
                  <a:srgbClr val="66FF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48"/>
                </a:p>
              </p:txBody>
            </p:sp>
            <p:sp>
              <p:nvSpPr>
                <p:cNvPr id="21" name="Freeform 20"/>
                <p:cNvSpPr/>
                <p:nvPr/>
              </p:nvSpPr>
              <p:spPr>
                <a:xfrm>
                  <a:off x="6300971" y="4344496"/>
                  <a:ext cx="687725" cy="1709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725" h="1709453">
                      <a:moveTo>
                        <a:pt x="178710" y="0"/>
                      </a:moveTo>
                      <a:lnTo>
                        <a:pt x="510248" y="0"/>
                      </a:lnTo>
                      <a:cubicBezTo>
                        <a:pt x="628566" y="0"/>
                        <a:pt x="687725" y="53407"/>
                        <a:pt x="687725" y="160222"/>
                      </a:cubicBezTo>
                      <a:lnTo>
                        <a:pt x="687725" y="817136"/>
                      </a:lnTo>
                      <a:cubicBezTo>
                        <a:pt x="687725" y="873830"/>
                        <a:pt x="665951" y="902177"/>
                        <a:pt x="622404" y="902177"/>
                      </a:cubicBezTo>
                      <a:cubicBezTo>
                        <a:pt x="578856" y="902177"/>
                        <a:pt x="557082" y="873830"/>
                        <a:pt x="557082" y="817136"/>
                      </a:cubicBezTo>
                      <a:lnTo>
                        <a:pt x="557082" y="244031"/>
                      </a:lnTo>
                      <a:lnTo>
                        <a:pt x="525037" y="244031"/>
                      </a:lnTo>
                      <a:lnTo>
                        <a:pt x="525037" y="1624412"/>
                      </a:lnTo>
                      <a:cubicBezTo>
                        <a:pt x="525037" y="1681106"/>
                        <a:pt x="498334" y="1709453"/>
                        <a:pt x="444926" y="1709453"/>
                      </a:cubicBezTo>
                      <a:cubicBezTo>
                        <a:pt x="391519" y="1709453"/>
                        <a:pt x="364815" y="1681106"/>
                        <a:pt x="364815" y="1624412"/>
                      </a:cubicBezTo>
                      <a:lnTo>
                        <a:pt x="364815" y="807276"/>
                      </a:lnTo>
                      <a:lnTo>
                        <a:pt x="322910" y="807276"/>
                      </a:lnTo>
                      <a:lnTo>
                        <a:pt x="322910" y="1624412"/>
                      </a:lnTo>
                      <a:cubicBezTo>
                        <a:pt x="322910" y="1681106"/>
                        <a:pt x="296207" y="1709453"/>
                        <a:pt x="242799" y="1709453"/>
                      </a:cubicBezTo>
                      <a:cubicBezTo>
                        <a:pt x="189391" y="1709453"/>
                        <a:pt x="162687" y="1681106"/>
                        <a:pt x="162687" y="1624412"/>
                      </a:cubicBezTo>
                      <a:lnTo>
                        <a:pt x="162687" y="244031"/>
                      </a:lnTo>
                      <a:lnTo>
                        <a:pt x="130643" y="244031"/>
                      </a:lnTo>
                      <a:lnTo>
                        <a:pt x="130643" y="817136"/>
                      </a:lnTo>
                      <a:cubicBezTo>
                        <a:pt x="130643" y="873830"/>
                        <a:pt x="108869" y="902177"/>
                        <a:pt x="65321" y="902177"/>
                      </a:cubicBezTo>
                      <a:cubicBezTo>
                        <a:pt x="21774" y="902177"/>
                        <a:pt x="0" y="873830"/>
                        <a:pt x="0" y="817136"/>
                      </a:cubicBezTo>
                      <a:lnTo>
                        <a:pt x="0" y="160222"/>
                      </a:lnTo>
                      <a:cubicBezTo>
                        <a:pt x="0" y="53407"/>
                        <a:pt x="59570" y="0"/>
                        <a:pt x="178710" y="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48"/>
                </a:p>
              </p:txBody>
            </p:sp>
          </p:grpSp>
        </p:grpSp>
        <p:grpSp>
          <p:nvGrpSpPr>
            <p:cNvPr id="11" name="Group 10"/>
            <p:cNvGrpSpPr/>
            <p:nvPr/>
          </p:nvGrpSpPr>
          <p:grpSpPr>
            <a:xfrm>
              <a:off x="8640008" y="4218511"/>
              <a:ext cx="1501621" cy="2081663"/>
              <a:chOff x="7958033" y="3671827"/>
              <a:chExt cx="1501621" cy="2081663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8771929" y="3671827"/>
                <a:ext cx="687725" cy="2081663"/>
                <a:chOff x="6300971" y="3972286"/>
                <a:chExt cx="687725" cy="2081663"/>
              </a:xfrm>
              <a:scene3d>
                <a:camera prst="isometricOffAxis1Right"/>
                <a:lightRig rig="threePt" dir="t"/>
              </a:scene3d>
            </p:grpSpPr>
            <p:sp>
              <p:nvSpPr>
                <p:cNvPr id="16" name="Freeform 15"/>
                <p:cNvSpPr/>
                <p:nvPr/>
              </p:nvSpPr>
              <p:spPr>
                <a:xfrm>
                  <a:off x="6501866" y="3972286"/>
                  <a:ext cx="283471" cy="3549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471" h="354955">
                      <a:moveTo>
                        <a:pt x="141735" y="0"/>
                      </a:moveTo>
                      <a:cubicBezTo>
                        <a:pt x="180353" y="0"/>
                        <a:pt x="213630" y="16638"/>
                        <a:pt x="241566" y="49915"/>
                      </a:cubicBezTo>
                      <a:cubicBezTo>
                        <a:pt x="269502" y="83192"/>
                        <a:pt x="283471" y="123248"/>
                        <a:pt x="283471" y="170082"/>
                      </a:cubicBezTo>
                      <a:cubicBezTo>
                        <a:pt x="283471" y="217738"/>
                        <a:pt x="269502" y="260465"/>
                        <a:pt x="241566" y="298261"/>
                      </a:cubicBezTo>
                      <a:cubicBezTo>
                        <a:pt x="213630" y="336057"/>
                        <a:pt x="180353" y="354955"/>
                        <a:pt x="141735" y="354955"/>
                      </a:cubicBezTo>
                      <a:cubicBezTo>
                        <a:pt x="103117" y="354955"/>
                        <a:pt x="69840" y="336057"/>
                        <a:pt x="41904" y="298261"/>
                      </a:cubicBezTo>
                      <a:cubicBezTo>
                        <a:pt x="13968" y="260465"/>
                        <a:pt x="0" y="217738"/>
                        <a:pt x="0" y="170082"/>
                      </a:cubicBezTo>
                      <a:cubicBezTo>
                        <a:pt x="0" y="123248"/>
                        <a:pt x="13762" y="83192"/>
                        <a:pt x="41288" y="49915"/>
                      </a:cubicBezTo>
                      <a:cubicBezTo>
                        <a:pt x="68813" y="16638"/>
                        <a:pt x="102296" y="0"/>
                        <a:pt x="141735" y="0"/>
                      </a:cubicBezTo>
                      <a:close/>
                    </a:path>
                  </a:pathLst>
                </a:cu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48"/>
                </a:p>
              </p:txBody>
            </p:sp>
            <p:sp>
              <p:nvSpPr>
                <p:cNvPr id="17" name="Freeform 16"/>
                <p:cNvSpPr/>
                <p:nvPr/>
              </p:nvSpPr>
              <p:spPr>
                <a:xfrm>
                  <a:off x="6300971" y="4344496"/>
                  <a:ext cx="687725" cy="1709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725" h="1709453">
                      <a:moveTo>
                        <a:pt x="178710" y="0"/>
                      </a:moveTo>
                      <a:lnTo>
                        <a:pt x="510248" y="0"/>
                      </a:lnTo>
                      <a:cubicBezTo>
                        <a:pt x="628566" y="0"/>
                        <a:pt x="687725" y="53407"/>
                        <a:pt x="687725" y="160222"/>
                      </a:cubicBezTo>
                      <a:lnTo>
                        <a:pt x="687725" y="817136"/>
                      </a:lnTo>
                      <a:cubicBezTo>
                        <a:pt x="687725" y="873830"/>
                        <a:pt x="665951" y="902177"/>
                        <a:pt x="622404" y="902177"/>
                      </a:cubicBezTo>
                      <a:cubicBezTo>
                        <a:pt x="578856" y="902177"/>
                        <a:pt x="557082" y="873830"/>
                        <a:pt x="557082" y="817136"/>
                      </a:cubicBezTo>
                      <a:lnTo>
                        <a:pt x="557082" y="244031"/>
                      </a:lnTo>
                      <a:lnTo>
                        <a:pt x="525037" y="244031"/>
                      </a:lnTo>
                      <a:lnTo>
                        <a:pt x="525037" y="1624412"/>
                      </a:lnTo>
                      <a:cubicBezTo>
                        <a:pt x="525037" y="1681106"/>
                        <a:pt x="498334" y="1709453"/>
                        <a:pt x="444926" y="1709453"/>
                      </a:cubicBezTo>
                      <a:cubicBezTo>
                        <a:pt x="391519" y="1709453"/>
                        <a:pt x="364815" y="1681106"/>
                        <a:pt x="364815" y="1624412"/>
                      </a:cubicBezTo>
                      <a:lnTo>
                        <a:pt x="364815" y="807276"/>
                      </a:lnTo>
                      <a:lnTo>
                        <a:pt x="322910" y="807276"/>
                      </a:lnTo>
                      <a:lnTo>
                        <a:pt x="322910" y="1624412"/>
                      </a:lnTo>
                      <a:cubicBezTo>
                        <a:pt x="322910" y="1681106"/>
                        <a:pt x="296207" y="1709453"/>
                        <a:pt x="242799" y="1709453"/>
                      </a:cubicBezTo>
                      <a:cubicBezTo>
                        <a:pt x="189391" y="1709453"/>
                        <a:pt x="162687" y="1681106"/>
                        <a:pt x="162687" y="1624412"/>
                      </a:cubicBezTo>
                      <a:lnTo>
                        <a:pt x="162687" y="244031"/>
                      </a:lnTo>
                      <a:lnTo>
                        <a:pt x="130643" y="244031"/>
                      </a:lnTo>
                      <a:lnTo>
                        <a:pt x="130643" y="817136"/>
                      </a:lnTo>
                      <a:cubicBezTo>
                        <a:pt x="130643" y="873830"/>
                        <a:pt x="108869" y="902177"/>
                        <a:pt x="65321" y="902177"/>
                      </a:cubicBezTo>
                      <a:cubicBezTo>
                        <a:pt x="21774" y="902177"/>
                        <a:pt x="0" y="873830"/>
                        <a:pt x="0" y="817136"/>
                      </a:cubicBezTo>
                      <a:lnTo>
                        <a:pt x="0" y="160222"/>
                      </a:lnTo>
                      <a:cubicBezTo>
                        <a:pt x="0" y="53407"/>
                        <a:pt x="59570" y="0"/>
                        <a:pt x="178710" y="0"/>
                      </a:cubicBezTo>
                      <a:close/>
                    </a:path>
                  </a:pathLst>
                </a:cu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48"/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7958033" y="3671827"/>
                <a:ext cx="687725" cy="2081663"/>
                <a:chOff x="6300971" y="3972286"/>
                <a:chExt cx="687725" cy="2081663"/>
              </a:xfrm>
              <a:scene3d>
                <a:camera prst="isometricOffAxis1Left">
                  <a:rot lat="600000" lon="2400000" rev="0"/>
                </a:camera>
                <a:lightRig rig="threePt" dir="t"/>
              </a:scene3d>
            </p:grpSpPr>
            <p:sp>
              <p:nvSpPr>
                <p:cNvPr id="14" name="Freeform 13"/>
                <p:cNvSpPr/>
                <p:nvPr/>
              </p:nvSpPr>
              <p:spPr>
                <a:xfrm>
                  <a:off x="6501866" y="3972286"/>
                  <a:ext cx="283471" cy="3549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471" h="354955">
                      <a:moveTo>
                        <a:pt x="141735" y="0"/>
                      </a:moveTo>
                      <a:cubicBezTo>
                        <a:pt x="180353" y="0"/>
                        <a:pt x="213630" y="16638"/>
                        <a:pt x="241566" y="49915"/>
                      </a:cubicBezTo>
                      <a:cubicBezTo>
                        <a:pt x="269502" y="83192"/>
                        <a:pt x="283471" y="123248"/>
                        <a:pt x="283471" y="170082"/>
                      </a:cubicBezTo>
                      <a:cubicBezTo>
                        <a:pt x="283471" y="217738"/>
                        <a:pt x="269502" y="260465"/>
                        <a:pt x="241566" y="298261"/>
                      </a:cubicBezTo>
                      <a:cubicBezTo>
                        <a:pt x="213630" y="336057"/>
                        <a:pt x="180353" y="354955"/>
                        <a:pt x="141735" y="354955"/>
                      </a:cubicBezTo>
                      <a:cubicBezTo>
                        <a:pt x="103117" y="354955"/>
                        <a:pt x="69840" y="336057"/>
                        <a:pt x="41904" y="298261"/>
                      </a:cubicBezTo>
                      <a:cubicBezTo>
                        <a:pt x="13968" y="260465"/>
                        <a:pt x="0" y="217738"/>
                        <a:pt x="0" y="170082"/>
                      </a:cubicBezTo>
                      <a:cubicBezTo>
                        <a:pt x="0" y="123248"/>
                        <a:pt x="13762" y="83192"/>
                        <a:pt x="41288" y="49915"/>
                      </a:cubicBezTo>
                      <a:cubicBezTo>
                        <a:pt x="68813" y="16638"/>
                        <a:pt x="102296" y="0"/>
                        <a:pt x="141735" y="0"/>
                      </a:cubicBezTo>
                      <a:close/>
                    </a:path>
                  </a:pathLst>
                </a:custGeom>
                <a:solidFill>
                  <a:srgbClr val="66FF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48"/>
                </a:p>
              </p:txBody>
            </p:sp>
            <p:sp>
              <p:nvSpPr>
                <p:cNvPr id="15" name="Freeform 14"/>
                <p:cNvSpPr/>
                <p:nvPr/>
              </p:nvSpPr>
              <p:spPr>
                <a:xfrm>
                  <a:off x="6300971" y="4344496"/>
                  <a:ext cx="687725" cy="1709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725" h="1709453">
                      <a:moveTo>
                        <a:pt x="178710" y="0"/>
                      </a:moveTo>
                      <a:lnTo>
                        <a:pt x="510248" y="0"/>
                      </a:lnTo>
                      <a:cubicBezTo>
                        <a:pt x="628566" y="0"/>
                        <a:pt x="687725" y="53407"/>
                        <a:pt x="687725" y="160222"/>
                      </a:cubicBezTo>
                      <a:lnTo>
                        <a:pt x="687725" y="817136"/>
                      </a:lnTo>
                      <a:cubicBezTo>
                        <a:pt x="687725" y="873830"/>
                        <a:pt x="665951" y="902177"/>
                        <a:pt x="622404" y="902177"/>
                      </a:cubicBezTo>
                      <a:cubicBezTo>
                        <a:pt x="578856" y="902177"/>
                        <a:pt x="557082" y="873830"/>
                        <a:pt x="557082" y="817136"/>
                      </a:cubicBezTo>
                      <a:lnTo>
                        <a:pt x="557082" y="244031"/>
                      </a:lnTo>
                      <a:lnTo>
                        <a:pt x="525037" y="244031"/>
                      </a:lnTo>
                      <a:lnTo>
                        <a:pt x="525037" y="1624412"/>
                      </a:lnTo>
                      <a:cubicBezTo>
                        <a:pt x="525037" y="1681106"/>
                        <a:pt x="498334" y="1709453"/>
                        <a:pt x="444926" y="1709453"/>
                      </a:cubicBezTo>
                      <a:cubicBezTo>
                        <a:pt x="391519" y="1709453"/>
                        <a:pt x="364815" y="1681106"/>
                        <a:pt x="364815" y="1624412"/>
                      </a:cubicBezTo>
                      <a:lnTo>
                        <a:pt x="364815" y="807276"/>
                      </a:lnTo>
                      <a:lnTo>
                        <a:pt x="322910" y="807276"/>
                      </a:lnTo>
                      <a:lnTo>
                        <a:pt x="322910" y="1624412"/>
                      </a:lnTo>
                      <a:cubicBezTo>
                        <a:pt x="322910" y="1681106"/>
                        <a:pt x="296207" y="1709453"/>
                        <a:pt x="242799" y="1709453"/>
                      </a:cubicBezTo>
                      <a:cubicBezTo>
                        <a:pt x="189391" y="1709453"/>
                        <a:pt x="162687" y="1681106"/>
                        <a:pt x="162687" y="1624412"/>
                      </a:cubicBezTo>
                      <a:lnTo>
                        <a:pt x="162687" y="244031"/>
                      </a:lnTo>
                      <a:lnTo>
                        <a:pt x="130643" y="244031"/>
                      </a:lnTo>
                      <a:lnTo>
                        <a:pt x="130643" y="817136"/>
                      </a:lnTo>
                      <a:cubicBezTo>
                        <a:pt x="130643" y="873830"/>
                        <a:pt x="108869" y="902177"/>
                        <a:pt x="65321" y="902177"/>
                      </a:cubicBezTo>
                      <a:cubicBezTo>
                        <a:pt x="21774" y="902177"/>
                        <a:pt x="0" y="873830"/>
                        <a:pt x="0" y="817136"/>
                      </a:cubicBezTo>
                      <a:lnTo>
                        <a:pt x="0" y="160222"/>
                      </a:lnTo>
                      <a:cubicBezTo>
                        <a:pt x="0" y="53407"/>
                        <a:pt x="59570" y="0"/>
                        <a:pt x="178710" y="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48"/>
                </a:p>
              </p:txBody>
            </p:sp>
          </p:grpSp>
        </p:grp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872E93C3-E440-4B7F-B458-5A8BE25F9E52}"/>
              </a:ext>
            </a:extLst>
          </p:cNvPr>
          <p:cNvSpPr txBox="1"/>
          <p:nvPr/>
        </p:nvSpPr>
        <p:spPr>
          <a:xfrm>
            <a:off x="1561883" y="2555634"/>
            <a:ext cx="4519864" cy="4247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160" b="1" i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শিক্ষক বাতায়ন</a:t>
            </a:r>
            <a:endParaRPr lang="en-US" sz="2160" b="1" i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590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0 L 0.4526 0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30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0 L -0.44961 0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85185E-6 L 0.0013 -0.3518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1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30" grpId="0" animBg="1"/>
      <p:bldP spid="3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" t="1250" r="858" b="12601"/>
          <a:stretch/>
        </p:blipFill>
        <p:spPr>
          <a:xfrm>
            <a:off x="-2859" y="-3980"/>
            <a:ext cx="7315199" cy="415307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C193F62-01C7-456C-9992-E0AA15405533}"/>
              </a:ext>
            </a:extLst>
          </p:cNvPr>
          <p:cNvSpPr/>
          <p:nvPr/>
        </p:nvSpPr>
        <p:spPr>
          <a:xfrm>
            <a:off x="360042" y="260942"/>
            <a:ext cx="6589398" cy="543191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8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-1" y="252368"/>
            <a:ext cx="7315199" cy="8573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" y="3817010"/>
            <a:ext cx="7315199" cy="8573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-1" y="795560"/>
            <a:ext cx="7315199" cy="8573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886081" y="-3980"/>
            <a:ext cx="0" cy="4112971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955158" y="1831"/>
            <a:ext cx="0" cy="4112971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56891" y="1831"/>
            <a:ext cx="0" cy="4112971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60042" y="-3980"/>
            <a:ext cx="0" cy="4112971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9A36B1F-5D6B-4757-9500-732E094871B6}"/>
              </a:ext>
            </a:extLst>
          </p:cNvPr>
          <p:cNvSpPr/>
          <p:nvPr/>
        </p:nvSpPr>
        <p:spPr>
          <a:xfrm>
            <a:off x="414217" y="2052505"/>
            <a:ext cx="6672383" cy="1680460"/>
          </a:xfrm>
          <a:prstGeom prst="rect">
            <a:avLst/>
          </a:prstGeom>
          <a:solidFill>
            <a:schemeClr val="tx1">
              <a:lumMod val="85000"/>
              <a:lumOff val="15000"/>
              <a:alpha val="50000"/>
            </a:schemeClr>
          </a:solidFill>
        </p:spPr>
        <p:txBody>
          <a:bodyPr wrap="square" lIns="164592" rIns="164592">
            <a:spAutoFit/>
          </a:bodyPr>
          <a:lstStyle/>
          <a:p>
            <a:pPr marL="445779" indent="-445779">
              <a:buFont typeface="+mj-lt"/>
              <a:buAutoNum type="arabicPeriod"/>
            </a:pPr>
            <a:r>
              <a:rPr lang="en-US" sz="2640" cap="all" dirty="0" err="1">
                <a:ln w="3175" cmpd="sng">
                  <a:noFill/>
                </a:ln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ধাতু</a:t>
            </a:r>
            <a:r>
              <a:rPr lang="en-US" sz="2640" cap="all" dirty="0">
                <a:ln w="3175" cmpd="sng">
                  <a:noFill/>
                </a:ln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40" cap="all" dirty="0" err="1">
                <a:ln w="3175" cmpd="sng">
                  <a:noFill/>
                </a:ln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নিষ্কাশন</a:t>
            </a:r>
            <a:r>
              <a:rPr lang="en-US" sz="2640" cap="all" dirty="0">
                <a:ln w="3175" cmpd="sng">
                  <a:noFill/>
                </a:ln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40" cap="all" dirty="0" err="1">
                <a:ln w="3175" cmpd="sng">
                  <a:noFill/>
                </a:ln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2640" cap="all" dirty="0">
                <a:ln w="3175" cmpd="sng">
                  <a:noFill/>
                </a:ln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40" cap="all" dirty="0" err="1">
                <a:ln w="3175" cmpd="sng">
                  <a:noFill/>
                </a:ln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640" cap="all" dirty="0">
                <a:ln w="3175" cmpd="sng">
                  <a:noFill/>
                </a:ln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40" cap="all" dirty="0" err="1">
                <a:ln w="3175" cmpd="sng">
                  <a:noFill/>
                </a:ln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640" cap="all" dirty="0">
                <a:ln w="3175" cmpd="sng">
                  <a:noFill/>
                </a:ln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45779" indent="-445779">
              <a:buFont typeface="+mj-lt"/>
              <a:buAutoNum type="arabicPeriod"/>
            </a:pPr>
            <a:r>
              <a:rPr lang="en-US" sz="2640" cap="all" dirty="0" err="1">
                <a:ln w="3175" cmpd="sng">
                  <a:noFill/>
                </a:ln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ধাতু</a:t>
            </a:r>
            <a:r>
              <a:rPr lang="en-US" sz="2640" cap="all" dirty="0">
                <a:ln w="3175" cmpd="sng">
                  <a:noFill/>
                </a:ln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40" cap="all" dirty="0" err="1">
                <a:ln w="3175" cmpd="sng">
                  <a:noFill/>
                </a:ln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নিষ্কাশনের</a:t>
            </a:r>
            <a:r>
              <a:rPr lang="en-US" sz="2640" cap="all" dirty="0">
                <a:ln w="3175" cmpd="sng">
                  <a:noFill/>
                </a:ln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40" cap="all" dirty="0" err="1">
                <a:ln w="3175" cmpd="sng">
                  <a:noFill/>
                </a:ln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ধাপ</a:t>
            </a:r>
            <a:r>
              <a:rPr lang="en-US" sz="2640" cap="all" dirty="0">
                <a:ln w="3175" cmpd="sng">
                  <a:noFill/>
                </a:ln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40" cap="all" dirty="0" err="1">
                <a:ln w="3175" cmpd="sng">
                  <a:noFill/>
                </a:ln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2640" cap="all" dirty="0">
                <a:ln w="3175" cmpd="sng">
                  <a:noFill/>
                </a:ln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40" cap="all" dirty="0" err="1">
                <a:ln w="3175" cmpd="sng">
                  <a:noFill/>
                </a:ln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640" cap="all" dirty="0">
                <a:ln w="3175" cmpd="sng">
                  <a:noFill/>
                </a:ln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40" cap="all" dirty="0" err="1">
                <a:ln w="3175" cmpd="sng">
                  <a:noFill/>
                </a:ln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640" cap="all" dirty="0">
                <a:ln w="3175" cmpd="sng">
                  <a:noFill/>
                </a:ln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45779" indent="-445779">
              <a:buFont typeface="+mj-lt"/>
              <a:buAutoNum type="arabicPeriod"/>
            </a:pPr>
            <a:r>
              <a:rPr lang="en-US" sz="2640" cap="all" dirty="0" err="1">
                <a:ln w="3175" cmpd="sng">
                  <a:noFill/>
                </a:ln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ধাতু</a:t>
            </a:r>
            <a:r>
              <a:rPr lang="en-US" sz="2640" cap="all" dirty="0">
                <a:ln w="3175" cmpd="sng">
                  <a:noFill/>
                </a:ln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40" cap="all" dirty="0" err="1">
                <a:ln w="3175" cmpd="sng">
                  <a:noFill/>
                </a:ln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নিষ্কাশনের</a:t>
            </a:r>
            <a:r>
              <a:rPr lang="en-US" sz="2640" cap="all" dirty="0">
                <a:ln w="3175" cmpd="sng">
                  <a:noFill/>
                </a:ln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40" cap="all" dirty="0" err="1">
                <a:ln w="3175" cmpd="sng">
                  <a:noFill/>
                </a:ln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ধাপ</a:t>
            </a:r>
            <a:r>
              <a:rPr lang="en-US" sz="2640" cap="all" dirty="0">
                <a:ln w="3175" cmpd="sng">
                  <a:noFill/>
                </a:ln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640" cap="all" dirty="0" smtClean="0">
                <a:ln w="3175" cmpd="sng">
                  <a:noFill/>
                </a:ln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১,২ ও ৩</a:t>
            </a:r>
            <a:r>
              <a:rPr lang="en-US" sz="2640" cap="all" dirty="0" smtClean="0">
                <a:ln w="3175" cmpd="sng">
                  <a:noFill/>
                </a:ln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40" cap="all" dirty="0" err="1">
                <a:ln w="3175" cmpd="sng">
                  <a:noFill/>
                </a:ln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640" cap="all" dirty="0">
                <a:ln w="3175" cmpd="sng">
                  <a:noFill/>
                </a:ln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40" cap="all" dirty="0" err="1">
                <a:ln w="3175" cmpd="sng">
                  <a:noFill/>
                </a:ln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640" cap="all" dirty="0">
                <a:ln w="3175" cmpd="sng">
                  <a:noFill/>
                </a:ln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40" cap="all" dirty="0" err="1">
                <a:ln w="3175" cmpd="sng">
                  <a:noFill/>
                </a:ln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640" cap="all" dirty="0" smtClean="0">
                <a:ln w="3175" cmpd="sng">
                  <a:noFill/>
                </a:ln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2640" cap="all" dirty="0" smtClean="0">
              <a:ln w="3175" cmpd="sng">
                <a:noFill/>
              </a:ln>
              <a:solidFill>
                <a:schemeClr val="bg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45779" indent="-445779">
              <a:buFont typeface="+mj-lt"/>
              <a:buAutoNum type="arabicPeriod"/>
            </a:pPr>
            <a:r>
              <a:rPr lang="bn-IN" sz="2400" cap="all" dirty="0" smtClean="0">
                <a:ln w="3175" cmpd="sng">
                  <a:noFill/>
                </a:ln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নির্ধারিত </a:t>
            </a:r>
            <a:r>
              <a:rPr lang="en-US" sz="2400" cap="all" dirty="0" err="1" smtClean="0">
                <a:ln w="3175" cmpd="sng">
                  <a:noFill/>
                </a:ln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ধাতু</a:t>
            </a:r>
            <a:r>
              <a:rPr lang="en-US" sz="2400" cap="all" dirty="0" smtClean="0">
                <a:ln w="3175" cmpd="sng">
                  <a:noFill/>
                </a:ln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cap="all" dirty="0" err="1">
                <a:ln w="3175" cmpd="sng">
                  <a:noFill/>
                </a:ln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নিষ্কাশনের</a:t>
            </a:r>
            <a:r>
              <a:rPr lang="en-US" sz="2400" cap="all" dirty="0">
                <a:ln w="3175" cmpd="sng">
                  <a:noFill/>
                </a:ln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cap="all" dirty="0" err="1">
                <a:ln w="3175" cmpd="sng">
                  <a:noFill/>
                </a:ln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ধাপ</a:t>
            </a:r>
            <a:r>
              <a:rPr lang="en-US" sz="2400" cap="all" dirty="0">
                <a:ln w="3175" cmpd="sng">
                  <a:noFill/>
                </a:ln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cap="all" dirty="0">
                <a:ln w="3175" cmpd="sng">
                  <a:noFill/>
                </a:ln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১,২ ও </a:t>
            </a:r>
            <a:r>
              <a:rPr lang="bn-IN" sz="2400" cap="all" dirty="0" smtClean="0">
                <a:ln w="3175" cmpd="sng">
                  <a:noFill/>
                </a:ln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বিশ্লেষণ</a:t>
            </a:r>
            <a:r>
              <a:rPr lang="en-US" sz="2400" cap="all" dirty="0" smtClean="0">
                <a:ln w="3175" cmpd="sng">
                  <a:noFill/>
                </a:ln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cap="all" dirty="0" err="1" smtClean="0">
                <a:ln w="3175" cmpd="sng">
                  <a:noFill/>
                </a:ln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cap="all" dirty="0" smtClean="0">
                <a:ln w="3175" cmpd="sng">
                  <a:noFill/>
                </a:ln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cap="all" dirty="0" err="1">
                <a:ln w="3175" cmpd="sng">
                  <a:noFill/>
                </a:ln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cap="all" dirty="0" smtClean="0">
                <a:ln w="3175" cmpd="sng">
                  <a:noFill/>
                </a:ln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2000" cap="all" dirty="0">
              <a:ln w="3175" cmpd="sng">
                <a:noFill/>
              </a:ln>
              <a:solidFill>
                <a:schemeClr val="bg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66653" y="209371"/>
            <a:ext cx="1678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31670" y="3755395"/>
            <a:ext cx="311114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b="1" spc="180" dirty="0" smtClean="0">
                <a:latin typeface="Agency FB" panose="020B0503020202020204" pitchFamily="34" charset="0"/>
              </a:rPr>
              <a:t>WALIULLAH</a:t>
            </a:r>
            <a:r>
              <a:rPr lang="bn-IN" sz="1100" b="1" spc="180" dirty="0" smtClean="0">
                <a:latin typeface="Agency FB" panose="020B0503020202020204" pitchFamily="34" charset="0"/>
              </a:rPr>
              <a:t> </a:t>
            </a:r>
            <a:r>
              <a:rPr lang="en-US" sz="1000" b="1" i="1" spc="180" dirty="0" smtClean="0">
                <a:latin typeface="Agency FB" panose="020B0503020202020204" pitchFamily="34" charset="0"/>
              </a:rPr>
              <a:t>Assistant </a:t>
            </a:r>
            <a:r>
              <a:rPr lang="en-US" sz="1000" b="1" i="1" spc="180" dirty="0">
                <a:latin typeface="Agency FB" panose="020B0503020202020204" pitchFamily="34" charset="0"/>
              </a:rPr>
              <a:t>Teacher (Science)</a:t>
            </a:r>
            <a:endParaRPr lang="en-US" sz="1000" b="1" i="1" spc="180" dirty="0">
              <a:latin typeface="Agency FB" panose="020B0503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766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1" y="228600"/>
            <a:ext cx="3429000" cy="3662541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 যাচাই</a:t>
            </a:r>
          </a:p>
          <a:p>
            <a:endParaRPr lang="bn-IN" sz="2800" dirty="0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bn-IN" sz="2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লোহা দেখিয়ে প্রশ্ন করবো এটা কি ?</a:t>
            </a:r>
          </a:p>
          <a:p>
            <a:pPr marL="514350" indent="-514350">
              <a:buFont typeface="+mj-lt"/>
              <a:buAutoNum type="arabicPeriod"/>
            </a:pPr>
            <a:r>
              <a:rPr lang="bn-IN" sz="2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ভূপৃষ্ঠ থেকে কি এটা পাওয়া সম্ভব ?</a:t>
            </a:r>
          </a:p>
          <a:p>
            <a:pPr marL="514350" indent="-514350">
              <a:buFont typeface="+mj-lt"/>
              <a:buAutoNum type="arabicPeriod"/>
            </a:pPr>
            <a:r>
              <a:rPr lang="bn-IN" sz="2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লোহা পাওয়ার এ </a:t>
            </a:r>
            <a:r>
              <a:rPr lang="bn-IN" sz="2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 কে কি বলে ?</a:t>
            </a:r>
            <a:endParaRPr lang="bn-IN" sz="2800" dirty="0">
              <a:solidFill>
                <a:schemeClr val="bg2">
                  <a:lumMod val="10000"/>
                </a:schemeClr>
              </a:solidFill>
              <a:latin typeface="Agency FB" panose="020B0503020202020204" pitchFamily="34" charset="0"/>
              <a:cs typeface="NikoshBAN" panose="02000000000000000000" pitchFamily="2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697" y="228600"/>
            <a:ext cx="2906485" cy="3657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31670" y="3755395"/>
            <a:ext cx="311114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b="1" spc="180" dirty="0" smtClean="0">
                <a:latin typeface="Agency FB" panose="020B0503020202020204" pitchFamily="34" charset="0"/>
              </a:rPr>
              <a:t>WALIULLAH</a:t>
            </a:r>
            <a:r>
              <a:rPr lang="bn-IN" sz="1100" b="1" spc="180" dirty="0" smtClean="0">
                <a:latin typeface="Agency FB" panose="020B0503020202020204" pitchFamily="34" charset="0"/>
              </a:rPr>
              <a:t> </a:t>
            </a:r>
            <a:r>
              <a:rPr lang="en-US" sz="1000" b="1" i="1" spc="180" dirty="0" smtClean="0">
                <a:latin typeface="Agency FB" panose="020B0503020202020204" pitchFamily="34" charset="0"/>
              </a:rPr>
              <a:t>Assistant </a:t>
            </a:r>
            <a:r>
              <a:rPr lang="en-US" sz="1000" b="1" i="1" spc="180" dirty="0">
                <a:latin typeface="Agency FB" panose="020B0503020202020204" pitchFamily="34" charset="0"/>
              </a:rPr>
              <a:t>Teacher (Science)</a:t>
            </a:r>
            <a:endParaRPr lang="en-US" sz="1000" b="1" i="1" spc="180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131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" t="1250" r="858" b="1458"/>
          <a:stretch/>
        </p:blipFill>
        <p:spPr>
          <a:xfrm>
            <a:off x="1" y="-7963"/>
            <a:ext cx="7315199" cy="410899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-1" y="217712"/>
            <a:ext cx="7315199" cy="8573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" y="3868301"/>
            <a:ext cx="7315199" cy="8573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-1" y="3742807"/>
            <a:ext cx="7315199" cy="8573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871869" y="-7963"/>
            <a:ext cx="0" cy="4112971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086600" y="-7962"/>
            <a:ext cx="0" cy="4112971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33655" y="-3981"/>
            <a:ext cx="0" cy="4112971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471942" y="447978"/>
            <a:ext cx="4371312" cy="1261884"/>
          </a:xfrm>
          <a:prstGeom prst="rect">
            <a:avLst/>
          </a:prstGeom>
          <a:solidFill>
            <a:schemeClr val="tx1">
              <a:lumMod val="95000"/>
              <a:lumOff val="5000"/>
              <a:alpha val="51000"/>
            </a:schemeClr>
          </a:solidFill>
        </p:spPr>
        <p:txBody>
          <a:bodyPr wrap="square" lIns="274320" rIns="274320" rtlCol="0">
            <a:spAutoFit/>
          </a:bodyPr>
          <a:lstStyle/>
          <a:p>
            <a:pPr algn="ctr"/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ধাতু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নিষ্কাশন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ধাপ ১,২ ও ৩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31670" y="3755395"/>
            <a:ext cx="311114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b="1" spc="180" dirty="0" smtClean="0">
                <a:latin typeface="Agency FB" panose="020B0503020202020204" pitchFamily="34" charset="0"/>
              </a:rPr>
              <a:t>WALIULLAH</a:t>
            </a:r>
            <a:r>
              <a:rPr lang="bn-IN" sz="1100" b="1" spc="180" dirty="0" smtClean="0">
                <a:latin typeface="Agency FB" panose="020B0503020202020204" pitchFamily="34" charset="0"/>
              </a:rPr>
              <a:t> </a:t>
            </a:r>
            <a:r>
              <a:rPr lang="en-US" sz="1000" b="1" i="1" spc="180" dirty="0" smtClean="0">
                <a:latin typeface="Agency FB" panose="020B0503020202020204" pitchFamily="34" charset="0"/>
              </a:rPr>
              <a:t>Assistant </a:t>
            </a:r>
            <a:r>
              <a:rPr lang="en-US" sz="1000" b="1" i="1" spc="180" dirty="0">
                <a:latin typeface="Agency FB" panose="020B0503020202020204" pitchFamily="34" charset="0"/>
              </a:rPr>
              <a:t>Teacher (Science)</a:t>
            </a:r>
            <a:endParaRPr lang="en-US" sz="1000" b="1" i="1" spc="180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35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057400"/>
            <a:ext cx="7315200" cy="2057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4244" y="659672"/>
            <a:ext cx="7066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ধাতু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নিষ্কাশন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(Metal Extraction)</a:t>
            </a:r>
          </a:p>
          <a:p>
            <a:pPr algn="ctr"/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আকরিক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ধাতু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ধাতু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নিষ্কাশন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14"/>
          <a:stretch/>
        </p:blipFill>
        <p:spPr>
          <a:xfrm>
            <a:off x="228600" y="2299062"/>
            <a:ext cx="1987378" cy="1587137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02"/>
          <a:stretch/>
        </p:blipFill>
        <p:spPr>
          <a:xfrm>
            <a:off x="2663911" y="2299064"/>
            <a:ext cx="1987378" cy="1587136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79"/>
          <a:stretch/>
        </p:blipFill>
        <p:spPr>
          <a:xfrm>
            <a:off x="5099222" y="2299061"/>
            <a:ext cx="1987378" cy="1587137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" t="1250" r="858" b="88664"/>
          <a:stretch/>
        </p:blipFill>
        <p:spPr>
          <a:xfrm>
            <a:off x="1" y="-7963"/>
            <a:ext cx="7315199" cy="42597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31670" y="3755395"/>
            <a:ext cx="311114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b="1" spc="180" dirty="0" smtClean="0">
                <a:latin typeface="Agency FB" panose="020B0503020202020204" pitchFamily="34" charset="0"/>
              </a:rPr>
              <a:t>WALIULLAH</a:t>
            </a:r>
            <a:r>
              <a:rPr lang="bn-IN" sz="1100" b="1" spc="180" dirty="0" smtClean="0">
                <a:latin typeface="Agency FB" panose="020B0503020202020204" pitchFamily="34" charset="0"/>
              </a:rPr>
              <a:t> </a:t>
            </a:r>
            <a:r>
              <a:rPr lang="en-US" sz="1000" b="1" i="1" spc="180" dirty="0" smtClean="0">
                <a:latin typeface="Agency FB" panose="020B0503020202020204" pitchFamily="34" charset="0"/>
              </a:rPr>
              <a:t>Assistant </a:t>
            </a:r>
            <a:r>
              <a:rPr lang="en-US" sz="1000" b="1" i="1" spc="180" dirty="0">
                <a:latin typeface="Agency FB" panose="020B0503020202020204" pitchFamily="34" charset="0"/>
              </a:rPr>
              <a:t>Teacher (Science)</a:t>
            </a:r>
            <a:endParaRPr lang="en-US" sz="1000" b="1" i="1" spc="180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10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" t="1759" r="89906" b="1448"/>
          <a:stretch/>
        </p:blipFill>
        <p:spPr>
          <a:xfrm>
            <a:off x="-69669" y="1"/>
            <a:ext cx="653143" cy="4114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94509" y="324395"/>
            <a:ext cx="501279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ধাতু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নিষ্কাশন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(Metal Extraction)</a:t>
            </a:r>
          </a:p>
          <a:p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ধাতু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নিষ্কাশন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পাঁচটি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ধাপে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marL="342900" indent="-342900">
              <a:buFont typeface="+mj-lt"/>
              <a:buAutoNum type="arabicPeriod"/>
            </a:pPr>
            <a:r>
              <a:rPr lang="bn-I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আকরিকের </a:t>
            </a:r>
            <a:r>
              <a:rPr lang="bn-I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বিচূর্ণন</a:t>
            </a:r>
          </a:p>
          <a:p>
            <a:pPr marL="342900" indent="-342900">
              <a:buFont typeface="+mj-lt"/>
              <a:buAutoNum type="arabicPeriod"/>
            </a:pPr>
            <a:r>
              <a:rPr lang="bn-I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আকরিকের ঘনীকরণ</a:t>
            </a:r>
          </a:p>
          <a:p>
            <a:pPr marL="342900" indent="-342900">
              <a:buFont typeface="+mj-lt"/>
              <a:buAutoNum type="arabicPeriod"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ঘণীকৃত আকরিককে ধাতব অক্সাইডে রূপান্তর</a:t>
            </a:r>
          </a:p>
          <a:p>
            <a:pPr marL="342900" indent="-342900">
              <a:buFont typeface="+mj-lt"/>
              <a:buAutoNum type="arabicPeriod"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ধাতব অক্সাইডকে মুক্ত ধাতুতে রূপান্তর</a:t>
            </a:r>
          </a:p>
          <a:p>
            <a:pPr marL="342900" indent="-342900">
              <a:buFont typeface="+mj-lt"/>
              <a:buAutoNum type="arabicPeriod"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ধাতু বিশুদ্ধ করণ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07304" y="228600"/>
            <a:ext cx="1379296" cy="1828800"/>
          </a:xfrm>
          <a:prstGeom prst="rect">
            <a:avLst/>
          </a:prstGeom>
          <a:solidFill>
            <a:srgbClr val="FF438F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995776" y="1617617"/>
            <a:ext cx="802352" cy="2497184"/>
          </a:xfrm>
          <a:prstGeom prst="rect">
            <a:avLst/>
          </a:prstGeom>
          <a:solidFill>
            <a:srgbClr val="FFFF0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31670" y="3755395"/>
            <a:ext cx="311114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b="1" spc="180" dirty="0" smtClean="0">
                <a:latin typeface="Agency FB" panose="020B0503020202020204" pitchFamily="34" charset="0"/>
              </a:rPr>
              <a:t>WALIULLAH</a:t>
            </a:r>
            <a:r>
              <a:rPr lang="bn-IN" sz="1100" b="1" spc="180" dirty="0" smtClean="0">
                <a:latin typeface="Agency FB" panose="020B0503020202020204" pitchFamily="34" charset="0"/>
              </a:rPr>
              <a:t> </a:t>
            </a:r>
            <a:r>
              <a:rPr lang="en-US" sz="1000" b="1" i="1" spc="180" dirty="0" smtClean="0">
                <a:latin typeface="Agency FB" panose="020B0503020202020204" pitchFamily="34" charset="0"/>
              </a:rPr>
              <a:t>Assistant </a:t>
            </a:r>
            <a:r>
              <a:rPr lang="en-US" sz="1000" b="1" i="1" spc="180" dirty="0">
                <a:latin typeface="Agency FB" panose="020B0503020202020204" pitchFamily="34" charset="0"/>
              </a:rPr>
              <a:t>Teacher (Science)</a:t>
            </a:r>
            <a:endParaRPr lang="en-US" sz="1000" b="1" i="1" spc="180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97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3429000" cy="3657600"/>
          </a:xfrm>
          <a:prstGeom prst="rect">
            <a:avLst/>
          </a:prstGeom>
          <a:solidFill>
            <a:srgbClr val="FF000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601" y="228600"/>
            <a:ext cx="323129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আকরিকের বিচূর্ণন</a:t>
            </a:r>
          </a:p>
          <a:p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ক্রাশারে বিচূর্ণন 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ক্রাশারে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পাউডারে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28600"/>
            <a:ext cx="3429000" cy="3657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" y="3459481"/>
            <a:ext cx="410391" cy="426719"/>
          </a:xfrm>
          <a:prstGeom prst="rect">
            <a:avLst/>
          </a:prstGeom>
          <a:solidFill>
            <a:srgbClr val="FF000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31670" y="3755395"/>
            <a:ext cx="311114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b="1" spc="180" dirty="0" smtClean="0">
                <a:latin typeface="Agency FB" panose="020B0503020202020204" pitchFamily="34" charset="0"/>
              </a:rPr>
              <a:t>WALIULLAH</a:t>
            </a:r>
            <a:r>
              <a:rPr lang="bn-IN" sz="1100" b="1" spc="180" dirty="0" smtClean="0">
                <a:latin typeface="Agency FB" panose="020B0503020202020204" pitchFamily="34" charset="0"/>
              </a:rPr>
              <a:t> </a:t>
            </a:r>
            <a:r>
              <a:rPr lang="en-US" sz="1000" b="1" i="1" spc="180" dirty="0" smtClean="0">
                <a:latin typeface="Agency FB" panose="020B0503020202020204" pitchFamily="34" charset="0"/>
              </a:rPr>
              <a:t>Assistant </a:t>
            </a:r>
            <a:r>
              <a:rPr lang="en-US" sz="1000" b="1" i="1" spc="180" dirty="0">
                <a:latin typeface="Agency FB" panose="020B0503020202020204" pitchFamily="34" charset="0"/>
              </a:rPr>
              <a:t>Teacher (Science)</a:t>
            </a:r>
            <a:endParaRPr lang="en-US" sz="1000" b="1" i="1" spc="180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21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4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7.2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2548</TotalTime>
  <Words>1636</Words>
  <Application>Microsoft Office PowerPoint</Application>
  <PresentationFormat>Custom</PresentationFormat>
  <Paragraphs>539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Agency FB</vt:lpstr>
      <vt:lpstr>Arial</vt:lpstr>
      <vt:lpstr>Calibri</vt:lpstr>
      <vt:lpstr>Calibri Light</vt:lpstr>
      <vt:lpstr>Cambria Math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waliullah</dc:creator>
  <cp:lastModifiedBy>Waliullah</cp:lastModifiedBy>
  <cp:revision>139</cp:revision>
  <dcterms:created xsi:type="dcterms:W3CDTF">2019-07-04T16:48:54Z</dcterms:created>
  <dcterms:modified xsi:type="dcterms:W3CDTF">2020-10-18T07:04:11Z</dcterms:modified>
</cp:coreProperties>
</file>