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7" r:id="rId3"/>
    <p:sldId id="338" r:id="rId4"/>
    <p:sldId id="300" r:id="rId5"/>
    <p:sldId id="340" r:id="rId6"/>
    <p:sldId id="264" r:id="rId7"/>
    <p:sldId id="296" r:id="rId8"/>
    <p:sldId id="304" r:id="rId9"/>
    <p:sldId id="333" r:id="rId10"/>
    <p:sldId id="289" r:id="rId11"/>
    <p:sldId id="295" r:id="rId12"/>
    <p:sldId id="326" r:id="rId13"/>
    <p:sldId id="277" r:id="rId14"/>
    <p:sldId id="327" r:id="rId15"/>
    <p:sldId id="291" r:id="rId16"/>
    <p:sldId id="328" r:id="rId17"/>
    <p:sldId id="329" r:id="rId18"/>
    <p:sldId id="347" r:id="rId19"/>
    <p:sldId id="294" r:id="rId20"/>
    <p:sldId id="274" r:id="rId21"/>
    <p:sldId id="273" r:id="rId22"/>
    <p:sldId id="307" r:id="rId23"/>
    <p:sldId id="308" r:id="rId24"/>
    <p:sldId id="306" r:id="rId25"/>
    <p:sldId id="330" r:id="rId26"/>
    <p:sldId id="311" r:id="rId27"/>
    <p:sldId id="309" r:id="rId28"/>
    <p:sldId id="341" r:id="rId29"/>
    <p:sldId id="342" r:id="rId30"/>
    <p:sldId id="343" r:id="rId31"/>
    <p:sldId id="344" r:id="rId32"/>
    <p:sldId id="345" r:id="rId33"/>
    <p:sldId id="346" r:id="rId34"/>
  </p:sldIdLst>
  <p:sldSz cx="7315200" cy="4114800"/>
  <p:notesSz cx="9144000" cy="6858000"/>
  <p:defaultTextStyle>
    <a:defPPr>
      <a:defRPr lang="en-US"/>
    </a:defPPr>
    <a:lvl1pPr marL="0" algn="l" defTabSz="54864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1pPr>
    <a:lvl2pPr marL="274320" algn="l" defTabSz="54864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2pPr>
    <a:lvl3pPr marL="548640" algn="l" defTabSz="54864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3pPr>
    <a:lvl4pPr marL="822960" algn="l" defTabSz="54864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4pPr>
    <a:lvl5pPr marL="1097280" algn="l" defTabSz="54864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5pPr>
    <a:lvl6pPr marL="1371600" algn="l" defTabSz="54864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1645920" algn="l" defTabSz="54864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1920240" algn="l" defTabSz="54864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2194560" algn="l" defTabSz="54864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3341" userDrawn="1">
          <p15:clr>
            <a:srgbClr val="A4A3A4"/>
          </p15:clr>
        </p15:guide>
        <p15:guide id="3" orient="horz" pos="173" userDrawn="1">
          <p15:clr>
            <a:srgbClr val="A4A3A4"/>
          </p15:clr>
        </p15:guide>
        <p15:guide id="4" orient="horz" pos="2419" userDrawn="1">
          <p15:clr>
            <a:srgbClr val="A4A3A4"/>
          </p15:clr>
        </p15:guide>
        <p15:guide id="5" pos="230" userDrawn="1">
          <p15:clr>
            <a:srgbClr val="A4A3A4"/>
          </p15:clr>
        </p15:guide>
        <p15:guide id="6" pos="4378" userDrawn="1">
          <p15:clr>
            <a:srgbClr val="A4A3A4"/>
          </p15:clr>
        </p15:guide>
        <p15:guide id="7" pos="2304" userDrawn="1">
          <p15:clr>
            <a:srgbClr val="A4A3A4"/>
          </p15:clr>
        </p15:guide>
        <p15:guide id="8" pos="29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560"/>
    <a:srgbClr val="BB3367"/>
    <a:srgbClr val="66FF33"/>
    <a:srgbClr val="FF0066"/>
    <a:srgbClr val="6DD0F6"/>
    <a:srgbClr val="6A6A6A"/>
    <a:srgbClr val="E93744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66" y="90"/>
      </p:cViewPr>
      <p:guideLst>
        <p:guide orient="horz" pos="1296"/>
        <p:guide pos="3341"/>
        <p:guide orient="horz" pos="173"/>
        <p:guide orient="horz" pos="2419"/>
        <p:guide pos="230"/>
        <p:guide pos="4378"/>
        <p:guide pos="2304"/>
        <p:guide pos="29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12979-61F1-47E8-A44C-5D0B889488C3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52452D-48DF-424C-8327-8AC406F42C04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Fe 99%</a:t>
          </a:r>
          <a:endParaRPr lang="en-US" dirty="0">
            <a:latin typeface="Agency FB" panose="020B0503020202020204" pitchFamily="34" charset="0"/>
          </a:endParaRPr>
        </a:p>
      </dgm:t>
    </dgm:pt>
    <dgm:pt modelId="{5C7ECECA-2C54-4F36-AD06-06715FE07BE9}" type="parTrans" cxnId="{E2BAD0BD-6D20-47C8-A8FA-0D7ED5B19000}">
      <dgm:prSet/>
      <dgm:spPr/>
      <dgm:t>
        <a:bodyPr/>
        <a:lstStyle/>
        <a:p>
          <a:endParaRPr lang="en-US"/>
        </a:p>
      </dgm:t>
    </dgm:pt>
    <dgm:pt modelId="{15353B7F-2049-461C-A64F-A5C26F700035}" type="sibTrans" cxnId="{E2BAD0BD-6D20-47C8-A8FA-0D7ED5B19000}">
      <dgm:prSet/>
      <dgm:spPr/>
      <dgm:t>
        <a:bodyPr/>
        <a:lstStyle/>
        <a:p>
          <a:endParaRPr lang="en-US"/>
        </a:p>
      </dgm:t>
    </dgm:pt>
    <dgm:pt modelId="{6EFE8B4C-0D58-402C-8AEE-42D5893478C8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C     1%</a:t>
          </a:r>
          <a:endParaRPr lang="en-US" dirty="0">
            <a:latin typeface="Agency FB" panose="020B0503020202020204" pitchFamily="34" charset="0"/>
          </a:endParaRPr>
        </a:p>
      </dgm:t>
    </dgm:pt>
    <dgm:pt modelId="{B0141EB3-8535-48B9-AE9D-B7632849C61C}" type="parTrans" cxnId="{CDCEFD1D-1C96-4BD5-A0B8-16E6E37029F6}">
      <dgm:prSet/>
      <dgm:spPr/>
      <dgm:t>
        <a:bodyPr/>
        <a:lstStyle/>
        <a:p>
          <a:endParaRPr lang="en-US"/>
        </a:p>
      </dgm:t>
    </dgm:pt>
    <dgm:pt modelId="{721DC244-1130-46D2-8F55-8F3074B1D354}" type="sibTrans" cxnId="{CDCEFD1D-1C96-4BD5-A0B8-16E6E37029F6}">
      <dgm:prSet/>
      <dgm:spPr/>
      <dgm:t>
        <a:bodyPr/>
        <a:lstStyle/>
        <a:p>
          <a:endParaRPr lang="en-US"/>
        </a:p>
      </dgm:t>
    </dgm:pt>
    <dgm:pt modelId="{899A8AD2-1389-4734-83F8-4645DB6F1BEF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Alloy(Steel)</a:t>
          </a:r>
          <a:endParaRPr lang="en-US" dirty="0">
            <a:latin typeface="Agency FB" panose="020B0503020202020204" pitchFamily="34" charset="0"/>
          </a:endParaRPr>
        </a:p>
      </dgm:t>
    </dgm:pt>
    <dgm:pt modelId="{0EF66349-6E98-4B60-B6CC-4DBE93A42C4D}" type="parTrans" cxnId="{25ADBF1B-77EB-4F43-ABDA-B95356054596}">
      <dgm:prSet/>
      <dgm:spPr/>
      <dgm:t>
        <a:bodyPr/>
        <a:lstStyle/>
        <a:p>
          <a:endParaRPr lang="en-US"/>
        </a:p>
      </dgm:t>
    </dgm:pt>
    <dgm:pt modelId="{89456CCF-D150-4A12-8379-B47EDDABB76A}" type="sibTrans" cxnId="{25ADBF1B-77EB-4F43-ABDA-B95356054596}">
      <dgm:prSet/>
      <dgm:spPr/>
      <dgm:t>
        <a:bodyPr/>
        <a:lstStyle/>
        <a:p>
          <a:endParaRPr lang="en-US"/>
        </a:p>
      </dgm:t>
    </dgm:pt>
    <dgm:pt modelId="{66301023-0A6B-4FB0-9E2E-83BF15650915}" type="pres">
      <dgm:prSet presAssocID="{B1612979-61F1-47E8-A44C-5D0B889488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8B49E-159F-4B23-8C97-5BDBC8A2619C}" type="pres">
      <dgm:prSet presAssocID="{B1612979-61F1-47E8-A44C-5D0B889488C3}" presName="ellipse" presStyleLbl="trBgShp" presStyleIdx="0" presStyleCnt="1"/>
      <dgm:spPr/>
      <dgm:t>
        <a:bodyPr/>
        <a:lstStyle/>
        <a:p>
          <a:endParaRPr lang="en-US"/>
        </a:p>
      </dgm:t>
    </dgm:pt>
    <dgm:pt modelId="{0C687DE8-095D-4249-9B3D-7A5746055820}" type="pres">
      <dgm:prSet presAssocID="{B1612979-61F1-47E8-A44C-5D0B889488C3}" presName="arrow1" presStyleLbl="fgShp" presStyleIdx="0" presStyleCnt="1"/>
      <dgm:spPr/>
      <dgm:t>
        <a:bodyPr/>
        <a:lstStyle/>
        <a:p>
          <a:endParaRPr lang="en-US"/>
        </a:p>
      </dgm:t>
    </dgm:pt>
    <dgm:pt modelId="{0594AA88-6117-4E44-800C-D9C3031D9E16}" type="pres">
      <dgm:prSet presAssocID="{B1612979-61F1-47E8-A44C-5D0B889488C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38BF8-A1AA-4915-A113-7F0E9B6EE872}" type="pres">
      <dgm:prSet presAssocID="{6EFE8B4C-0D58-402C-8AEE-42D5893478C8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B2CEF-3AFD-4EE4-A2FF-FABA32ABBD46}" type="pres">
      <dgm:prSet presAssocID="{899A8AD2-1389-4734-83F8-4645DB6F1BEF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80BA-7A41-46E3-8E0C-207E81E1DB60}" type="pres">
      <dgm:prSet presAssocID="{B1612979-61F1-47E8-A44C-5D0B889488C3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D9DD8198-41D7-4DA6-84AA-4CB9F60AD1A1}" type="presOf" srcId="{1352452D-48DF-424C-8327-8AC406F42C04}" destId="{ABEB2CEF-3AFD-4EE4-A2FF-FABA32ABBD46}" srcOrd="0" destOrd="0" presId="urn:microsoft.com/office/officeart/2005/8/layout/funnel1"/>
    <dgm:cxn modelId="{8627AC54-5DBD-42DE-8195-F286ACC98E68}" type="presOf" srcId="{B1612979-61F1-47E8-A44C-5D0B889488C3}" destId="{66301023-0A6B-4FB0-9E2E-83BF15650915}" srcOrd="0" destOrd="0" presId="urn:microsoft.com/office/officeart/2005/8/layout/funnel1"/>
    <dgm:cxn modelId="{CDCEFD1D-1C96-4BD5-A0B8-16E6E37029F6}" srcId="{B1612979-61F1-47E8-A44C-5D0B889488C3}" destId="{6EFE8B4C-0D58-402C-8AEE-42D5893478C8}" srcOrd="1" destOrd="0" parTransId="{B0141EB3-8535-48B9-AE9D-B7632849C61C}" sibTransId="{721DC244-1130-46D2-8F55-8F3074B1D354}"/>
    <dgm:cxn modelId="{CFCE2D18-FCE4-4C37-8642-3A85CD168D20}" type="presOf" srcId="{6EFE8B4C-0D58-402C-8AEE-42D5893478C8}" destId="{A7438BF8-A1AA-4915-A113-7F0E9B6EE872}" srcOrd="0" destOrd="0" presId="urn:microsoft.com/office/officeart/2005/8/layout/funnel1"/>
    <dgm:cxn modelId="{7902A8BB-91CB-41FB-B34D-FFCCB3BEDCE3}" type="presOf" srcId="{899A8AD2-1389-4734-83F8-4645DB6F1BEF}" destId="{0594AA88-6117-4E44-800C-D9C3031D9E16}" srcOrd="0" destOrd="0" presId="urn:microsoft.com/office/officeart/2005/8/layout/funnel1"/>
    <dgm:cxn modelId="{25ADBF1B-77EB-4F43-ABDA-B95356054596}" srcId="{B1612979-61F1-47E8-A44C-5D0B889488C3}" destId="{899A8AD2-1389-4734-83F8-4645DB6F1BEF}" srcOrd="2" destOrd="0" parTransId="{0EF66349-6E98-4B60-B6CC-4DBE93A42C4D}" sibTransId="{89456CCF-D150-4A12-8379-B47EDDABB76A}"/>
    <dgm:cxn modelId="{E2BAD0BD-6D20-47C8-A8FA-0D7ED5B19000}" srcId="{B1612979-61F1-47E8-A44C-5D0B889488C3}" destId="{1352452D-48DF-424C-8327-8AC406F42C04}" srcOrd="0" destOrd="0" parTransId="{5C7ECECA-2C54-4F36-AD06-06715FE07BE9}" sibTransId="{15353B7F-2049-461C-A64F-A5C26F700035}"/>
    <dgm:cxn modelId="{7BF2BA90-E34A-425D-A45D-C2FC33E841D7}" type="presParOf" srcId="{66301023-0A6B-4FB0-9E2E-83BF15650915}" destId="{C468B49E-159F-4B23-8C97-5BDBC8A2619C}" srcOrd="0" destOrd="0" presId="urn:microsoft.com/office/officeart/2005/8/layout/funnel1"/>
    <dgm:cxn modelId="{538DD7F6-E25F-4CCB-BD6F-63C3FFF66B56}" type="presParOf" srcId="{66301023-0A6B-4FB0-9E2E-83BF15650915}" destId="{0C687DE8-095D-4249-9B3D-7A5746055820}" srcOrd="1" destOrd="0" presId="urn:microsoft.com/office/officeart/2005/8/layout/funnel1"/>
    <dgm:cxn modelId="{09533927-EE5F-44DA-8498-90C9030F9636}" type="presParOf" srcId="{66301023-0A6B-4FB0-9E2E-83BF15650915}" destId="{0594AA88-6117-4E44-800C-D9C3031D9E16}" srcOrd="2" destOrd="0" presId="urn:microsoft.com/office/officeart/2005/8/layout/funnel1"/>
    <dgm:cxn modelId="{EE58184F-5EC8-41D3-AF7B-4E53ABCB7C47}" type="presParOf" srcId="{66301023-0A6B-4FB0-9E2E-83BF15650915}" destId="{A7438BF8-A1AA-4915-A113-7F0E9B6EE872}" srcOrd="3" destOrd="0" presId="urn:microsoft.com/office/officeart/2005/8/layout/funnel1"/>
    <dgm:cxn modelId="{1FD70CF3-692E-4ED3-AB9A-F4A4B1EB20B2}" type="presParOf" srcId="{66301023-0A6B-4FB0-9E2E-83BF15650915}" destId="{ABEB2CEF-3AFD-4EE4-A2FF-FABA32ABBD46}" srcOrd="4" destOrd="0" presId="urn:microsoft.com/office/officeart/2005/8/layout/funnel1"/>
    <dgm:cxn modelId="{BBBF0914-73B5-414A-8F19-A36B93417743}" type="presParOf" srcId="{66301023-0A6B-4FB0-9E2E-83BF15650915}" destId="{379180BA-7A41-46E3-8E0C-207E81E1DB60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12979-61F1-47E8-A44C-5D0B889488C3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52452D-48DF-424C-8327-8AC406F42C04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Fe 74%</a:t>
          </a:r>
          <a:endParaRPr lang="en-US" dirty="0">
            <a:latin typeface="Agency FB" panose="020B0503020202020204" pitchFamily="34" charset="0"/>
          </a:endParaRPr>
        </a:p>
      </dgm:t>
    </dgm:pt>
    <dgm:pt modelId="{5C7ECECA-2C54-4F36-AD06-06715FE07BE9}" type="parTrans" cxnId="{E2BAD0BD-6D20-47C8-A8FA-0D7ED5B19000}">
      <dgm:prSet/>
      <dgm:spPr/>
      <dgm:t>
        <a:bodyPr/>
        <a:lstStyle/>
        <a:p>
          <a:endParaRPr lang="en-US"/>
        </a:p>
      </dgm:t>
    </dgm:pt>
    <dgm:pt modelId="{15353B7F-2049-461C-A64F-A5C26F700035}" type="sibTrans" cxnId="{E2BAD0BD-6D20-47C8-A8FA-0D7ED5B19000}">
      <dgm:prSet/>
      <dgm:spPr/>
      <dgm:t>
        <a:bodyPr/>
        <a:lstStyle/>
        <a:p>
          <a:endParaRPr lang="en-US"/>
        </a:p>
      </dgm:t>
    </dgm:pt>
    <dgm:pt modelId="{6EFE8B4C-0D58-402C-8AEE-42D5893478C8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Cr     18</a:t>
          </a:r>
          <a:endParaRPr lang="en-US" dirty="0">
            <a:latin typeface="Agency FB" panose="020B0503020202020204" pitchFamily="34" charset="0"/>
          </a:endParaRPr>
        </a:p>
      </dgm:t>
    </dgm:pt>
    <dgm:pt modelId="{B0141EB3-8535-48B9-AE9D-B7632849C61C}" type="parTrans" cxnId="{CDCEFD1D-1C96-4BD5-A0B8-16E6E37029F6}">
      <dgm:prSet/>
      <dgm:spPr/>
      <dgm:t>
        <a:bodyPr/>
        <a:lstStyle/>
        <a:p>
          <a:endParaRPr lang="en-US"/>
        </a:p>
      </dgm:t>
    </dgm:pt>
    <dgm:pt modelId="{721DC244-1130-46D2-8F55-8F3074B1D354}" type="sibTrans" cxnId="{CDCEFD1D-1C96-4BD5-A0B8-16E6E37029F6}">
      <dgm:prSet/>
      <dgm:spPr/>
      <dgm:t>
        <a:bodyPr/>
        <a:lstStyle/>
        <a:p>
          <a:endParaRPr lang="en-US"/>
        </a:p>
      </dgm:t>
    </dgm:pt>
    <dgm:pt modelId="{899A8AD2-1389-4734-83F8-4645DB6F1BEF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Alloy(Stainless Steel)</a:t>
          </a:r>
          <a:endParaRPr lang="en-US" dirty="0">
            <a:latin typeface="Agency FB" panose="020B0503020202020204" pitchFamily="34" charset="0"/>
          </a:endParaRPr>
        </a:p>
      </dgm:t>
    </dgm:pt>
    <dgm:pt modelId="{0EF66349-6E98-4B60-B6CC-4DBE93A42C4D}" type="parTrans" cxnId="{25ADBF1B-77EB-4F43-ABDA-B95356054596}">
      <dgm:prSet/>
      <dgm:spPr/>
      <dgm:t>
        <a:bodyPr/>
        <a:lstStyle/>
        <a:p>
          <a:endParaRPr lang="en-US"/>
        </a:p>
      </dgm:t>
    </dgm:pt>
    <dgm:pt modelId="{89456CCF-D150-4A12-8379-B47EDDABB76A}" type="sibTrans" cxnId="{25ADBF1B-77EB-4F43-ABDA-B95356054596}">
      <dgm:prSet/>
      <dgm:spPr/>
      <dgm:t>
        <a:bodyPr/>
        <a:lstStyle/>
        <a:p>
          <a:endParaRPr lang="en-US"/>
        </a:p>
      </dgm:t>
    </dgm:pt>
    <dgm:pt modelId="{2509A4DE-8827-482B-AA71-714FE9E2617B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Ni   8%</a:t>
          </a:r>
          <a:endParaRPr lang="en-US" dirty="0">
            <a:latin typeface="Agency FB" panose="020B0503020202020204" pitchFamily="34" charset="0"/>
          </a:endParaRPr>
        </a:p>
      </dgm:t>
    </dgm:pt>
    <dgm:pt modelId="{7A072231-346F-49C0-A46C-FF5242FA4C16}" type="parTrans" cxnId="{E89B150E-A9EF-4B99-A7C2-334E30BEE660}">
      <dgm:prSet/>
      <dgm:spPr/>
      <dgm:t>
        <a:bodyPr/>
        <a:lstStyle/>
        <a:p>
          <a:endParaRPr lang="en-US"/>
        </a:p>
      </dgm:t>
    </dgm:pt>
    <dgm:pt modelId="{9DE00510-C4F2-4663-839C-EFEDB34EB2B3}" type="sibTrans" cxnId="{E89B150E-A9EF-4B99-A7C2-334E30BEE660}">
      <dgm:prSet/>
      <dgm:spPr/>
      <dgm:t>
        <a:bodyPr/>
        <a:lstStyle/>
        <a:p>
          <a:endParaRPr lang="en-US"/>
        </a:p>
      </dgm:t>
    </dgm:pt>
    <dgm:pt modelId="{66301023-0A6B-4FB0-9E2E-83BF15650915}" type="pres">
      <dgm:prSet presAssocID="{B1612979-61F1-47E8-A44C-5D0B889488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8B49E-159F-4B23-8C97-5BDBC8A2619C}" type="pres">
      <dgm:prSet presAssocID="{B1612979-61F1-47E8-A44C-5D0B889488C3}" presName="ellipse" presStyleLbl="trBgShp" presStyleIdx="0" presStyleCnt="1"/>
      <dgm:spPr/>
      <dgm:t>
        <a:bodyPr/>
        <a:lstStyle/>
        <a:p>
          <a:endParaRPr lang="en-US"/>
        </a:p>
      </dgm:t>
    </dgm:pt>
    <dgm:pt modelId="{0C687DE8-095D-4249-9B3D-7A5746055820}" type="pres">
      <dgm:prSet presAssocID="{B1612979-61F1-47E8-A44C-5D0B889488C3}" presName="arrow1" presStyleLbl="fgShp" presStyleIdx="0" presStyleCnt="1"/>
      <dgm:spPr/>
      <dgm:t>
        <a:bodyPr/>
        <a:lstStyle/>
        <a:p>
          <a:endParaRPr lang="en-US"/>
        </a:p>
      </dgm:t>
    </dgm:pt>
    <dgm:pt modelId="{0594AA88-6117-4E44-800C-D9C3031D9E16}" type="pres">
      <dgm:prSet presAssocID="{B1612979-61F1-47E8-A44C-5D0B889488C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38BF8-A1AA-4915-A113-7F0E9B6EE872}" type="pres">
      <dgm:prSet presAssocID="{6EFE8B4C-0D58-402C-8AEE-42D5893478C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CD4BD-11AD-40D3-9106-CA9B00723A91}" type="pres">
      <dgm:prSet presAssocID="{2509A4DE-8827-482B-AA71-714FE9E2617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8C914-9A68-4B72-82F7-2C6F0EFF7EC6}" type="pres">
      <dgm:prSet presAssocID="{899A8AD2-1389-4734-83F8-4645DB6F1BE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80BA-7A41-46E3-8E0C-207E81E1DB60}" type="pres">
      <dgm:prSet presAssocID="{B1612979-61F1-47E8-A44C-5D0B889488C3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8627AC54-5DBD-42DE-8195-F286ACC98E68}" type="presOf" srcId="{B1612979-61F1-47E8-A44C-5D0B889488C3}" destId="{66301023-0A6B-4FB0-9E2E-83BF15650915}" srcOrd="0" destOrd="0" presId="urn:microsoft.com/office/officeart/2005/8/layout/funnel1"/>
    <dgm:cxn modelId="{CDCEFD1D-1C96-4BD5-A0B8-16E6E37029F6}" srcId="{B1612979-61F1-47E8-A44C-5D0B889488C3}" destId="{6EFE8B4C-0D58-402C-8AEE-42D5893478C8}" srcOrd="1" destOrd="0" parTransId="{B0141EB3-8535-48B9-AE9D-B7632849C61C}" sibTransId="{721DC244-1130-46D2-8F55-8F3074B1D354}"/>
    <dgm:cxn modelId="{A77FF80D-18DD-4369-9BFD-74C3DF469B88}" type="presOf" srcId="{1352452D-48DF-424C-8327-8AC406F42C04}" destId="{DB48C914-9A68-4B72-82F7-2C6F0EFF7EC6}" srcOrd="0" destOrd="0" presId="urn:microsoft.com/office/officeart/2005/8/layout/funnel1"/>
    <dgm:cxn modelId="{E89B150E-A9EF-4B99-A7C2-334E30BEE660}" srcId="{B1612979-61F1-47E8-A44C-5D0B889488C3}" destId="{2509A4DE-8827-482B-AA71-714FE9E2617B}" srcOrd="2" destOrd="0" parTransId="{7A072231-346F-49C0-A46C-FF5242FA4C16}" sibTransId="{9DE00510-C4F2-4663-839C-EFEDB34EB2B3}"/>
    <dgm:cxn modelId="{7902A8BB-91CB-41FB-B34D-FFCCB3BEDCE3}" type="presOf" srcId="{899A8AD2-1389-4734-83F8-4645DB6F1BEF}" destId="{0594AA88-6117-4E44-800C-D9C3031D9E16}" srcOrd="0" destOrd="0" presId="urn:microsoft.com/office/officeart/2005/8/layout/funnel1"/>
    <dgm:cxn modelId="{25ADBF1B-77EB-4F43-ABDA-B95356054596}" srcId="{B1612979-61F1-47E8-A44C-5D0B889488C3}" destId="{899A8AD2-1389-4734-83F8-4645DB6F1BEF}" srcOrd="3" destOrd="0" parTransId="{0EF66349-6E98-4B60-B6CC-4DBE93A42C4D}" sibTransId="{89456CCF-D150-4A12-8379-B47EDDABB76A}"/>
    <dgm:cxn modelId="{211076DB-A6E2-4378-974D-AA33C1733494}" type="presOf" srcId="{6EFE8B4C-0D58-402C-8AEE-42D5893478C8}" destId="{A75CD4BD-11AD-40D3-9106-CA9B00723A91}" srcOrd="0" destOrd="0" presId="urn:microsoft.com/office/officeart/2005/8/layout/funnel1"/>
    <dgm:cxn modelId="{A903DF02-7CB3-4189-A28D-6F9B57A611D1}" type="presOf" srcId="{2509A4DE-8827-482B-AA71-714FE9E2617B}" destId="{A7438BF8-A1AA-4915-A113-7F0E9B6EE872}" srcOrd="0" destOrd="0" presId="urn:microsoft.com/office/officeart/2005/8/layout/funnel1"/>
    <dgm:cxn modelId="{E2BAD0BD-6D20-47C8-A8FA-0D7ED5B19000}" srcId="{B1612979-61F1-47E8-A44C-5D0B889488C3}" destId="{1352452D-48DF-424C-8327-8AC406F42C04}" srcOrd="0" destOrd="0" parTransId="{5C7ECECA-2C54-4F36-AD06-06715FE07BE9}" sibTransId="{15353B7F-2049-461C-A64F-A5C26F700035}"/>
    <dgm:cxn modelId="{7BF2BA90-E34A-425D-A45D-C2FC33E841D7}" type="presParOf" srcId="{66301023-0A6B-4FB0-9E2E-83BF15650915}" destId="{C468B49E-159F-4B23-8C97-5BDBC8A2619C}" srcOrd="0" destOrd="0" presId="urn:microsoft.com/office/officeart/2005/8/layout/funnel1"/>
    <dgm:cxn modelId="{538DD7F6-E25F-4CCB-BD6F-63C3FFF66B56}" type="presParOf" srcId="{66301023-0A6B-4FB0-9E2E-83BF15650915}" destId="{0C687DE8-095D-4249-9B3D-7A5746055820}" srcOrd="1" destOrd="0" presId="urn:microsoft.com/office/officeart/2005/8/layout/funnel1"/>
    <dgm:cxn modelId="{09533927-EE5F-44DA-8498-90C9030F9636}" type="presParOf" srcId="{66301023-0A6B-4FB0-9E2E-83BF15650915}" destId="{0594AA88-6117-4E44-800C-D9C3031D9E16}" srcOrd="2" destOrd="0" presId="urn:microsoft.com/office/officeart/2005/8/layout/funnel1"/>
    <dgm:cxn modelId="{EE58184F-5EC8-41D3-AF7B-4E53ABCB7C47}" type="presParOf" srcId="{66301023-0A6B-4FB0-9E2E-83BF15650915}" destId="{A7438BF8-A1AA-4915-A113-7F0E9B6EE872}" srcOrd="3" destOrd="0" presId="urn:microsoft.com/office/officeart/2005/8/layout/funnel1"/>
    <dgm:cxn modelId="{67C62841-1367-4B5B-A7E0-641D2D58EC8D}" type="presParOf" srcId="{66301023-0A6B-4FB0-9E2E-83BF15650915}" destId="{A75CD4BD-11AD-40D3-9106-CA9B00723A91}" srcOrd="4" destOrd="0" presId="urn:microsoft.com/office/officeart/2005/8/layout/funnel1"/>
    <dgm:cxn modelId="{A6BC63F2-B358-4676-92F7-F3ABDAC9AD7D}" type="presParOf" srcId="{66301023-0A6B-4FB0-9E2E-83BF15650915}" destId="{DB48C914-9A68-4B72-82F7-2C6F0EFF7EC6}" srcOrd="5" destOrd="0" presId="urn:microsoft.com/office/officeart/2005/8/layout/funnel1"/>
    <dgm:cxn modelId="{BBBF0914-73B5-414A-8F19-A36B93417743}" type="presParOf" srcId="{66301023-0A6B-4FB0-9E2E-83BF15650915}" destId="{379180BA-7A41-46E3-8E0C-207E81E1DB6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12979-61F1-47E8-A44C-5D0B889488C3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52452D-48DF-424C-8327-8AC406F42C04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Cu 65%</a:t>
          </a:r>
          <a:endParaRPr lang="en-US" dirty="0">
            <a:latin typeface="Agency FB" panose="020B0503020202020204" pitchFamily="34" charset="0"/>
          </a:endParaRPr>
        </a:p>
      </dgm:t>
    </dgm:pt>
    <dgm:pt modelId="{5C7ECECA-2C54-4F36-AD06-06715FE07BE9}" type="parTrans" cxnId="{E2BAD0BD-6D20-47C8-A8FA-0D7ED5B19000}">
      <dgm:prSet/>
      <dgm:spPr/>
      <dgm:t>
        <a:bodyPr/>
        <a:lstStyle/>
        <a:p>
          <a:endParaRPr lang="en-US"/>
        </a:p>
      </dgm:t>
    </dgm:pt>
    <dgm:pt modelId="{15353B7F-2049-461C-A64F-A5C26F700035}" type="sibTrans" cxnId="{E2BAD0BD-6D20-47C8-A8FA-0D7ED5B19000}">
      <dgm:prSet/>
      <dgm:spPr/>
      <dgm:t>
        <a:bodyPr/>
        <a:lstStyle/>
        <a:p>
          <a:endParaRPr lang="en-US"/>
        </a:p>
      </dgm:t>
    </dgm:pt>
    <dgm:pt modelId="{6EFE8B4C-0D58-402C-8AEE-42D5893478C8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Zn     35%</a:t>
          </a:r>
          <a:endParaRPr lang="en-US" dirty="0">
            <a:latin typeface="Agency FB" panose="020B0503020202020204" pitchFamily="34" charset="0"/>
          </a:endParaRPr>
        </a:p>
      </dgm:t>
    </dgm:pt>
    <dgm:pt modelId="{B0141EB3-8535-48B9-AE9D-B7632849C61C}" type="parTrans" cxnId="{CDCEFD1D-1C96-4BD5-A0B8-16E6E37029F6}">
      <dgm:prSet/>
      <dgm:spPr/>
      <dgm:t>
        <a:bodyPr/>
        <a:lstStyle/>
        <a:p>
          <a:endParaRPr lang="en-US"/>
        </a:p>
      </dgm:t>
    </dgm:pt>
    <dgm:pt modelId="{721DC244-1130-46D2-8F55-8F3074B1D354}" type="sibTrans" cxnId="{CDCEFD1D-1C96-4BD5-A0B8-16E6E37029F6}">
      <dgm:prSet/>
      <dgm:spPr/>
      <dgm:t>
        <a:bodyPr/>
        <a:lstStyle/>
        <a:p>
          <a:endParaRPr lang="en-US"/>
        </a:p>
      </dgm:t>
    </dgm:pt>
    <dgm:pt modelId="{899A8AD2-1389-4734-83F8-4645DB6F1BEF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Alloy(Brass)</a:t>
          </a:r>
          <a:endParaRPr lang="en-US" dirty="0">
            <a:latin typeface="Agency FB" panose="020B0503020202020204" pitchFamily="34" charset="0"/>
          </a:endParaRPr>
        </a:p>
      </dgm:t>
    </dgm:pt>
    <dgm:pt modelId="{0EF66349-6E98-4B60-B6CC-4DBE93A42C4D}" type="parTrans" cxnId="{25ADBF1B-77EB-4F43-ABDA-B95356054596}">
      <dgm:prSet/>
      <dgm:spPr/>
      <dgm:t>
        <a:bodyPr/>
        <a:lstStyle/>
        <a:p>
          <a:endParaRPr lang="en-US"/>
        </a:p>
      </dgm:t>
    </dgm:pt>
    <dgm:pt modelId="{89456CCF-D150-4A12-8379-B47EDDABB76A}" type="sibTrans" cxnId="{25ADBF1B-77EB-4F43-ABDA-B95356054596}">
      <dgm:prSet/>
      <dgm:spPr/>
      <dgm:t>
        <a:bodyPr/>
        <a:lstStyle/>
        <a:p>
          <a:endParaRPr lang="en-US"/>
        </a:p>
      </dgm:t>
    </dgm:pt>
    <dgm:pt modelId="{66301023-0A6B-4FB0-9E2E-83BF15650915}" type="pres">
      <dgm:prSet presAssocID="{B1612979-61F1-47E8-A44C-5D0B889488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8B49E-159F-4B23-8C97-5BDBC8A2619C}" type="pres">
      <dgm:prSet presAssocID="{B1612979-61F1-47E8-A44C-5D0B889488C3}" presName="ellipse" presStyleLbl="trBgShp" presStyleIdx="0" presStyleCnt="1"/>
      <dgm:spPr/>
      <dgm:t>
        <a:bodyPr/>
        <a:lstStyle/>
        <a:p>
          <a:endParaRPr lang="en-US"/>
        </a:p>
      </dgm:t>
    </dgm:pt>
    <dgm:pt modelId="{0C687DE8-095D-4249-9B3D-7A5746055820}" type="pres">
      <dgm:prSet presAssocID="{B1612979-61F1-47E8-A44C-5D0B889488C3}" presName="arrow1" presStyleLbl="fgShp" presStyleIdx="0" presStyleCnt="1"/>
      <dgm:spPr/>
      <dgm:t>
        <a:bodyPr/>
        <a:lstStyle/>
        <a:p>
          <a:endParaRPr lang="en-US"/>
        </a:p>
      </dgm:t>
    </dgm:pt>
    <dgm:pt modelId="{0594AA88-6117-4E44-800C-D9C3031D9E16}" type="pres">
      <dgm:prSet presAssocID="{B1612979-61F1-47E8-A44C-5D0B889488C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38BF8-A1AA-4915-A113-7F0E9B6EE872}" type="pres">
      <dgm:prSet presAssocID="{6EFE8B4C-0D58-402C-8AEE-42D5893478C8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B2CEF-3AFD-4EE4-A2FF-FABA32ABBD46}" type="pres">
      <dgm:prSet presAssocID="{899A8AD2-1389-4734-83F8-4645DB6F1BEF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80BA-7A41-46E3-8E0C-207E81E1DB60}" type="pres">
      <dgm:prSet presAssocID="{B1612979-61F1-47E8-A44C-5D0B889488C3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8627AC54-5DBD-42DE-8195-F286ACC98E68}" type="presOf" srcId="{B1612979-61F1-47E8-A44C-5D0B889488C3}" destId="{66301023-0A6B-4FB0-9E2E-83BF15650915}" srcOrd="0" destOrd="0" presId="urn:microsoft.com/office/officeart/2005/8/layout/funnel1"/>
    <dgm:cxn modelId="{CDCEFD1D-1C96-4BD5-A0B8-16E6E37029F6}" srcId="{B1612979-61F1-47E8-A44C-5D0B889488C3}" destId="{6EFE8B4C-0D58-402C-8AEE-42D5893478C8}" srcOrd="1" destOrd="0" parTransId="{B0141EB3-8535-48B9-AE9D-B7632849C61C}" sibTransId="{721DC244-1130-46D2-8F55-8F3074B1D354}"/>
    <dgm:cxn modelId="{287506EC-31AB-4844-A992-498903E10200}" type="presOf" srcId="{6EFE8B4C-0D58-402C-8AEE-42D5893478C8}" destId="{A7438BF8-A1AA-4915-A113-7F0E9B6EE872}" srcOrd="0" destOrd="0" presId="urn:microsoft.com/office/officeart/2005/8/layout/funnel1"/>
    <dgm:cxn modelId="{7902A8BB-91CB-41FB-B34D-FFCCB3BEDCE3}" type="presOf" srcId="{899A8AD2-1389-4734-83F8-4645DB6F1BEF}" destId="{0594AA88-6117-4E44-800C-D9C3031D9E16}" srcOrd="0" destOrd="0" presId="urn:microsoft.com/office/officeart/2005/8/layout/funnel1"/>
    <dgm:cxn modelId="{25ADBF1B-77EB-4F43-ABDA-B95356054596}" srcId="{B1612979-61F1-47E8-A44C-5D0B889488C3}" destId="{899A8AD2-1389-4734-83F8-4645DB6F1BEF}" srcOrd="2" destOrd="0" parTransId="{0EF66349-6E98-4B60-B6CC-4DBE93A42C4D}" sibTransId="{89456CCF-D150-4A12-8379-B47EDDABB76A}"/>
    <dgm:cxn modelId="{CAF18F42-26A6-40D8-BA10-04D5AC8BC86A}" type="presOf" srcId="{1352452D-48DF-424C-8327-8AC406F42C04}" destId="{ABEB2CEF-3AFD-4EE4-A2FF-FABA32ABBD46}" srcOrd="0" destOrd="0" presId="urn:microsoft.com/office/officeart/2005/8/layout/funnel1"/>
    <dgm:cxn modelId="{E2BAD0BD-6D20-47C8-A8FA-0D7ED5B19000}" srcId="{B1612979-61F1-47E8-A44C-5D0B889488C3}" destId="{1352452D-48DF-424C-8327-8AC406F42C04}" srcOrd="0" destOrd="0" parTransId="{5C7ECECA-2C54-4F36-AD06-06715FE07BE9}" sibTransId="{15353B7F-2049-461C-A64F-A5C26F700035}"/>
    <dgm:cxn modelId="{7BF2BA90-E34A-425D-A45D-C2FC33E841D7}" type="presParOf" srcId="{66301023-0A6B-4FB0-9E2E-83BF15650915}" destId="{C468B49E-159F-4B23-8C97-5BDBC8A2619C}" srcOrd="0" destOrd="0" presId="urn:microsoft.com/office/officeart/2005/8/layout/funnel1"/>
    <dgm:cxn modelId="{538DD7F6-E25F-4CCB-BD6F-63C3FFF66B56}" type="presParOf" srcId="{66301023-0A6B-4FB0-9E2E-83BF15650915}" destId="{0C687DE8-095D-4249-9B3D-7A5746055820}" srcOrd="1" destOrd="0" presId="urn:microsoft.com/office/officeart/2005/8/layout/funnel1"/>
    <dgm:cxn modelId="{09533927-EE5F-44DA-8498-90C9030F9636}" type="presParOf" srcId="{66301023-0A6B-4FB0-9E2E-83BF15650915}" destId="{0594AA88-6117-4E44-800C-D9C3031D9E16}" srcOrd="2" destOrd="0" presId="urn:microsoft.com/office/officeart/2005/8/layout/funnel1"/>
    <dgm:cxn modelId="{EE58184F-5EC8-41D3-AF7B-4E53ABCB7C47}" type="presParOf" srcId="{66301023-0A6B-4FB0-9E2E-83BF15650915}" destId="{A7438BF8-A1AA-4915-A113-7F0E9B6EE872}" srcOrd="3" destOrd="0" presId="urn:microsoft.com/office/officeart/2005/8/layout/funnel1"/>
    <dgm:cxn modelId="{664ADA1D-4C7C-49E0-B0A0-01D71FE1F4A4}" type="presParOf" srcId="{66301023-0A6B-4FB0-9E2E-83BF15650915}" destId="{ABEB2CEF-3AFD-4EE4-A2FF-FABA32ABBD46}" srcOrd="4" destOrd="0" presId="urn:microsoft.com/office/officeart/2005/8/layout/funnel1"/>
    <dgm:cxn modelId="{BBBF0914-73B5-414A-8F19-A36B93417743}" type="presParOf" srcId="{66301023-0A6B-4FB0-9E2E-83BF15650915}" destId="{379180BA-7A41-46E3-8E0C-207E81E1DB60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612979-61F1-47E8-A44C-5D0B889488C3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52452D-48DF-424C-8327-8AC406F42C04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Cu 90%</a:t>
          </a:r>
          <a:endParaRPr lang="en-US" dirty="0">
            <a:latin typeface="Agency FB" panose="020B0503020202020204" pitchFamily="34" charset="0"/>
          </a:endParaRPr>
        </a:p>
      </dgm:t>
    </dgm:pt>
    <dgm:pt modelId="{5C7ECECA-2C54-4F36-AD06-06715FE07BE9}" type="parTrans" cxnId="{E2BAD0BD-6D20-47C8-A8FA-0D7ED5B19000}">
      <dgm:prSet/>
      <dgm:spPr/>
      <dgm:t>
        <a:bodyPr/>
        <a:lstStyle/>
        <a:p>
          <a:endParaRPr lang="en-US"/>
        </a:p>
      </dgm:t>
    </dgm:pt>
    <dgm:pt modelId="{15353B7F-2049-461C-A64F-A5C26F700035}" type="sibTrans" cxnId="{E2BAD0BD-6D20-47C8-A8FA-0D7ED5B19000}">
      <dgm:prSet/>
      <dgm:spPr/>
      <dgm:t>
        <a:bodyPr/>
        <a:lstStyle/>
        <a:p>
          <a:endParaRPr lang="en-US"/>
        </a:p>
      </dgm:t>
    </dgm:pt>
    <dgm:pt modelId="{6EFE8B4C-0D58-402C-8AEE-42D5893478C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Sn     10%</a:t>
          </a:r>
          <a:endParaRPr lang="en-US" dirty="0">
            <a:latin typeface="Agency FB" panose="020B0503020202020204" pitchFamily="34" charset="0"/>
          </a:endParaRPr>
        </a:p>
      </dgm:t>
    </dgm:pt>
    <dgm:pt modelId="{B0141EB3-8535-48B9-AE9D-B7632849C61C}" type="parTrans" cxnId="{CDCEFD1D-1C96-4BD5-A0B8-16E6E37029F6}">
      <dgm:prSet/>
      <dgm:spPr/>
      <dgm:t>
        <a:bodyPr/>
        <a:lstStyle/>
        <a:p>
          <a:endParaRPr lang="en-US"/>
        </a:p>
      </dgm:t>
    </dgm:pt>
    <dgm:pt modelId="{721DC244-1130-46D2-8F55-8F3074B1D354}" type="sibTrans" cxnId="{CDCEFD1D-1C96-4BD5-A0B8-16E6E37029F6}">
      <dgm:prSet/>
      <dgm:spPr/>
      <dgm:t>
        <a:bodyPr/>
        <a:lstStyle/>
        <a:p>
          <a:endParaRPr lang="en-US"/>
        </a:p>
      </dgm:t>
    </dgm:pt>
    <dgm:pt modelId="{899A8AD2-1389-4734-83F8-4645DB6F1BEF}">
      <dgm:prSet phldrT="[Text]"/>
      <dgm:spPr/>
      <dgm:t>
        <a:bodyPr/>
        <a:lstStyle/>
        <a:p>
          <a:r>
            <a:rPr lang="en-US" dirty="0" smtClean="0">
              <a:latin typeface="Agency FB" panose="020B0503020202020204" pitchFamily="34" charset="0"/>
            </a:rPr>
            <a:t>Alloy(Bronze)</a:t>
          </a:r>
          <a:endParaRPr lang="en-US" dirty="0">
            <a:latin typeface="Agency FB" panose="020B0503020202020204" pitchFamily="34" charset="0"/>
          </a:endParaRPr>
        </a:p>
      </dgm:t>
    </dgm:pt>
    <dgm:pt modelId="{0EF66349-6E98-4B60-B6CC-4DBE93A42C4D}" type="parTrans" cxnId="{25ADBF1B-77EB-4F43-ABDA-B95356054596}">
      <dgm:prSet/>
      <dgm:spPr/>
      <dgm:t>
        <a:bodyPr/>
        <a:lstStyle/>
        <a:p>
          <a:endParaRPr lang="en-US"/>
        </a:p>
      </dgm:t>
    </dgm:pt>
    <dgm:pt modelId="{89456CCF-D150-4A12-8379-B47EDDABB76A}" type="sibTrans" cxnId="{25ADBF1B-77EB-4F43-ABDA-B95356054596}">
      <dgm:prSet/>
      <dgm:spPr/>
      <dgm:t>
        <a:bodyPr/>
        <a:lstStyle/>
        <a:p>
          <a:endParaRPr lang="en-US"/>
        </a:p>
      </dgm:t>
    </dgm:pt>
    <dgm:pt modelId="{66301023-0A6B-4FB0-9E2E-83BF15650915}" type="pres">
      <dgm:prSet presAssocID="{B1612979-61F1-47E8-A44C-5D0B889488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8B49E-159F-4B23-8C97-5BDBC8A2619C}" type="pres">
      <dgm:prSet presAssocID="{B1612979-61F1-47E8-A44C-5D0B889488C3}" presName="ellipse" presStyleLbl="trBgShp" presStyleIdx="0" presStyleCnt="1"/>
      <dgm:spPr/>
      <dgm:t>
        <a:bodyPr/>
        <a:lstStyle/>
        <a:p>
          <a:endParaRPr lang="en-US"/>
        </a:p>
      </dgm:t>
    </dgm:pt>
    <dgm:pt modelId="{0C687DE8-095D-4249-9B3D-7A5746055820}" type="pres">
      <dgm:prSet presAssocID="{B1612979-61F1-47E8-A44C-5D0B889488C3}" presName="arrow1" presStyleLbl="fgShp" presStyleIdx="0" presStyleCnt="1"/>
      <dgm:spPr/>
      <dgm:t>
        <a:bodyPr/>
        <a:lstStyle/>
        <a:p>
          <a:endParaRPr lang="en-US"/>
        </a:p>
      </dgm:t>
    </dgm:pt>
    <dgm:pt modelId="{0594AA88-6117-4E44-800C-D9C3031D9E16}" type="pres">
      <dgm:prSet presAssocID="{B1612979-61F1-47E8-A44C-5D0B889488C3}" presName="rectangle" presStyleLbl="revTx" presStyleIdx="0" presStyleCnt="1" custLinFactNeighborY="30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38BF8-A1AA-4915-A113-7F0E9B6EE872}" type="pres">
      <dgm:prSet presAssocID="{6EFE8B4C-0D58-402C-8AEE-42D5893478C8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B2CEF-3AFD-4EE4-A2FF-FABA32ABBD46}" type="pres">
      <dgm:prSet presAssocID="{899A8AD2-1389-4734-83F8-4645DB6F1BEF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80BA-7A41-46E3-8E0C-207E81E1DB60}" type="pres">
      <dgm:prSet presAssocID="{B1612979-61F1-47E8-A44C-5D0B889488C3}" presName="funnel" presStyleLbl="trAlignAcc1" presStyleIdx="0" presStyleCnt="1" custLinFactNeighborX="785"/>
      <dgm:spPr/>
      <dgm:t>
        <a:bodyPr/>
        <a:lstStyle/>
        <a:p>
          <a:endParaRPr lang="en-US"/>
        </a:p>
      </dgm:t>
    </dgm:pt>
  </dgm:ptLst>
  <dgm:cxnLst>
    <dgm:cxn modelId="{8627AC54-5DBD-42DE-8195-F286ACC98E68}" type="presOf" srcId="{B1612979-61F1-47E8-A44C-5D0B889488C3}" destId="{66301023-0A6B-4FB0-9E2E-83BF15650915}" srcOrd="0" destOrd="0" presId="urn:microsoft.com/office/officeart/2005/8/layout/funnel1"/>
    <dgm:cxn modelId="{CDCEFD1D-1C96-4BD5-A0B8-16E6E37029F6}" srcId="{B1612979-61F1-47E8-A44C-5D0B889488C3}" destId="{6EFE8B4C-0D58-402C-8AEE-42D5893478C8}" srcOrd="1" destOrd="0" parTransId="{B0141EB3-8535-48B9-AE9D-B7632849C61C}" sibTransId="{721DC244-1130-46D2-8F55-8F3074B1D354}"/>
    <dgm:cxn modelId="{287506EC-31AB-4844-A992-498903E10200}" type="presOf" srcId="{6EFE8B4C-0D58-402C-8AEE-42D5893478C8}" destId="{A7438BF8-A1AA-4915-A113-7F0E9B6EE872}" srcOrd="0" destOrd="0" presId="urn:microsoft.com/office/officeart/2005/8/layout/funnel1"/>
    <dgm:cxn modelId="{7902A8BB-91CB-41FB-B34D-FFCCB3BEDCE3}" type="presOf" srcId="{899A8AD2-1389-4734-83F8-4645DB6F1BEF}" destId="{0594AA88-6117-4E44-800C-D9C3031D9E16}" srcOrd="0" destOrd="0" presId="urn:microsoft.com/office/officeart/2005/8/layout/funnel1"/>
    <dgm:cxn modelId="{25ADBF1B-77EB-4F43-ABDA-B95356054596}" srcId="{B1612979-61F1-47E8-A44C-5D0B889488C3}" destId="{899A8AD2-1389-4734-83F8-4645DB6F1BEF}" srcOrd="2" destOrd="0" parTransId="{0EF66349-6E98-4B60-B6CC-4DBE93A42C4D}" sibTransId="{89456CCF-D150-4A12-8379-B47EDDABB76A}"/>
    <dgm:cxn modelId="{CAF18F42-26A6-40D8-BA10-04D5AC8BC86A}" type="presOf" srcId="{1352452D-48DF-424C-8327-8AC406F42C04}" destId="{ABEB2CEF-3AFD-4EE4-A2FF-FABA32ABBD46}" srcOrd="0" destOrd="0" presId="urn:microsoft.com/office/officeart/2005/8/layout/funnel1"/>
    <dgm:cxn modelId="{E2BAD0BD-6D20-47C8-A8FA-0D7ED5B19000}" srcId="{B1612979-61F1-47E8-A44C-5D0B889488C3}" destId="{1352452D-48DF-424C-8327-8AC406F42C04}" srcOrd="0" destOrd="0" parTransId="{5C7ECECA-2C54-4F36-AD06-06715FE07BE9}" sibTransId="{15353B7F-2049-461C-A64F-A5C26F700035}"/>
    <dgm:cxn modelId="{7BF2BA90-E34A-425D-A45D-C2FC33E841D7}" type="presParOf" srcId="{66301023-0A6B-4FB0-9E2E-83BF15650915}" destId="{C468B49E-159F-4B23-8C97-5BDBC8A2619C}" srcOrd="0" destOrd="0" presId="urn:microsoft.com/office/officeart/2005/8/layout/funnel1"/>
    <dgm:cxn modelId="{538DD7F6-E25F-4CCB-BD6F-63C3FFF66B56}" type="presParOf" srcId="{66301023-0A6B-4FB0-9E2E-83BF15650915}" destId="{0C687DE8-095D-4249-9B3D-7A5746055820}" srcOrd="1" destOrd="0" presId="urn:microsoft.com/office/officeart/2005/8/layout/funnel1"/>
    <dgm:cxn modelId="{09533927-EE5F-44DA-8498-90C9030F9636}" type="presParOf" srcId="{66301023-0A6B-4FB0-9E2E-83BF15650915}" destId="{0594AA88-6117-4E44-800C-D9C3031D9E16}" srcOrd="2" destOrd="0" presId="urn:microsoft.com/office/officeart/2005/8/layout/funnel1"/>
    <dgm:cxn modelId="{EE58184F-5EC8-41D3-AF7B-4E53ABCB7C47}" type="presParOf" srcId="{66301023-0A6B-4FB0-9E2E-83BF15650915}" destId="{A7438BF8-A1AA-4915-A113-7F0E9B6EE872}" srcOrd="3" destOrd="0" presId="urn:microsoft.com/office/officeart/2005/8/layout/funnel1"/>
    <dgm:cxn modelId="{664ADA1D-4C7C-49E0-B0A0-01D71FE1F4A4}" type="presParOf" srcId="{66301023-0A6B-4FB0-9E2E-83BF15650915}" destId="{ABEB2CEF-3AFD-4EE4-A2FF-FABA32ABBD46}" srcOrd="4" destOrd="0" presId="urn:microsoft.com/office/officeart/2005/8/layout/funnel1"/>
    <dgm:cxn modelId="{BBBF0914-73B5-414A-8F19-A36B93417743}" type="presParOf" srcId="{66301023-0A6B-4FB0-9E2E-83BF15650915}" destId="{379180BA-7A41-46E3-8E0C-207E81E1DB60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612979-61F1-47E8-A44C-5D0B889488C3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52452D-48DF-424C-8327-8AC406F42C04}">
      <dgm:prSet phldrT="[Text]" custT="1"/>
      <dgm:spPr/>
      <dgm:t>
        <a:bodyPr/>
        <a:lstStyle/>
        <a:p>
          <a:r>
            <a:rPr lang="en-US" sz="1800" dirty="0" smtClean="0">
              <a:latin typeface="Agency FB" panose="020B0503020202020204" pitchFamily="34" charset="0"/>
            </a:rPr>
            <a:t>Cu   4%</a:t>
          </a:r>
          <a:endParaRPr lang="en-US" sz="1800" dirty="0">
            <a:latin typeface="Agency FB" panose="020B0503020202020204" pitchFamily="34" charset="0"/>
          </a:endParaRPr>
        </a:p>
      </dgm:t>
    </dgm:pt>
    <dgm:pt modelId="{5C7ECECA-2C54-4F36-AD06-06715FE07BE9}" type="parTrans" cxnId="{E2BAD0BD-6D20-47C8-A8FA-0D7ED5B19000}">
      <dgm:prSet/>
      <dgm:spPr/>
      <dgm:t>
        <a:bodyPr/>
        <a:lstStyle/>
        <a:p>
          <a:endParaRPr lang="en-US"/>
        </a:p>
      </dgm:t>
    </dgm:pt>
    <dgm:pt modelId="{15353B7F-2049-461C-A64F-A5C26F700035}" type="sibTrans" cxnId="{E2BAD0BD-6D20-47C8-A8FA-0D7ED5B19000}">
      <dgm:prSet/>
      <dgm:spPr/>
      <dgm:t>
        <a:bodyPr/>
        <a:lstStyle/>
        <a:p>
          <a:endParaRPr lang="en-US"/>
        </a:p>
      </dgm:t>
    </dgm:pt>
    <dgm:pt modelId="{6EFE8B4C-0D58-402C-8AEE-42D5893478C8}">
      <dgm:prSet phldrT="[Text]" custT="1"/>
      <dgm:spPr/>
      <dgm:t>
        <a:bodyPr/>
        <a:lstStyle/>
        <a:p>
          <a:r>
            <a:rPr lang="en-US" sz="1800" dirty="0" smtClean="0">
              <a:latin typeface="Agency FB" panose="020B0503020202020204" pitchFamily="34" charset="0"/>
            </a:rPr>
            <a:t>Al     95 %</a:t>
          </a:r>
          <a:endParaRPr lang="en-US" sz="1800" dirty="0">
            <a:latin typeface="Agency FB" panose="020B0503020202020204" pitchFamily="34" charset="0"/>
          </a:endParaRPr>
        </a:p>
      </dgm:t>
    </dgm:pt>
    <dgm:pt modelId="{B0141EB3-8535-48B9-AE9D-B7632849C61C}" type="parTrans" cxnId="{CDCEFD1D-1C96-4BD5-A0B8-16E6E37029F6}">
      <dgm:prSet/>
      <dgm:spPr/>
      <dgm:t>
        <a:bodyPr/>
        <a:lstStyle/>
        <a:p>
          <a:endParaRPr lang="en-US"/>
        </a:p>
      </dgm:t>
    </dgm:pt>
    <dgm:pt modelId="{721DC244-1130-46D2-8F55-8F3074B1D354}" type="sibTrans" cxnId="{CDCEFD1D-1C96-4BD5-A0B8-16E6E37029F6}">
      <dgm:prSet/>
      <dgm:spPr/>
      <dgm:t>
        <a:bodyPr/>
        <a:lstStyle/>
        <a:p>
          <a:endParaRPr lang="en-US"/>
        </a:p>
      </dgm:t>
    </dgm:pt>
    <dgm:pt modelId="{899A8AD2-1389-4734-83F8-4645DB6F1BEF}">
      <dgm:prSet phldrT="[Text]" custT="1"/>
      <dgm:spPr/>
      <dgm:t>
        <a:bodyPr/>
        <a:lstStyle/>
        <a:p>
          <a:r>
            <a:rPr lang="en-US" sz="2400" dirty="0" smtClean="0">
              <a:latin typeface="Agency FB" panose="020B0503020202020204" pitchFamily="34" charset="0"/>
            </a:rPr>
            <a:t>Alloy(Duralumin)</a:t>
          </a:r>
          <a:endParaRPr lang="en-US" sz="4400" dirty="0">
            <a:latin typeface="Agency FB" panose="020B0503020202020204" pitchFamily="34" charset="0"/>
          </a:endParaRPr>
        </a:p>
      </dgm:t>
    </dgm:pt>
    <dgm:pt modelId="{0EF66349-6E98-4B60-B6CC-4DBE93A42C4D}" type="parTrans" cxnId="{25ADBF1B-77EB-4F43-ABDA-B95356054596}">
      <dgm:prSet/>
      <dgm:spPr/>
      <dgm:t>
        <a:bodyPr/>
        <a:lstStyle/>
        <a:p>
          <a:endParaRPr lang="en-US"/>
        </a:p>
      </dgm:t>
    </dgm:pt>
    <dgm:pt modelId="{89456CCF-D150-4A12-8379-B47EDDABB76A}" type="sibTrans" cxnId="{25ADBF1B-77EB-4F43-ABDA-B95356054596}">
      <dgm:prSet/>
      <dgm:spPr/>
      <dgm:t>
        <a:bodyPr/>
        <a:lstStyle/>
        <a:p>
          <a:endParaRPr lang="en-US"/>
        </a:p>
      </dgm:t>
    </dgm:pt>
    <dgm:pt modelId="{2AAF6E89-EA6E-4DA9-B3E8-318B060CA0A7}">
      <dgm:prSet phldrT="[Text]" custT="1"/>
      <dgm:spPr/>
      <dgm:t>
        <a:bodyPr/>
        <a:lstStyle/>
        <a:p>
          <a:r>
            <a:rPr lang="en-US" sz="1200" dirty="0" err="1" smtClean="0">
              <a:latin typeface="Agency FB" panose="020B0503020202020204" pitchFamily="34" charset="0"/>
            </a:rPr>
            <a:t>Mg+Mn+Fe</a:t>
          </a:r>
          <a:r>
            <a:rPr lang="en-US" sz="1800" dirty="0" smtClean="0">
              <a:latin typeface="Agency FB" panose="020B0503020202020204" pitchFamily="34" charset="0"/>
            </a:rPr>
            <a:t>   1%</a:t>
          </a:r>
          <a:endParaRPr lang="en-US" sz="1800" dirty="0">
            <a:latin typeface="Agency FB" panose="020B0503020202020204" pitchFamily="34" charset="0"/>
          </a:endParaRPr>
        </a:p>
      </dgm:t>
    </dgm:pt>
    <dgm:pt modelId="{E8E4EC17-33A5-49E0-A85F-D7EB21EA4280}" type="parTrans" cxnId="{28EAC62E-0268-46C6-BF58-16429BA6ABF4}">
      <dgm:prSet/>
      <dgm:spPr/>
      <dgm:t>
        <a:bodyPr/>
        <a:lstStyle/>
        <a:p>
          <a:endParaRPr lang="en-US"/>
        </a:p>
      </dgm:t>
    </dgm:pt>
    <dgm:pt modelId="{B5461628-FFE0-4211-9BF4-950F451684B0}" type="sibTrans" cxnId="{28EAC62E-0268-46C6-BF58-16429BA6ABF4}">
      <dgm:prSet/>
      <dgm:spPr/>
      <dgm:t>
        <a:bodyPr/>
        <a:lstStyle/>
        <a:p>
          <a:endParaRPr lang="en-US"/>
        </a:p>
      </dgm:t>
    </dgm:pt>
    <dgm:pt modelId="{66301023-0A6B-4FB0-9E2E-83BF15650915}" type="pres">
      <dgm:prSet presAssocID="{B1612979-61F1-47E8-A44C-5D0B889488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8B49E-159F-4B23-8C97-5BDBC8A2619C}" type="pres">
      <dgm:prSet presAssocID="{B1612979-61F1-47E8-A44C-5D0B889488C3}" presName="ellipse" presStyleLbl="trBgShp" presStyleIdx="0" presStyleCnt="1"/>
      <dgm:spPr/>
      <dgm:t>
        <a:bodyPr/>
        <a:lstStyle/>
        <a:p>
          <a:endParaRPr lang="en-US"/>
        </a:p>
      </dgm:t>
    </dgm:pt>
    <dgm:pt modelId="{0C687DE8-095D-4249-9B3D-7A5746055820}" type="pres">
      <dgm:prSet presAssocID="{B1612979-61F1-47E8-A44C-5D0B889488C3}" presName="arrow1" presStyleLbl="fgShp" presStyleIdx="0" presStyleCnt="1"/>
      <dgm:spPr/>
      <dgm:t>
        <a:bodyPr/>
        <a:lstStyle/>
        <a:p>
          <a:endParaRPr lang="en-US"/>
        </a:p>
      </dgm:t>
    </dgm:pt>
    <dgm:pt modelId="{0594AA88-6117-4E44-800C-D9C3031D9E16}" type="pres">
      <dgm:prSet presAssocID="{B1612979-61F1-47E8-A44C-5D0B889488C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38BF8-A1AA-4915-A113-7F0E9B6EE872}" type="pres">
      <dgm:prSet presAssocID="{6EFE8B4C-0D58-402C-8AEE-42D5893478C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90BE1-125C-4ACB-8641-79F9F5B5F8D1}" type="pres">
      <dgm:prSet presAssocID="{2AAF6E89-EA6E-4DA9-B3E8-318B060CA0A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8C914-9A68-4B72-82F7-2C6F0EFF7EC6}" type="pres">
      <dgm:prSet presAssocID="{899A8AD2-1389-4734-83F8-4645DB6F1BE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80BA-7A41-46E3-8E0C-207E81E1DB60}" type="pres">
      <dgm:prSet presAssocID="{B1612979-61F1-47E8-A44C-5D0B889488C3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99D0568D-347F-4C49-B34E-C3DFA29DB6EE}" type="presOf" srcId="{2AAF6E89-EA6E-4DA9-B3E8-318B060CA0A7}" destId="{A7438BF8-A1AA-4915-A113-7F0E9B6EE872}" srcOrd="0" destOrd="0" presId="urn:microsoft.com/office/officeart/2005/8/layout/funnel1"/>
    <dgm:cxn modelId="{28EAC62E-0268-46C6-BF58-16429BA6ABF4}" srcId="{B1612979-61F1-47E8-A44C-5D0B889488C3}" destId="{2AAF6E89-EA6E-4DA9-B3E8-318B060CA0A7}" srcOrd="2" destOrd="0" parTransId="{E8E4EC17-33A5-49E0-A85F-D7EB21EA4280}" sibTransId="{B5461628-FFE0-4211-9BF4-950F451684B0}"/>
    <dgm:cxn modelId="{7902A8BB-91CB-41FB-B34D-FFCCB3BEDCE3}" type="presOf" srcId="{899A8AD2-1389-4734-83F8-4645DB6F1BEF}" destId="{0594AA88-6117-4E44-800C-D9C3031D9E16}" srcOrd="0" destOrd="0" presId="urn:microsoft.com/office/officeart/2005/8/layout/funnel1"/>
    <dgm:cxn modelId="{501AE8FB-B4C0-458E-A775-CFED3EBFC0C1}" type="presOf" srcId="{1352452D-48DF-424C-8327-8AC406F42C04}" destId="{DB48C914-9A68-4B72-82F7-2C6F0EFF7EC6}" srcOrd="0" destOrd="0" presId="urn:microsoft.com/office/officeart/2005/8/layout/funnel1"/>
    <dgm:cxn modelId="{8627AC54-5DBD-42DE-8195-F286ACC98E68}" type="presOf" srcId="{B1612979-61F1-47E8-A44C-5D0B889488C3}" destId="{66301023-0A6B-4FB0-9E2E-83BF15650915}" srcOrd="0" destOrd="0" presId="urn:microsoft.com/office/officeart/2005/8/layout/funnel1"/>
    <dgm:cxn modelId="{39BDEEAC-4050-445C-AB3D-C06F2E229454}" type="presOf" srcId="{6EFE8B4C-0D58-402C-8AEE-42D5893478C8}" destId="{27290BE1-125C-4ACB-8641-79F9F5B5F8D1}" srcOrd="0" destOrd="0" presId="urn:microsoft.com/office/officeart/2005/8/layout/funnel1"/>
    <dgm:cxn modelId="{CDCEFD1D-1C96-4BD5-A0B8-16E6E37029F6}" srcId="{B1612979-61F1-47E8-A44C-5D0B889488C3}" destId="{6EFE8B4C-0D58-402C-8AEE-42D5893478C8}" srcOrd="1" destOrd="0" parTransId="{B0141EB3-8535-48B9-AE9D-B7632849C61C}" sibTransId="{721DC244-1130-46D2-8F55-8F3074B1D354}"/>
    <dgm:cxn modelId="{25ADBF1B-77EB-4F43-ABDA-B95356054596}" srcId="{B1612979-61F1-47E8-A44C-5D0B889488C3}" destId="{899A8AD2-1389-4734-83F8-4645DB6F1BEF}" srcOrd="3" destOrd="0" parTransId="{0EF66349-6E98-4B60-B6CC-4DBE93A42C4D}" sibTransId="{89456CCF-D150-4A12-8379-B47EDDABB76A}"/>
    <dgm:cxn modelId="{E2BAD0BD-6D20-47C8-A8FA-0D7ED5B19000}" srcId="{B1612979-61F1-47E8-A44C-5D0B889488C3}" destId="{1352452D-48DF-424C-8327-8AC406F42C04}" srcOrd="0" destOrd="0" parTransId="{5C7ECECA-2C54-4F36-AD06-06715FE07BE9}" sibTransId="{15353B7F-2049-461C-A64F-A5C26F700035}"/>
    <dgm:cxn modelId="{7BF2BA90-E34A-425D-A45D-C2FC33E841D7}" type="presParOf" srcId="{66301023-0A6B-4FB0-9E2E-83BF15650915}" destId="{C468B49E-159F-4B23-8C97-5BDBC8A2619C}" srcOrd="0" destOrd="0" presId="urn:microsoft.com/office/officeart/2005/8/layout/funnel1"/>
    <dgm:cxn modelId="{538DD7F6-E25F-4CCB-BD6F-63C3FFF66B56}" type="presParOf" srcId="{66301023-0A6B-4FB0-9E2E-83BF15650915}" destId="{0C687DE8-095D-4249-9B3D-7A5746055820}" srcOrd="1" destOrd="0" presId="urn:microsoft.com/office/officeart/2005/8/layout/funnel1"/>
    <dgm:cxn modelId="{09533927-EE5F-44DA-8498-90C9030F9636}" type="presParOf" srcId="{66301023-0A6B-4FB0-9E2E-83BF15650915}" destId="{0594AA88-6117-4E44-800C-D9C3031D9E16}" srcOrd="2" destOrd="0" presId="urn:microsoft.com/office/officeart/2005/8/layout/funnel1"/>
    <dgm:cxn modelId="{EE58184F-5EC8-41D3-AF7B-4E53ABCB7C47}" type="presParOf" srcId="{66301023-0A6B-4FB0-9E2E-83BF15650915}" destId="{A7438BF8-A1AA-4915-A113-7F0E9B6EE872}" srcOrd="3" destOrd="0" presId="urn:microsoft.com/office/officeart/2005/8/layout/funnel1"/>
    <dgm:cxn modelId="{B7F25539-3F24-4983-9183-80D3C0CC4CAA}" type="presParOf" srcId="{66301023-0A6B-4FB0-9E2E-83BF15650915}" destId="{27290BE1-125C-4ACB-8641-79F9F5B5F8D1}" srcOrd="4" destOrd="0" presId="urn:microsoft.com/office/officeart/2005/8/layout/funnel1"/>
    <dgm:cxn modelId="{19125CD4-C34B-4E44-9E8E-6A2A924B3DF8}" type="presParOf" srcId="{66301023-0A6B-4FB0-9E2E-83BF15650915}" destId="{DB48C914-9A68-4B72-82F7-2C6F0EFF7EC6}" srcOrd="5" destOrd="0" presId="urn:microsoft.com/office/officeart/2005/8/layout/funnel1"/>
    <dgm:cxn modelId="{BBBF0914-73B5-414A-8F19-A36B93417743}" type="presParOf" srcId="{66301023-0A6B-4FB0-9E2E-83BF15650915}" destId="{379180BA-7A41-46E3-8E0C-207E81E1DB6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612979-61F1-47E8-A44C-5D0B889488C3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52452D-48DF-424C-8327-8AC406F42C0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Agency FB" panose="020B0503020202020204" pitchFamily="34" charset="0"/>
            </a:rPr>
            <a:t>Au  61.97%</a:t>
          </a:r>
          <a:endParaRPr lang="en-US" sz="1600" dirty="0">
            <a:latin typeface="Agency FB" panose="020B0503020202020204" pitchFamily="34" charset="0"/>
          </a:endParaRPr>
        </a:p>
      </dgm:t>
    </dgm:pt>
    <dgm:pt modelId="{5C7ECECA-2C54-4F36-AD06-06715FE07BE9}" type="parTrans" cxnId="{E2BAD0BD-6D20-47C8-A8FA-0D7ED5B19000}">
      <dgm:prSet/>
      <dgm:spPr/>
      <dgm:t>
        <a:bodyPr/>
        <a:lstStyle/>
        <a:p>
          <a:endParaRPr lang="en-US"/>
        </a:p>
      </dgm:t>
    </dgm:pt>
    <dgm:pt modelId="{15353B7F-2049-461C-A64F-A5C26F700035}" type="sibTrans" cxnId="{E2BAD0BD-6D20-47C8-A8FA-0D7ED5B19000}">
      <dgm:prSet/>
      <dgm:spPr/>
      <dgm:t>
        <a:bodyPr/>
        <a:lstStyle/>
        <a:p>
          <a:endParaRPr lang="en-US"/>
        </a:p>
      </dgm:t>
    </dgm:pt>
    <dgm:pt modelId="{6EFE8B4C-0D58-402C-8AEE-42D5893478C8}">
      <dgm:prSet phldrT="[Text]" custT="1"/>
      <dgm:spPr/>
      <dgm:t>
        <a:bodyPr/>
        <a:lstStyle/>
        <a:p>
          <a:r>
            <a:rPr lang="en-US" sz="1600" dirty="0" smtClean="0">
              <a:latin typeface="Agency FB" panose="020B0503020202020204" pitchFamily="34" charset="0"/>
            </a:rPr>
            <a:t>Others Metal </a:t>
          </a:r>
          <a:endParaRPr lang="en-US" sz="1600" dirty="0">
            <a:latin typeface="Agency FB" panose="020B0503020202020204" pitchFamily="34" charset="0"/>
          </a:endParaRPr>
        </a:p>
      </dgm:t>
    </dgm:pt>
    <dgm:pt modelId="{B0141EB3-8535-48B9-AE9D-B7632849C61C}" type="parTrans" cxnId="{CDCEFD1D-1C96-4BD5-A0B8-16E6E37029F6}">
      <dgm:prSet/>
      <dgm:spPr/>
      <dgm:t>
        <a:bodyPr/>
        <a:lstStyle/>
        <a:p>
          <a:endParaRPr lang="en-US"/>
        </a:p>
      </dgm:t>
    </dgm:pt>
    <dgm:pt modelId="{721DC244-1130-46D2-8F55-8F3074B1D354}" type="sibTrans" cxnId="{CDCEFD1D-1C96-4BD5-A0B8-16E6E37029F6}">
      <dgm:prSet/>
      <dgm:spPr/>
      <dgm:t>
        <a:bodyPr/>
        <a:lstStyle/>
        <a:p>
          <a:endParaRPr lang="en-US"/>
        </a:p>
      </dgm:t>
    </dgm:pt>
    <dgm:pt modelId="{899A8AD2-1389-4734-83F8-4645DB6F1BEF}">
      <dgm:prSet phldrT="[Text]" custT="1"/>
      <dgm:spPr/>
      <dgm:t>
        <a:bodyPr/>
        <a:lstStyle/>
        <a:p>
          <a:r>
            <a:rPr lang="en-US" sz="2400" dirty="0" smtClean="0">
              <a:latin typeface="Agency FB" panose="020B0503020202020204" pitchFamily="34" charset="0"/>
            </a:rPr>
            <a:t>Alloy(Gold-21)</a:t>
          </a:r>
          <a:endParaRPr lang="en-US" sz="2400" dirty="0">
            <a:latin typeface="Agency FB" panose="020B0503020202020204" pitchFamily="34" charset="0"/>
          </a:endParaRPr>
        </a:p>
      </dgm:t>
    </dgm:pt>
    <dgm:pt modelId="{0EF66349-6E98-4B60-B6CC-4DBE93A42C4D}" type="parTrans" cxnId="{25ADBF1B-77EB-4F43-ABDA-B95356054596}">
      <dgm:prSet/>
      <dgm:spPr/>
      <dgm:t>
        <a:bodyPr/>
        <a:lstStyle/>
        <a:p>
          <a:endParaRPr lang="en-US"/>
        </a:p>
      </dgm:t>
    </dgm:pt>
    <dgm:pt modelId="{89456CCF-D150-4A12-8379-B47EDDABB76A}" type="sibTrans" cxnId="{25ADBF1B-77EB-4F43-ABDA-B95356054596}">
      <dgm:prSet/>
      <dgm:spPr/>
      <dgm:t>
        <a:bodyPr/>
        <a:lstStyle/>
        <a:p>
          <a:endParaRPr lang="en-US"/>
        </a:p>
      </dgm:t>
    </dgm:pt>
    <dgm:pt modelId="{2AAF6E89-EA6E-4DA9-B3E8-318B060CA0A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 smtClean="0">
              <a:latin typeface="Agency FB" panose="020B0503020202020204" pitchFamily="34" charset="0"/>
            </a:rPr>
            <a:t>Cu  8.33%</a:t>
          </a:r>
          <a:endParaRPr lang="en-US" sz="1600" dirty="0">
            <a:latin typeface="Agency FB" panose="020B0503020202020204" pitchFamily="34" charset="0"/>
          </a:endParaRPr>
        </a:p>
      </dgm:t>
    </dgm:pt>
    <dgm:pt modelId="{E8E4EC17-33A5-49E0-A85F-D7EB21EA4280}" type="parTrans" cxnId="{28EAC62E-0268-46C6-BF58-16429BA6ABF4}">
      <dgm:prSet/>
      <dgm:spPr/>
      <dgm:t>
        <a:bodyPr/>
        <a:lstStyle/>
        <a:p>
          <a:endParaRPr lang="en-US"/>
        </a:p>
      </dgm:t>
    </dgm:pt>
    <dgm:pt modelId="{B5461628-FFE0-4211-9BF4-950F451684B0}" type="sibTrans" cxnId="{28EAC62E-0268-46C6-BF58-16429BA6ABF4}">
      <dgm:prSet/>
      <dgm:spPr/>
      <dgm:t>
        <a:bodyPr/>
        <a:lstStyle/>
        <a:p>
          <a:endParaRPr lang="en-US"/>
        </a:p>
      </dgm:t>
    </dgm:pt>
    <dgm:pt modelId="{66301023-0A6B-4FB0-9E2E-83BF15650915}" type="pres">
      <dgm:prSet presAssocID="{B1612979-61F1-47E8-A44C-5D0B889488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8B49E-159F-4B23-8C97-5BDBC8A2619C}" type="pres">
      <dgm:prSet presAssocID="{B1612979-61F1-47E8-A44C-5D0B889488C3}" presName="ellipse" presStyleLbl="trBgShp" presStyleIdx="0" presStyleCnt="1"/>
      <dgm:spPr/>
      <dgm:t>
        <a:bodyPr/>
        <a:lstStyle/>
        <a:p>
          <a:endParaRPr lang="en-US"/>
        </a:p>
      </dgm:t>
    </dgm:pt>
    <dgm:pt modelId="{0C687DE8-095D-4249-9B3D-7A5746055820}" type="pres">
      <dgm:prSet presAssocID="{B1612979-61F1-47E8-A44C-5D0B889488C3}" presName="arrow1" presStyleLbl="fgShp" presStyleIdx="0" presStyleCnt="1"/>
      <dgm:spPr/>
      <dgm:t>
        <a:bodyPr/>
        <a:lstStyle/>
        <a:p>
          <a:endParaRPr lang="en-US"/>
        </a:p>
      </dgm:t>
    </dgm:pt>
    <dgm:pt modelId="{0594AA88-6117-4E44-800C-D9C3031D9E16}" type="pres">
      <dgm:prSet presAssocID="{B1612979-61F1-47E8-A44C-5D0B889488C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38BF8-A1AA-4915-A113-7F0E9B6EE872}" type="pres">
      <dgm:prSet presAssocID="{6EFE8B4C-0D58-402C-8AEE-42D5893478C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90BE1-125C-4ACB-8641-79F9F5B5F8D1}" type="pres">
      <dgm:prSet presAssocID="{2AAF6E89-EA6E-4DA9-B3E8-318B060CA0A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8C914-9A68-4B72-82F7-2C6F0EFF7EC6}" type="pres">
      <dgm:prSet presAssocID="{899A8AD2-1389-4734-83F8-4645DB6F1BE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80BA-7A41-46E3-8E0C-207E81E1DB60}" type="pres">
      <dgm:prSet presAssocID="{B1612979-61F1-47E8-A44C-5D0B889488C3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99D0568D-347F-4C49-B34E-C3DFA29DB6EE}" type="presOf" srcId="{2AAF6E89-EA6E-4DA9-B3E8-318B060CA0A7}" destId="{A7438BF8-A1AA-4915-A113-7F0E9B6EE872}" srcOrd="0" destOrd="0" presId="urn:microsoft.com/office/officeart/2005/8/layout/funnel1"/>
    <dgm:cxn modelId="{28EAC62E-0268-46C6-BF58-16429BA6ABF4}" srcId="{B1612979-61F1-47E8-A44C-5D0B889488C3}" destId="{2AAF6E89-EA6E-4DA9-B3E8-318B060CA0A7}" srcOrd="2" destOrd="0" parTransId="{E8E4EC17-33A5-49E0-A85F-D7EB21EA4280}" sibTransId="{B5461628-FFE0-4211-9BF4-950F451684B0}"/>
    <dgm:cxn modelId="{7902A8BB-91CB-41FB-B34D-FFCCB3BEDCE3}" type="presOf" srcId="{899A8AD2-1389-4734-83F8-4645DB6F1BEF}" destId="{0594AA88-6117-4E44-800C-D9C3031D9E16}" srcOrd="0" destOrd="0" presId="urn:microsoft.com/office/officeart/2005/8/layout/funnel1"/>
    <dgm:cxn modelId="{501AE8FB-B4C0-458E-A775-CFED3EBFC0C1}" type="presOf" srcId="{1352452D-48DF-424C-8327-8AC406F42C04}" destId="{DB48C914-9A68-4B72-82F7-2C6F0EFF7EC6}" srcOrd="0" destOrd="0" presId="urn:microsoft.com/office/officeart/2005/8/layout/funnel1"/>
    <dgm:cxn modelId="{8627AC54-5DBD-42DE-8195-F286ACC98E68}" type="presOf" srcId="{B1612979-61F1-47E8-A44C-5D0B889488C3}" destId="{66301023-0A6B-4FB0-9E2E-83BF15650915}" srcOrd="0" destOrd="0" presId="urn:microsoft.com/office/officeart/2005/8/layout/funnel1"/>
    <dgm:cxn modelId="{39BDEEAC-4050-445C-AB3D-C06F2E229454}" type="presOf" srcId="{6EFE8B4C-0D58-402C-8AEE-42D5893478C8}" destId="{27290BE1-125C-4ACB-8641-79F9F5B5F8D1}" srcOrd="0" destOrd="0" presId="urn:microsoft.com/office/officeart/2005/8/layout/funnel1"/>
    <dgm:cxn modelId="{CDCEFD1D-1C96-4BD5-A0B8-16E6E37029F6}" srcId="{B1612979-61F1-47E8-A44C-5D0B889488C3}" destId="{6EFE8B4C-0D58-402C-8AEE-42D5893478C8}" srcOrd="1" destOrd="0" parTransId="{B0141EB3-8535-48B9-AE9D-B7632849C61C}" sibTransId="{721DC244-1130-46D2-8F55-8F3074B1D354}"/>
    <dgm:cxn modelId="{25ADBF1B-77EB-4F43-ABDA-B95356054596}" srcId="{B1612979-61F1-47E8-A44C-5D0B889488C3}" destId="{899A8AD2-1389-4734-83F8-4645DB6F1BEF}" srcOrd="3" destOrd="0" parTransId="{0EF66349-6E98-4B60-B6CC-4DBE93A42C4D}" sibTransId="{89456CCF-D150-4A12-8379-B47EDDABB76A}"/>
    <dgm:cxn modelId="{E2BAD0BD-6D20-47C8-A8FA-0D7ED5B19000}" srcId="{B1612979-61F1-47E8-A44C-5D0B889488C3}" destId="{1352452D-48DF-424C-8327-8AC406F42C04}" srcOrd="0" destOrd="0" parTransId="{5C7ECECA-2C54-4F36-AD06-06715FE07BE9}" sibTransId="{15353B7F-2049-461C-A64F-A5C26F700035}"/>
    <dgm:cxn modelId="{7BF2BA90-E34A-425D-A45D-C2FC33E841D7}" type="presParOf" srcId="{66301023-0A6B-4FB0-9E2E-83BF15650915}" destId="{C468B49E-159F-4B23-8C97-5BDBC8A2619C}" srcOrd="0" destOrd="0" presId="urn:microsoft.com/office/officeart/2005/8/layout/funnel1"/>
    <dgm:cxn modelId="{538DD7F6-E25F-4CCB-BD6F-63C3FFF66B56}" type="presParOf" srcId="{66301023-0A6B-4FB0-9E2E-83BF15650915}" destId="{0C687DE8-095D-4249-9B3D-7A5746055820}" srcOrd="1" destOrd="0" presId="urn:microsoft.com/office/officeart/2005/8/layout/funnel1"/>
    <dgm:cxn modelId="{09533927-EE5F-44DA-8498-90C9030F9636}" type="presParOf" srcId="{66301023-0A6B-4FB0-9E2E-83BF15650915}" destId="{0594AA88-6117-4E44-800C-D9C3031D9E16}" srcOrd="2" destOrd="0" presId="urn:microsoft.com/office/officeart/2005/8/layout/funnel1"/>
    <dgm:cxn modelId="{EE58184F-5EC8-41D3-AF7B-4E53ABCB7C47}" type="presParOf" srcId="{66301023-0A6B-4FB0-9E2E-83BF15650915}" destId="{A7438BF8-A1AA-4915-A113-7F0E9B6EE872}" srcOrd="3" destOrd="0" presId="urn:microsoft.com/office/officeart/2005/8/layout/funnel1"/>
    <dgm:cxn modelId="{B7F25539-3F24-4983-9183-80D3C0CC4CAA}" type="presParOf" srcId="{66301023-0A6B-4FB0-9E2E-83BF15650915}" destId="{27290BE1-125C-4ACB-8641-79F9F5B5F8D1}" srcOrd="4" destOrd="0" presId="urn:microsoft.com/office/officeart/2005/8/layout/funnel1"/>
    <dgm:cxn modelId="{19125CD4-C34B-4E44-9E8E-6A2A924B3DF8}" type="presParOf" srcId="{66301023-0A6B-4FB0-9E2E-83BF15650915}" destId="{DB48C914-9A68-4B72-82F7-2C6F0EFF7EC6}" srcOrd="5" destOrd="0" presId="urn:microsoft.com/office/officeart/2005/8/layout/funnel1"/>
    <dgm:cxn modelId="{BBBF0914-73B5-414A-8F19-A36B93417743}" type="presParOf" srcId="{66301023-0A6B-4FB0-9E2E-83BF15650915}" destId="{379180BA-7A41-46E3-8E0C-207E81E1DB6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612979-61F1-47E8-A44C-5D0B889488C3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52452D-48DF-424C-8327-8AC406F42C04}">
      <dgm:prSet phldrT="[Text]" custT="1"/>
      <dgm:spPr/>
      <dgm:t>
        <a:bodyPr/>
        <a:lstStyle/>
        <a:p>
          <a:r>
            <a:rPr lang="en-US" sz="1600" dirty="0" smtClean="0">
              <a:latin typeface="Agency FB" panose="020B0503020202020204" pitchFamily="34" charset="0"/>
            </a:rPr>
            <a:t>Au  87.5%</a:t>
          </a:r>
          <a:endParaRPr lang="en-US" sz="1600" dirty="0">
            <a:latin typeface="Agency FB" panose="020B0503020202020204" pitchFamily="34" charset="0"/>
          </a:endParaRPr>
        </a:p>
      </dgm:t>
    </dgm:pt>
    <dgm:pt modelId="{5C7ECECA-2C54-4F36-AD06-06715FE07BE9}" type="parTrans" cxnId="{E2BAD0BD-6D20-47C8-A8FA-0D7ED5B19000}">
      <dgm:prSet/>
      <dgm:spPr/>
      <dgm:t>
        <a:bodyPr/>
        <a:lstStyle/>
        <a:p>
          <a:endParaRPr lang="en-US"/>
        </a:p>
      </dgm:t>
    </dgm:pt>
    <dgm:pt modelId="{15353B7F-2049-461C-A64F-A5C26F700035}" type="sibTrans" cxnId="{E2BAD0BD-6D20-47C8-A8FA-0D7ED5B19000}">
      <dgm:prSet/>
      <dgm:spPr/>
      <dgm:t>
        <a:bodyPr/>
        <a:lstStyle/>
        <a:p>
          <a:endParaRPr lang="en-US"/>
        </a:p>
      </dgm:t>
    </dgm:pt>
    <dgm:pt modelId="{6EFE8B4C-0D58-402C-8AEE-42D5893478C8}">
      <dgm:prSet phldrT="[Text]" custT="1"/>
      <dgm:spPr/>
      <dgm:t>
        <a:bodyPr/>
        <a:lstStyle/>
        <a:p>
          <a:r>
            <a:rPr lang="en-US" sz="1600" dirty="0" smtClean="0">
              <a:latin typeface="Agency FB" panose="020B0503020202020204" pitchFamily="34" charset="0"/>
            </a:rPr>
            <a:t>Others Metal </a:t>
          </a:r>
          <a:endParaRPr lang="en-US" sz="1600" dirty="0">
            <a:latin typeface="Agency FB" panose="020B0503020202020204" pitchFamily="34" charset="0"/>
          </a:endParaRPr>
        </a:p>
      </dgm:t>
    </dgm:pt>
    <dgm:pt modelId="{B0141EB3-8535-48B9-AE9D-B7632849C61C}" type="parTrans" cxnId="{CDCEFD1D-1C96-4BD5-A0B8-16E6E37029F6}">
      <dgm:prSet/>
      <dgm:spPr/>
      <dgm:t>
        <a:bodyPr/>
        <a:lstStyle/>
        <a:p>
          <a:endParaRPr lang="en-US"/>
        </a:p>
      </dgm:t>
    </dgm:pt>
    <dgm:pt modelId="{721DC244-1130-46D2-8F55-8F3074B1D354}" type="sibTrans" cxnId="{CDCEFD1D-1C96-4BD5-A0B8-16E6E37029F6}">
      <dgm:prSet/>
      <dgm:spPr/>
      <dgm:t>
        <a:bodyPr/>
        <a:lstStyle/>
        <a:p>
          <a:endParaRPr lang="en-US"/>
        </a:p>
      </dgm:t>
    </dgm:pt>
    <dgm:pt modelId="{899A8AD2-1389-4734-83F8-4645DB6F1BEF}">
      <dgm:prSet phldrT="[Text]" custT="1"/>
      <dgm:spPr/>
      <dgm:t>
        <a:bodyPr/>
        <a:lstStyle/>
        <a:p>
          <a:r>
            <a:rPr lang="en-US" sz="2400" dirty="0" smtClean="0">
              <a:latin typeface="Agency FB" panose="020B0503020202020204" pitchFamily="34" charset="0"/>
            </a:rPr>
            <a:t>Alloy(Gold-22)</a:t>
          </a:r>
          <a:endParaRPr lang="en-US" sz="2400" dirty="0">
            <a:latin typeface="Agency FB" panose="020B0503020202020204" pitchFamily="34" charset="0"/>
          </a:endParaRPr>
        </a:p>
      </dgm:t>
    </dgm:pt>
    <dgm:pt modelId="{0EF66349-6E98-4B60-B6CC-4DBE93A42C4D}" type="parTrans" cxnId="{25ADBF1B-77EB-4F43-ABDA-B95356054596}">
      <dgm:prSet/>
      <dgm:spPr/>
      <dgm:t>
        <a:bodyPr/>
        <a:lstStyle/>
        <a:p>
          <a:endParaRPr lang="en-US"/>
        </a:p>
      </dgm:t>
    </dgm:pt>
    <dgm:pt modelId="{89456CCF-D150-4A12-8379-B47EDDABB76A}" type="sibTrans" cxnId="{25ADBF1B-77EB-4F43-ABDA-B95356054596}">
      <dgm:prSet/>
      <dgm:spPr/>
      <dgm:t>
        <a:bodyPr/>
        <a:lstStyle/>
        <a:p>
          <a:endParaRPr lang="en-US"/>
        </a:p>
      </dgm:t>
    </dgm:pt>
    <dgm:pt modelId="{2AAF6E89-EA6E-4DA9-B3E8-318B060CA0A7}">
      <dgm:prSet phldrT="[Text]" custT="1"/>
      <dgm:spPr/>
      <dgm:t>
        <a:bodyPr/>
        <a:lstStyle/>
        <a:p>
          <a:r>
            <a:rPr lang="en-US" sz="1600" dirty="0" smtClean="0">
              <a:latin typeface="Agency FB" panose="020B0503020202020204" pitchFamily="34" charset="0"/>
            </a:rPr>
            <a:t>Cu  12.5%</a:t>
          </a:r>
          <a:endParaRPr lang="en-US" sz="1600" dirty="0">
            <a:latin typeface="Agency FB" panose="020B0503020202020204" pitchFamily="34" charset="0"/>
          </a:endParaRPr>
        </a:p>
      </dgm:t>
    </dgm:pt>
    <dgm:pt modelId="{E8E4EC17-33A5-49E0-A85F-D7EB21EA4280}" type="parTrans" cxnId="{28EAC62E-0268-46C6-BF58-16429BA6ABF4}">
      <dgm:prSet/>
      <dgm:spPr/>
      <dgm:t>
        <a:bodyPr/>
        <a:lstStyle/>
        <a:p>
          <a:endParaRPr lang="en-US"/>
        </a:p>
      </dgm:t>
    </dgm:pt>
    <dgm:pt modelId="{B5461628-FFE0-4211-9BF4-950F451684B0}" type="sibTrans" cxnId="{28EAC62E-0268-46C6-BF58-16429BA6ABF4}">
      <dgm:prSet/>
      <dgm:spPr/>
      <dgm:t>
        <a:bodyPr/>
        <a:lstStyle/>
        <a:p>
          <a:endParaRPr lang="en-US"/>
        </a:p>
      </dgm:t>
    </dgm:pt>
    <dgm:pt modelId="{66301023-0A6B-4FB0-9E2E-83BF15650915}" type="pres">
      <dgm:prSet presAssocID="{B1612979-61F1-47E8-A44C-5D0B889488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8B49E-159F-4B23-8C97-5BDBC8A2619C}" type="pres">
      <dgm:prSet presAssocID="{B1612979-61F1-47E8-A44C-5D0B889488C3}" presName="ellipse" presStyleLbl="trBgShp" presStyleIdx="0" presStyleCnt="1"/>
      <dgm:spPr/>
      <dgm:t>
        <a:bodyPr/>
        <a:lstStyle/>
        <a:p>
          <a:endParaRPr lang="en-US"/>
        </a:p>
      </dgm:t>
    </dgm:pt>
    <dgm:pt modelId="{0C687DE8-095D-4249-9B3D-7A5746055820}" type="pres">
      <dgm:prSet presAssocID="{B1612979-61F1-47E8-A44C-5D0B889488C3}" presName="arrow1" presStyleLbl="fgShp" presStyleIdx="0" presStyleCnt="1"/>
      <dgm:spPr/>
      <dgm:t>
        <a:bodyPr/>
        <a:lstStyle/>
        <a:p>
          <a:endParaRPr lang="en-US"/>
        </a:p>
      </dgm:t>
    </dgm:pt>
    <dgm:pt modelId="{0594AA88-6117-4E44-800C-D9C3031D9E16}" type="pres">
      <dgm:prSet presAssocID="{B1612979-61F1-47E8-A44C-5D0B889488C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38BF8-A1AA-4915-A113-7F0E9B6EE872}" type="pres">
      <dgm:prSet presAssocID="{6EFE8B4C-0D58-402C-8AEE-42D5893478C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90BE1-125C-4ACB-8641-79F9F5B5F8D1}" type="pres">
      <dgm:prSet presAssocID="{2AAF6E89-EA6E-4DA9-B3E8-318B060CA0A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8C914-9A68-4B72-82F7-2C6F0EFF7EC6}" type="pres">
      <dgm:prSet presAssocID="{899A8AD2-1389-4734-83F8-4645DB6F1BE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80BA-7A41-46E3-8E0C-207E81E1DB60}" type="pres">
      <dgm:prSet presAssocID="{B1612979-61F1-47E8-A44C-5D0B889488C3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99D0568D-347F-4C49-B34E-C3DFA29DB6EE}" type="presOf" srcId="{2AAF6E89-EA6E-4DA9-B3E8-318B060CA0A7}" destId="{A7438BF8-A1AA-4915-A113-7F0E9B6EE872}" srcOrd="0" destOrd="0" presId="urn:microsoft.com/office/officeart/2005/8/layout/funnel1"/>
    <dgm:cxn modelId="{28EAC62E-0268-46C6-BF58-16429BA6ABF4}" srcId="{B1612979-61F1-47E8-A44C-5D0B889488C3}" destId="{2AAF6E89-EA6E-4DA9-B3E8-318B060CA0A7}" srcOrd="2" destOrd="0" parTransId="{E8E4EC17-33A5-49E0-A85F-D7EB21EA4280}" sibTransId="{B5461628-FFE0-4211-9BF4-950F451684B0}"/>
    <dgm:cxn modelId="{7902A8BB-91CB-41FB-B34D-FFCCB3BEDCE3}" type="presOf" srcId="{899A8AD2-1389-4734-83F8-4645DB6F1BEF}" destId="{0594AA88-6117-4E44-800C-D9C3031D9E16}" srcOrd="0" destOrd="0" presId="urn:microsoft.com/office/officeart/2005/8/layout/funnel1"/>
    <dgm:cxn modelId="{501AE8FB-B4C0-458E-A775-CFED3EBFC0C1}" type="presOf" srcId="{1352452D-48DF-424C-8327-8AC406F42C04}" destId="{DB48C914-9A68-4B72-82F7-2C6F0EFF7EC6}" srcOrd="0" destOrd="0" presId="urn:microsoft.com/office/officeart/2005/8/layout/funnel1"/>
    <dgm:cxn modelId="{8627AC54-5DBD-42DE-8195-F286ACC98E68}" type="presOf" srcId="{B1612979-61F1-47E8-A44C-5D0B889488C3}" destId="{66301023-0A6B-4FB0-9E2E-83BF15650915}" srcOrd="0" destOrd="0" presId="urn:microsoft.com/office/officeart/2005/8/layout/funnel1"/>
    <dgm:cxn modelId="{39BDEEAC-4050-445C-AB3D-C06F2E229454}" type="presOf" srcId="{6EFE8B4C-0D58-402C-8AEE-42D5893478C8}" destId="{27290BE1-125C-4ACB-8641-79F9F5B5F8D1}" srcOrd="0" destOrd="0" presId="urn:microsoft.com/office/officeart/2005/8/layout/funnel1"/>
    <dgm:cxn modelId="{CDCEFD1D-1C96-4BD5-A0B8-16E6E37029F6}" srcId="{B1612979-61F1-47E8-A44C-5D0B889488C3}" destId="{6EFE8B4C-0D58-402C-8AEE-42D5893478C8}" srcOrd="1" destOrd="0" parTransId="{B0141EB3-8535-48B9-AE9D-B7632849C61C}" sibTransId="{721DC244-1130-46D2-8F55-8F3074B1D354}"/>
    <dgm:cxn modelId="{25ADBF1B-77EB-4F43-ABDA-B95356054596}" srcId="{B1612979-61F1-47E8-A44C-5D0B889488C3}" destId="{899A8AD2-1389-4734-83F8-4645DB6F1BEF}" srcOrd="3" destOrd="0" parTransId="{0EF66349-6E98-4B60-B6CC-4DBE93A42C4D}" sibTransId="{89456CCF-D150-4A12-8379-B47EDDABB76A}"/>
    <dgm:cxn modelId="{E2BAD0BD-6D20-47C8-A8FA-0D7ED5B19000}" srcId="{B1612979-61F1-47E8-A44C-5D0B889488C3}" destId="{1352452D-48DF-424C-8327-8AC406F42C04}" srcOrd="0" destOrd="0" parTransId="{5C7ECECA-2C54-4F36-AD06-06715FE07BE9}" sibTransId="{15353B7F-2049-461C-A64F-A5C26F700035}"/>
    <dgm:cxn modelId="{7BF2BA90-E34A-425D-A45D-C2FC33E841D7}" type="presParOf" srcId="{66301023-0A6B-4FB0-9E2E-83BF15650915}" destId="{C468B49E-159F-4B23-8C97-5BDBC8A2619C}" srcOrd="0" destOrd="0" presId="urn:microsoft.com/office/officeart/2005/8/layout/funnel1"/>
    <dgm:cxn modelId="{538DD7F6-E25F-4CCB-BD6F-63C3FFF66B56}" type="presParOf" srcId="{66301023-0A6B-4FB0-9E2E-83BF15650915}" destId="{0C687DE8-095D-4249-9B3D-7A5746055820}" srcOrd="1" destOrd="0" presId="urn:microsoft.com/office/officeart/2005/8/layout/funnel1"/>
    <dgm:cxn modelId="{09533927-EE5F-44DA-8498-90C9030F9636}" type="presParOf" srcId="{66301023-0A6B-4FB0-9E2E-83BF15650915}" destId="{0594AA88-6117-4E44-800C-D9C3031D9E16}" srcOrd="2" destOrd="0" presId="urn:microsoft.com/office/officeart/2005/8/layout/funnel1"/>
    <dgm:cxn modelId="{EE58184F-5EC8-41D3-AF7B-4E53ABCB7C47}" type="presParOf" srcId="{66301023-0A6B-4FB0-9E2E-83BF15650915}" destId="{A7438BF8-A1AA-4915-A113-7F0E9B6EE872}" srcOrd="3" destOrd="0" presId="urn:microsoft.com/office/officeart/2005/8/layout/funnel1"/>
    <dgm:cxn modelId="{B7F25539-3F24-4983-9183-80D3C0CC4CAA}" type="presParOf" srcId="{66301023-0A6B-4FB0-9E2E-83BF15650915}" destId="{27290BE1-125C-4ACB-8641-79F9F5B5F8D1}" srcOrd="4" destOrd="0" presId="urn:microsoft.com/office/officeart/2005/8/layout/funnel1"/>
    <dgm:cxn modelId="{19125CD4-C34B-4E44-9E8E-6A2A924B3DF8}" type="presParOf" srcId="{66301023-0A6B-4FB0-9E2E-83BF15650915}" destId="{DB48C914-9A68-4B72-82F7-2C6F0EFF7EC6}" srcOrd="5" destOrd="0" presId="urn:microsoft.com/office/officeart/2005/8/layout/funnel1"/>
    <dgm:cxn modelId="{BBBF0914-73B5-414A-8F19-A36B93417743}" type="presParOf" srcId="{66301023-0A6B-4FB0-9E2E-83BF15650915}" destId="{379180BA-7A41-46E3-8E0C-207E81E1DB6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612979-61F1-47E8-A44C-5D0B889488C3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52452D-48DF-424C-8327-8AC406F42C04}">
      <dgm:prSet phldrT="[Text]" custT="1"/>
      <dgm:spPr/>
      <dgm:t>
        <a:bodyPr/>
        <a:lstStyle/>
        <a:p>
          <a:r>
            <a:rPr lang="en-US" sz="1800" dirty="0" smtClean="0">
              <a:latin typeface="Agency FB" panose="020B0503020202020204" pitchFamily="34" charset="0"/>
            </a:rPr>
            <a:t>Au  100%</a:t>
          </a:r>
          <a:endParaRPr lang="en-US" sz="1800" dirty="0">
            <a:latin typeface="Agency FB" panose="020B0503020202020204" pitchFamily="34" charset="0"/>
          </a:endParaRPr>
        </a:p>
      </dgm:t>
    </dgm:pt>
    <dgm:pt modelId="{5C7ECECA-2C54-4F36-AD06-06715FE07BE9}" type="parTrans" cxnId="{E2BAD0BD-6D20-47C8-A8FA-0D7ED5B19000}">
      <dgm:prSet/>
      <dgm:spPr/>
      <dgm:t>
        <a:bodyPr/>
        <a:lstStyle/>
        <a:p>
          <a:endParaRPr lang="en-US"/>
        </a:p>
      </dgm:t>
    </dgm:pt>
    <dgm:pt modelId="{15353B7F-2049-461C-A64F-A5C26F700035}" type="sibTrans" cxnId="{E2BAD0BD-6D20-47C8-A8FA-0D7ED5B19000}">
      <dgm:prSet/>
      <dgm:spPr/>
      <dgm:t>
        <a:bodyPr/>
        <a:lstStyle/>
        <a:p>
          <a:endParaRPr lang="en-US"/>
        </a:p>
      </dgm:t>
    </dgm:pt>
    <dgm:pt modelId="{899A8AD2-1389-4734-83F8-4645DB6F1BEF}">
      <dgm:prSet phldrT="[Text]" custT="1"/>
      <dgm:spPr/>
      <dgm:t>
        <a:bodyPr/>
        <a:lstStyle/>
        <a:p>
          <a:r>
            <a:rPr lang="en-US" sz="2000" dirty="0" smtClean="0">
              <a:latin typeface="Agency FB" panose="020B0503020202020204" pitchFamily="34" charset="0"/>
            </a:rPr>
            <a:t>Alloy(Gold-24)</a:t>
          </a:r>
          <a:endParaRPr lang="en-US" sz="2000" dirty="0">
            <a:latin typeface="Agency FB" panose="020B0503020202020204" pitchFamily="34" charset="0"/>
          </a:endParaRPr>
        </a:p>
      </dgm:t>
    </dgm:pt>
    <dgm:pt modelId="{0EF66349-6E98-4B60-B6CC-4DBE93A42C4D}" type="parTrans" cxnId="{25ADBF1B-77EB-4F43-ABDA-B95356054596}">
      <dgm:prSet/>
      <dgm:spPr/>
      <dgm:t>
        <a:bodyPr/>
        <a:lstStyle/>
        <a:p>
          <a:endParaRPr lang="en-US"/>
        </a:p>
      </dgm:t>
    </dgm:pt>
    <dgm:pt modelId="{89456CCF-D150-4A12-8379-B47EDDABB76A}" type="sibTrans" cxnId="{25ADBF1B-77EB-4F43-ABDA-B95356054596}">
      <dgm:prSet/>
      <dgm:spPr/>
      <dgm:t>
        <a:bodyPr/>
        <a:lstStyle/>
        <a:p>
          <a:endParaRPr lang="en-US"/>
        </a:p>
      </dgm:t>
    </dgm:pt>
    <dgm:pt modelId="{66301023-0A6B-4FB0-9E2E-83BF15650915}" type="pres">
      <dgm:prSet presAssocID="{B1612979-61F1-47E8-A44C-5D0B889488C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68B49E-159F-4B23-8C97-5BDBC8A2619C}" type="pres">
      <dgm:prSet presAssocID="{B1612979-61F1-47E8-A44C-5D0B889488C3}" presName="ellipse" presStyleLbl="trBgShp" presStyleIdx="0" presStyleCnt="1"/>
      <dgm:spPr/>
      <dgm:t>
        <a:bodyPr/>
        <a:lstStyle/>
        <a:p>
          <a:endParaRPr lang="en-US"/>
        </a:p>
      </dgm:t>
    </dgm:pt>
    <dgm:pt modelId="{0C687DE8-095D-4249-9B3D-7A5746055820}" type="pres">
      <dgm:prSet presAssocID="{B1612979-61F1-47E8-A44C-5D0B889488C3}" presName="arrow1" presStyleLbl="fgShp" presStyleIdx="0" presStyleCnt="1"/>
      <dgm:spPr/>
      <dgm:t>
        <a:bodyPr/>
        <a:lstStyle/>
        <a:p>
          <a:endParaRPr lang="en-US"/>
        </a:p>
      </dgm:t>
    </dgm:pt>
    <dgm:pt modelId="{0594AA88-6117-4E44-800C-D9C3031D9E16}" type="pres">
      <dgm:prSet presAssocID="{B1612979-61F1-47E8-A44C-5D0B889488C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420B6-CC83-4A41-A412-6E37F87F78C6}" type="pres">
      <dgm:prSet presAssocID="{899A8AD2-1389-4734-83F8-4645DB6F1BEF}" presName="item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80BA-7A41-46E3-8E0C-207E81E1DB60}" type="pres">
      <dgm:prSet presAssocID="{B1612979-61F1-47E8-A44C-5D0B889488C3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8627AC54-5DBD-42DE-8195-F286ACC98E68}" type="presOf" srcId="{B1612979-61F1-47E8-A44C-5D0B889488C3}" destId="{66301023-0A6B-4FB0-9E2E-83BF15650915}" srcOrd="0" destOrd="0" presId="urn:microsoft.com/office/officeart/2005/8/layout/funnel1"/>
    <dgm:cxn modelId="{6C4C5DDC-8B4C-42C7-8C0D-0F6DDD63E2B7}" type="presOf" srcId="{1352452D-48DF-424C-8327-8AC406F42C04}" destId="{FF9420B6-CC83-4A41-A412-6E37F87F78C6}" srcOrd="0" destOrd="0" presId="urn:microsoft.com/office/officeart/2005/8/layout/funnel1"/>
    <dgm:cxn modelId="{7902A8BB-91CB-41FB-B34D-FFCCB3BEDCE3}" type="presOf" srcId="{899A8AD2-1389-4734-83F8-4645DB6F1BEF}" destId="{0594AA88-6117-4E44-800C-D9C3031D9E16}" srcOrd="0" destOrd="0" presId="urn:microsoft.com/office/officeart/2005/8/layout/funnel1"/>
    <dgm:cxn modelId="{25ADBF1B-77EB-4F43-ABDA-B95356054596}" srcId="{B1612979-61F1-47E8-A44C-5D0B889488C3}" destId="{899A8AD2-1389-4734-83F8-4645DB6F1BEF}" srcOrd="1" destOrd="0" parTransId="{0EF66349-6E98-4B60-B6CC-4DBE93A42C4D}" sibTransId="{89456CCF-D150-4A12-8379-B47EDDABB76A}"/>
    <dgm:cxn modelId="{E2BAD0BD-6D20-47C8-A8FA-0D7ED5B19000}" srcId="{B1612979-61F1-47E8-A44C-5D0B889488C3}" destId="{1352452D-48DF-424C-8327-8AC406F42C04}" srcOrd="0" destOrd="0" parTransId="{5C7ECECA-2C54-4F36-AD06-06715FE07BE9}" sibTransId="{15353B7F-2049-461C-A64F-A5C26F700035}"/>
    <dgm:cxn modelId="{7BF2BA90-E34A-425D-A45D-C2FC33E841D7}" type="presParOf" srcId="{66301023-0A6B-4FB0-9E2E-83BF15650915}" destId="{C468B49E-159F-4B23-8C97-5BDBC8A2619C}" srcOrd="0" destOrd="0" presId="urn:microsoft.com/office/officeart/2005/8/layout/funnel1"/>
    <dgm:cxn modelId="{538DD7F6-E25F-4CCB-BD6F-63C3FFF66B56}" type="presParOf" srcId="{66301023-0A6B-4FB0-9E2E-83BF15650915}" destId="{0C687DE8-095D-4249-9B3D-7A5746055820}" srcOrd="1" destOrd="0" presId="urn:microsoft.com/office/officeart/2005/8/layout/funnel1"/>
    <dgm:cxn modelId="{09533927-EE5F-44DA-8498-90C9030F9636}" type="presParOf" srcId="{66301023-0A6B-4FB0-9E2E-83BF15650915}" destId="{0594AA88-6117-4E44-800C-D9C3031D9E16}" srcOrd="2" destOrd="0" presId="urn:microsoft.com/office/officeart/2005/8/layout/funnel1"/>
    <dgm:cxn modelId="{A15FC4D3-D3F9-4CBC-A569-CC3FCD5EBBC3}" type="presParOf" srcId="{66301023-0A6B-4FB0-9E2E-83BF15650915}" destId="{FF9420B6-CC83-4A41-A412-6E37F87F78C6}" srcOrd="3" destOrd="0" presId="urn:microsoft.com/office/officeart/2005/8/layout/funnel1"/>
    <dgm:cxn modelId="{BBBF0914-73B5-414A-8F19-A36B93417743}" type="presParOf" srcId="{66301023-0A6B-4FB0-9E2E-83BF15650915}" destId="{379180BA-7A41-46E3-8E0C-207E81E1DB60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8B49E-159F-4B23-8C97-5BDBC8A2619C}">
      <dsp:nvSpPr>
        <dsp:cNvPr id="0" name=""/>
        <dsp:cNvSpPr/>
      </dsp:nvSpPr>
      <dsp:spPr>
        <a:xfrm>
          <a:off x="564855" y="606646"/>
          <a:ext cx="2064203" cy="71687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87DE8-095D-4249-9B3D-7A5746055820}">
      <dsp:nvSpPr>
        <dsp:cNvPr id="0" name=""/>
        <dsp:cNvSpPr/>
      </dsp:nvSpPr>
      <dsp:spPr>
        <a:xfrm>
          <a:off x="1400137" y="2362019"/>
          <a:ext cx="400039" cy="256025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AA88-6117-4E44-800C-D9C3031D9E16}">
      <dsp:nvSpPr>
        <dsp:cNvPr id="0" name=""/>
        <dsp:cNvSpPr/>
      </dsp:nvSpPr>
      <dsp:spPr>
        <a:xfrm>
          <a:off x="640062" y="2566839"/>
          <a:ext cx="1920189" cy="48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Alloy(Steel)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640062" y="2566839"/>
        <a:ext cx="1920189" cy="480047"/>
      </dsp:txXfrm>
    </dsp:sp>
    <dsp:sp modelId="{A7438BF8-A1AA-4915-A113-7F0E9B6EE872}">
      <dsp:nvSpPr>
        <dsp:cNvPr id="0" name=""/>
        <dsp:cNvSpPr/>
      </dsp:nvSpPr>
      <dsp:spPr>
        <a:xfrm>
          <a:off x="1315329" y="1378882"/>
          <a:ext cx="720070" cy="7200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C     1%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1420781" y="1484334"/>
        <a:ext cx="509166" cy="509166"/>
      </dsp:txXfrm>
    </dsp:sp>
    <dsp:sp modelId="{ABEB2CEF-3AFD-4EE4-A2FF-FABA32ABBD46}">
      <dsp:nvSpPr>
        <dsp:cNvPr id="0" name=""/>
        <dsp:cNvSpPr/>
      </dsp:nvSpPr>
      <dsp:spPr>
        <a:xfrm>
          <a:off x="800078" y="838669"/>
          <a:ext cx="720070" cy="72007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Fe 99%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905530" y="944121"/>
        <a:ext cx="509166" cy="509166"/>
      </dsp:txXfrm>
    </dsp:sp>
    <dsp:sp modelId="{379180BA-7A41-46E3-8E0C-207E81E1DB60}">
      <dsp:nvSpPr>
        <dsp:cNvPr id="0" name=""/>
        <dsp:cNvSpPr/>
      </dsp:nvSpPr>
      <dsp:spPr>
        <a:xfrm>
          <a:off x="480047" y="518638"/>
          <a:ext cx="2240220" cy="179217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8B49E-159F-4B23-8C97-5BDBC8A2619C}">
      <dsp:nvSpPr>
        <dsp:cNvPr id="0" name=""/>
        <dsp:cNvSpPr/>
      </dsp:nvSpPr>
      <dsp:spPr>
        <a:xfrm>
          <a:off x="559322" y="618484"/>
          <a:ext cx="2043983" cy="709848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87DE8-095D-4249-9B3D-7A5746055820}">
      <dsp:nvSpPr>
        <dsp:cNvPr id="0" name=""/>
        <dsp:cNvSpPr/>
      </dsp:nvSpPr>
      <dsp:spPr>
        <a:xfrm>
          <a:off x="1386423" y="2356662"/>
          <a:ext cx="396120" cy="25351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AA88-6117-4E44-800C-D9C3031D9E16}">
      <dsp:nvSpPr>
        <dsp:cNvPr id="0" name=""/>
        <dsp:cNvSpPr/>
      </dsp:nvSpPr>
      <dsp:spPr>
        <a:xfrm>
          <a:off x="633793" y="2559476"/>
          <a:ext cx="1901380" cy="47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Alloy(Stainless Steel)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633793" y="2559476"/>
        <a:ext cx="1901380" cy="475345"/>
      </dsp:txXfrm>
    </dsp:sp>
    <dsp:sp modelId="{A7438BF8-A1AA-4915-A113-7F0E9B6EE872}">
      <dsp:nvSpPr>
        <dsp:cNvPr id="0" name=""/>
        <dsp:cNvSpPr/>
      </dsp:nvSpPr>
      <dsp:spPr>
        <a:xfrm>
          <a:off x="1302445" y="1383155"/>
          <a:ext cx="713017" cy="7130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Ni   8%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1406864" y="1487574"/>
        <a:ext cx="504179" cy="504179"/>
      </dsp:txXfrm>
    </dsp:sp>
    <dsp:sp modelId="{A75CD4BD-11AD-40D3-9106-CA9B00723A91}">
      <dsp:nvSpPr>
        <dsp:cNvPr id="0" name=""/>
        <dsp:cNvSpPr/>
      </dsp:nvSpPr>
      <dsp:spPr>
        <a:xfrm>
          <a:off x="792241" y="848234"/>
          <a:ext cx="713017" cy="713017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Cr     18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896660" y="952653"/>
        <a:ext cx="504179" cy="504179"/>
      </dsp:txXfrm>
    </dsp:sp>
    <dsp:sp modelId="{DB48C914-9A68-4B72-82F7-2C6F0EFF7EC6}">
      <dsp:nvSpPr>
        <dsp:cNvPr id="0" name=""/>
        <dsp:cNvSpPr/>
      </dsp:nvSpPr>
      <dsp:spPr>
        <a:xfrm>
          <a:off x="1521104" y="675842"/>
          <a:ext cx="713017" cy="71301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Fe 74%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1625523" y="780261"/>
        <a:ext cx="504179" cy="504179"/>
      </dsp:txXfrm>
    </dsp:sp>
    <dsp:sp modelId="{379180BA-7A41-46E3-8E0C-207E81E1DB60}">
      <dsp:nvSpPr>
        <dsp:cNvPr id="0" name=""/>
        <dsp:cNvSpPr/>
      </dsp:nvSpPr>
      <dsp:spPr>
        <a:xfrm>
          <a:off x="475345" y="531337"/>
          <a:ext cx="2218276" cy="177462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8B49E-159F-4B23-8C97-5BDBC8A2619C}">
      <dsp:nvSpPr>
        <dsp:cNvPr id="0" name=""/>
        <dsp:cNvSpPr/>
      </dsp:nvSpPr>
      <dsp:spPr>
        <a:xfrm>
          <a:off x="559322" y="618484"/>
          <a:ext cx="2043983" cy="709848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87DE8-095D-4249-9B3D-7A5746055820}">
      <dsp:nvSpPr>
        <dsp:cNvPr id="0" name=""/>
        <dsp:cNvSpPr/>
      </dsp:nvSpPr>
      <dsp:spPr>
        <a:xfrm>
          <a:off x="1386423" y="2356662"/>
          <a:ext cx="396120" cy="25351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AA88-6117-4E44-800C-D9C3031D9E16}">
      <dsp:nvSpPr>
        <dsp:cNvPr id="0" name=""/>
        <dsp:cNvSpPr/>
      </dsp:nvSpPr>
      <dsp:spPr>
        <a:xfrm>
          <a:off x="633793" y="2559476"/>
          <a:ext cx="1901380" cy="47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Alloy(Brass)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633793" y="2559476"/>
        <a:ext cx="1901380" cy="475345"/>
      </dsp:txXfrm>
    </dsp:sp>
    <dsp:sp modelId="{A7438BF8-A1AA-4915-A113-7F0E9B6EE872}">
      <dsp:nvSpPr>
        <dsp:cNvPr id="0" name=""/>
        <dsp:cNvSpPr/>
      </dsp:nvSpPr>
      <dsp:spPr>
        <a:xfrm>
          <a:off x="1302445" y="1383155"/>
          <a:ext cx="713017" cy="7130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Zn     35%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1406864" y="1487574"/>
        <a:ext cx="504179" cy="504179"/>
      </dsp:txXfrm>
    </dsp:sp>
    <dsp:sp modelId="{ABEB2CEF-3AFD-4EE4-A2FF-FABA32ABBD46}">
      <dsp:nvSpPr>
        <dsp:cNvPr id="0" name=""/>
        <dsp:cNvSpPr/>
      </dsp:nvSpPr>
      <dsp:spPr>
        <a:xfrm>
          <a:off x="792241" y="848234"/>
          <a:ext cx="713017" cy="71301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Cu 65%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896660" y="952653"/>
        <a:ext cx="504179" cy="504179"/>
      </dsp:txXfrm>
    </dsp:sp>
    <dsp:sp modelId="{379180BA-7A41-46E3-8E0C-207E81E1DB60}">
      <dsp:nvSpPr>
        <dsp:cNvPr id="0" name=""/>
        <dsp:cNvSpPr/>
      </dsp:nvSpPr>
      <dsp:spPr>
        <a:xfrm>
          <a:off x="475345" y="531337"/>
          <a:ext cx="2218276" cy="177462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8B49E-159F-4B23-8C97-5BDBC8A2619C}">
      <dsp:nvSpPr>
        <dsp:cNvPr id="0" name=""/>
        <dsp:cNvSpPr/>
      </dsp:nvSpPr>
      <dsp:spPr>
        <a:xfrm>
          <a:off x="559322" y="892804"/>
          <a:ext cx="2043983" cy="709848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87DE8-095D-4249-9B3D-7A5746055820}">
      <dsp:nvSpPr>
        <dsp:cNvPr id="0" name=""/>
        <dsp:cNvSpPr/>
      </dsp:nvSpPr>
      <dsp:spPr>
        <a:xfrm>
          <a:off x="1386423" y="2630983"/>
          <a:ext cx="396120" cy="25351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AA88-6117-4E44-800C-D9C3031D9E16}">
      <dsp:nvSpPr>
        <dsp:cNvPr id="0" name=""/>
        <dsp:cNvSpPr/>
      </dsp:nvSpPr>
      <dsp:spPr>
        <a:xfrm>
          <a:off x="633793" y="2979528"/>
          <a:ext cx="1901380" cy="47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Alloy(Bronze)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633793" y="2979528"/>
        <a:ext cx="1901380" cy="475345"/>
      </dsp:txXfrm>
    </dsp:sp>
    <dsp:sp modelId="{A7438BF8-A1AA-4915-A113-7F0E9B6EE872}">
      <dsp:nvSpPr>
        <dsp:cNvPr id="0" name=""/>
        <dsp:cNvSpPr/>
      </dsp:nvSpPr>
      <dsp:spPr>
        <a:xfrm>
          <a:off x="1302445" y="1657476"/>
          <a:ext cx="713017" cy="71301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Sn     10%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1406864" y="1761895"/>
        <a:ext cx="504179" cy="504179"/>
      </dsp:txXfrm>
    </dsp:sp>
    <dsp:sp modelId="{ABEB2CEF-3AFD-4EE4-A2FF-FABA32ABBD46}">
      <dsp:nvSpPr>
        <dsp:cNvPr id="0" name=""/>
        <dsp:cNvSpPr/>
      </dsp:nvSpPr>
      <dsp:spPr>
        <a:xfrm>
          <a:off x="792241" y="1122554"/>
          <a:ext cx="713017" cy="71301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gency FB" panose="020B0503020202020204" pitchFamily="34" charset="0"/>
            </a:rPr>
            <a:t>Cu 90%</a:t>
          </a:r>
          <a:endParaRPr lang="en-US" sz="1700" kern="1200" dirty="0">
            <a:latin typeface="Agency FB" panose="020B0503020202020204" pitchFamily="34" charset="0"/>
          </a:endParaRPr>
        </a:p>
      </dsp:txBody>
      <dsp:txXfrm>
        <a:off x="896660" y="1226973"/>
        <a:ext cx="504179" cy="504179"/>
      </dsp:txXfrm>
    </dsp:sp>
    <dsp:sp modelId="{379180BA-7A41-46E3-8E0C-207E81E1DB60}">
      <dsp:nvSpPr>
        <dsp:cNvPr id="0" name=""/>
        <dsp:cNvSpPr/>
      </dsp:nvSpPr>
      <dsp:spPr>
        <a:xfrm>
          <a:off x="492758" y="805658"/>
          <a:ext cx="2218276" cy="177462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8B49E-159F-4B23-8C97-5BDBC8A2619C}">
      <dsp:nvSpPr>
        <dsp:cNvPr id="0" name=""/>
        <dsp:cNvSpPr/>
      </dsp:nvSpPr>
      <dsp:spPr>
        <a:xfrm>
          <a:off x="644094" y="489874"/>
          <a:ext cx="2353771" cy="817433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87DE8-095D-4249-9B3D-7A5746055820}">
      <dsp:nvSpPr>
        <dsp:cNvPr id="0" name=""/>
        <dsp:cNvSpPr/>
      </dsp:nvSpPr>
      <dsp:spPr>
        <a:xfrm>
          <a:off x="1596550" y="2491492"/>
          <a:ext cx="456157" cy="291940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AA88-6117-4E44-800C-D9C3031D9E16}">
      <dsp:nvSpPr>
        <dsp:cNvPr id="0" name=""/>
        <dsp:cNvSpPr/>
      </dsp:nvSpPr>
      <dsp:spPr>
        <a:xfrm>
          <a:off x="729851" y="2725045"/>
          <a:ext cx="2189554" cy="54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gency FB" panose="020B0503020202020204" pitchFamily="34" charset="0"/>
            </a:rPr>
            <a:t>Alloy(Duralumin)</a:t>
          </a:r>
          <a:endParaRPr lang="en-US" sz="4400" kern="1200" dirty="0">
            <a:latin typeface="Agency FB" panose="020B0503020202020204" pitchFamily="34" charset="0"/>
          </a:endParaRPr>
        </a:p>
      </dsp:txBody>
      <dsp:txXfrm>
        <a:off x="729851" y="2725045"/>
        <a:ext cx="2189554" cy="547388"/>
      </dsp:txXfrm>
    </dsp:sp>
    <dsp:sp modelId="{A7438BF8-A1AA-4915-A113-7F0E9B6EE872}">
      <dsp:nvSpPr>
        <dsp:cNvPr id="0" name=""/>
        <dsp:cNvSpPr/>
      </dsp:nvSpPr>
      <dsp:spPr>
        <a:xfrm>
          <a:off x="1499845" y="1370440"/>
          <a:ext cx="821083" cy="8210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gency FB" panose="020B0503020202020204" pitchFamily="34" charset="0"/>
            </a:rPr>
            <a:t>Mg+Mn+Fe</a:t>
          </a:r>
          <a:r>
            <a:rPr lang="en-US" sz="1800" kern="1200" dirty="0" smtClean="0">
              <a:latin typeface="Agency FB" panose="020B0503020202020204" pitchFamily="34" charset="0"/>
            </a:rPr>
            <a:t>   1%</a:t>
          </a:r>
          <a:endParaRPr lang="en-US" sz="1800" kern="1200" dirty="0">
            <a:latin typeface="Agency FB" panose="020B0503020202020204" pitchFamily="34" charset="0"/>
          </a:endParaRPr>
        </a:p>
      </dsp:txBody>
      <dsp:txXfrm>
        <a:off x="1620090" y="1490685"/>
        <a:ext cx="580593" cy="580593"/>
      </dsp:txXfrm>
    </dsp:sp>
    <dsp:sp modelId="{27290BE1-125C-4ACB-8641-79F9F5B5F8D1}">
      <dsp:nvSpPr>
        <dsp:cNvPr id="0" name=""/>
        <dsp:cNvSpPr/>
      </dsp:nvSpPr>
      <dsp:spPr>
        <a:xfrm>
          <a:off x="912314" y="754445"/>
          <a:ext cx="821083" cy="821083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Al     95 %</a:t>
          </a:r>
          <a:endParaRPr lang="en-US" sz="1800" kern="1200" dirty="0">
            <a:latin typeface="Agency FB" panose="020B0503020202020204" pitchFamily="34" charset="0"/>
          </a:endParaRPr>
        </a:p>
      </dsp:txBody>
      <dsp:txXfrm>
        <a:off x="1032559" y="874690"/>
        <a:ext cx="580593" cy="580593"/>
      </dsp:txXfrm>
    </dsp:sp>
    <dsp:sp modelId="{DB48C914-9A68-4B72-82F7-2C6F0EFF7EC6}">
      <dsp:nvSpPr>
        <dsp:cNvPr id="0" name=""/>
        <dsp:cNvSpPr/>
      </dsp:nvSpPr>
      <dsp:spPr>
        <a:xfrm>
          <a:off x="1751643" y="555926"/>
          <a:ext cx="821083" cy="82108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Cu   4%</a:t>
          </a:r>
          <a:endParaRPr lang="en-US" sz="1800" kern="1200" dirty="0">
            <a:latin typeface="Agency FB" panose="020B0503020202020204" pitchFamily="34" charset="0"/>
          </a:endParaRPr>
        </a:p>
      </dsp:txBody>
      <dsp:txXfrm>
        <a:off x="1871888" y="676171"/>
        <a:ext cx="580593" cy="580593"/>
      </dsp:txXfrm>
    </dsp:sp>
    <dsp:sp modelId="{379180BA-7A41-46E3-8E0C-207E81E1DB60}">
      <dsp:nvSpPr>
        <dsp:cNvPr id="0" name=""/>
        <dsp:cNvSpPr/>
      </dsp:nvSpPr>
      <dsp:spPr>
        <a:xfrm>
          <a:off x="547388" y="389520"/>
          <a:ext cx="2554480" cy="20435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8B49E-159F-4B23-8C97-5BDBC8A2619C}">
      <dsp:nvSpPr>
        <dsp:cNvPr id="0" name=""/>
        <dsp:cNvSpPr/>
      </dsp:nvSpPr>
      <dsp:spPr>
        <a:xfrm>
          <a:off x="581009" y="342496"/>
          <a:ext cx="2123236" cy="73737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87DE8-095D-4249-9B3D-7A5746055820}">
      <dsp:nvSpPr>
        <dsp:cNvPr id="0" name=""/>
        <dsp:cNvSpPr/>
      </dsp:nvSpPr>
      <dsp:spPr>
        <a:xfrm>
          <a:off x="1440179" y="2148070"/>
          <a:ext cx="411480" cy="26334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AA88-6117-4E44-800C-D9C3031D9E16}">
      <dsp:nvSpPr>
        <dsp:cNvPr id="0" name=""/>
        <dsp:cNvSpPr/>
      </dsp:nvSpPr>
      <dsp:spPr>
        <a:xfrm>
          <a:off x="658367" y="2358748"/>
          <a:ext cx="1975104" cy="493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gency FB" panose="020B0503020202020204" pitchFamily="34" charset="0"/>
            </a:rPr>
            <a:t>Alloy(Gold-21)</a:t>
          </a:r>
          <a:endParaRPr lang="en-US" sz="2400" kern="1200" dirty="0">
            <a:latin typeface="Agency FB" panose="020B0503020202020204" pitchFamily="34" charset="0"/>
          </a:endParaRPr>
        </a:p>
      </dsp:txBody>
      <dsp:txXfrm>
        <a:off x="658367" y="2358748"/>
        <a:ext cx="1975104" cy="493776"/>
      </dsp:txXfrm>
    </dsp:sp>
    <dsp:sp modelId="{A7438BF8-A1AA-4915-A113-7F0E9B6EE872}">
      <dsp:nvSpPr>
        <dsp:cNvPr id="0" name=""/>
        <dsp:cNvSpPr/>
      </dsp:nvSpPr>
      <dsp:spPr>
        <a:xfrm>
          <a:off x="1352946" y="1136817"/>
          <a:ext cx="740664" cy="740664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anose="020B0503020202020204" pitchFamily="34" charset="0"/>
            </a:rPr>
            <a:t>Cu  8.33%</a:t>
          </a:r>
          <a:endParaRPr lang="en-US" sz="1600" kern="1200" dirty="0">
            <a:latin typeface="Agency FB" panose="020B0503020202020204" pitchFamily="34" charset="0"/>
          </a:endParaRPr>
        </a:p>
      </dsp:txBody>
      <dsp:txXfrm>
        <a:off x="1461414" y="1245285"/>
        <a:ext cx="523728" cy="523728"/>
      </dsp:txXfrm>
    </dsp:sp>
    <dsp:sp modelId="{27290BE1-125C-4ACB-8641-79F9F5B5F8D1}">
      <dsp:nvSpPr>
        <dsp:cNvPr id="0" name=""/>
        <dsp:cNvSpPr/>
      </dsp:nvSpPr>
      <dsp:spPr>
        <a:xfrm>
          <a:off x="822959" y="581154"/>
          <a:ext cx="740664" cy="740664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anose="020B0503020202020204" pitchFamily="34" charset="0"/>
            </a:rPr>
            <a:t>Others Metal </a:t>
          </a:r>
          <a:endParaRPr lang="en-US" sz="1600" kern="1200" dirty="0">
            <a:latin typeface="Agency FB" panose="020B0503020202020204" pitchFamily="34" charset="0"/>
          </a:endParaRPr>
        </a:p>
      </dsp:txBody>
      <dsp:txXfrm>
        <a:off x="931427" y="689622"/>
        <a:ext cx="523728" cy="523728"/>
      </dsp:txXfrm>
    </dsp:sp>
    <dsp:sp modelId="{DB48C914-9A68-4B72-82F7-2C6F0EFF7EC6}">
      <dsp:nvSpPr>
        <dsp:cNvPr id="0" name=""/>
        <dsp:cNvSpPr/>
      </dsp:nvSpPr>
      <dsp:spPr>
        <a:xfrm>
          <a:off x="1580083" y="402078"/>
          <a:ext cx="740664" cy="740664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anose="020B0503020202020204" pitchFamily="34" charset="0"/>
            </a:rPr>
            <a:t>Au  61.97%</a:t>
          </a:r>
          <a:endParaRPr lang="en-US" sz="1600" kern="1200" dirty="0">
            <a:latin typeface="Agency FB" panose="020B0503020202020204" pitchFamily="34" charset="0"/>
          </a:endParaRPr>
        </a:p>
      </dsp:txBody>
      <dsp:txXfrm>
        <a:off x="1688551" y="510546"/>
        <a:ext cx="523728" cy="523728"/>
      </dsp:txXfrm>
    </dsp:sp>
    <dsp:sp modelId="{379180BA-7A41-46E3-8E0C-207E81E1DB60}">
      <dsp:nvSpPr>
        <dsp:cNvPr id="0" name=""/>
        <dsp:cNvSpPr/>
      </dsp:nvSpPr>
      <dsp:spPr>
        <a:xfrm>
          <a:off x="493775" y="251970"/>
          <a:ext cx="2304288" cy="184343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8B49E-159F-4B23-8C97-5BDBC8A2619C}">
      <dsp:nvSpPr>
        <dsp:cNvPr id="0" name=""/>
        <dsp:cNvSpPr/>
      </dsp:nvSpPr>
      <dsp:spPr>
        <a:xfrm>
          <a:off x="581009" y="342496"/>
          <a:ext cx="2123236" cy="73737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87DE8-095D-4249-9B3D-7A5746055820}">
      <dsp:nvSpPr>
        <dsp:cNvPr id="0" name=""/>
        <dsp:cNvSpPr/>
      </dsp:nvSpPr>
      <dsp:spPr>
        <a:xfrm>
          <a:off x="1440179" y="2148070"/>
          <a:ext cx="411480" cy="26334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AA88-6117-4E44-800C-D9C3031D9E16}">
      <dsp:nvSpPr>
        <dsp:cNvPr id="0" name=""/>
        <dsp:cNvSpPr/>
      </dsp:nvSpPr>
      <dsp:spPr>
        <a:xfrm>
          <a:off x="658367" y="2358748"/>
          <a:ext cx="1975104" cy="493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gency FB" panose="020B0503020202020204" pitchFamily="34" charset="0"/>
            </a:rPr>
            <a:t>Alloy(Gold-22)</a:t>
          </a:r>
          <a:endParaRPr lang="en-US" sz="2400" kern="1200" dirty="0">
            <a:latin typeface="Agency FB" panose="020B0503020202020204" pitchFamily="34" charset="0"/>
          </a:endParaRPr>
        </a:p>
      </dsp:txBody>
      <dsp:txXfrm>
        <a:off x="658367" y="2358748"/>
        <a:ext cx="1975104" cy="493776"/>
      </dsp:txXfrm>
    </dsp:sp>
    <dsp:sp modelId="{A7438BF8-A1AA-4915-A113-7F0E9B6EE872}">
      <dsp:nvSpPr>
        <dsp:cNvPr id="0" name=""/>
        <dsp:cNvSpPr/>
      </dsp:nvSpPr>
      <dsp:spPr>
        <a:xfrm>
          <a:off x="1352946" y="1136817"/>
          <a:ext cx="740664" cy="7406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anose="020B0503020202020204" pitchFamily="34" charset="0"/>
            </a:rPr>
            <a:t>Cu  12.5%</a:t>
          </a:r>
          <a:endParaRPr lang="en-US" sz="1600" kern="1200" dirty="0">
            <a:latin typeface="Agency FB" panose="020B0503020202020204" pitchFamily="34" charset="0"/>
          </a:endParaRPr>
        </a:p>
      </dsp:txBody>
      <dsp:txXfrm>
        <a:off x="1461414" y="1245285"/>
        <a:ext cx="523728" cy="523728"/>
      </dsp:txXfrm>
    </dsp:sp>
    <dsp:sp modelId="{27290BE1-125C-4ACB-8641-79F9F5B5F8D1}">
      <dsp:nvSpPr>
        <dsp:cNvPr id="0" name=""/>
        <dsp:cNvSpPr/>
      </dsp:nvSpPr>
      <dsp:spPr>
        <a:xfrm>
          <a:off x="822959" y="581154"/>
          <a:ext cx="740664" cy="740664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anose="020B0503020202020204" pitchFamily="34" charset="0"/>
            </a:rPr>
            <a:t>Others Metal </a:t>
          </a:r>
          <a:endParaRPr lang="en-US" sz="1600" kern="1200" dirty="0">
            <a:latin typeface="Agency FB" panose="020B0503020202020204" pitchFamily="34" charset="0"/>
          </a:endParaRPr>
        </a:p>
      </dsp:txBody>
      <dsp:txXfrm>
        <a:off x="931427" y="689622"/>
        <a:ext cx="523728" cy="523728"/>
      </dsp:txXfrm>
    </dsp:sp>
    <dsp:sp modelId="{DB48C914-9A68-4B72-82F7-2C6F0EFF7EC6}">
      <dsp:nvSpPr>
        <dsp:cNvPr id="0" name=""/>
        <dsp:cNvSpPr/>
      </dsp:nvSpPr>
      <dsp:spPr>
        <a:xfrm>
          <a:off x="1580083" y="402078"/>
          <a:ext cx="740664" cy="74066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gency FB" panose="020B0503020202020204" pitchFamily="34" charset="0"/>
            </a:rPr>
            <a:t>Au  87.5%</a:t>
          </a:r>
          <a:endParaRPr lang="en-US" sz="1600" kern="1200" dirty="0">
            <a:latin typeface="Agency FB" panose="020B0503020202020204" pitchFamily="34" charset="0"/>
          </a:endParaRPr>
        </a:p>
      </dsp:txBody>
      <dsp:txXfrm>
        <a:off x="1688551" y="510546"/>
        <a:ext cx="523728" cy="523728"/>
      </dsp:txXfrm>
    </dsp:sp>
    <dsp:sp modelId="{379180BA-7A41-46E3-8E0C-207E81E1DB60}">
      <dsp:nvSpPr>
        <dsp:cNvPr id="0" name=""/>
        <dsp:cNvSpPr/>
      </dsp:nvSpPr>
      <dsp:spPr>
        <a:xfrm>
          <a:off x="493775" y="251970"/>
          <a:ext cx="2304288" cy="184343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8B49E-159F-4B23-8C97-5BDBC8A2619C}">
      <dsp:nvSpPr>
        <dsp:cNvPr id="0" name=""/>
        <dsp:cNvSpPr/>
      </dsp:nvSpPr>
      <dsp:spPr>
        <a:xfrm>
          <a:off x="537635" y="663640"/>
          <a:ext cx="1964731" cy="68232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87DE8-095D-4249-9B3D-7A5746055820}">
      <dsp:nvSpPr>
        <dsp:cNvPr id="0" name=""/>
        <dsp:cNvSpPr/>
      </dsp:nvSpPr>
      <dsp:spPr>
        <a:xfrm>
          <a:off x="1332666" y="2334423"/>
          <a:ext cx="380761" cy="24368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4AA88-6117-4E44-800C-D9C3031D9E16}">
      <dsp:nvSpPr>
        <dsp:cNvPr id="0" name=""/>
        <dsp:cNvSpPr/>
      </dsp:nvSpPr>
      <dsp:spPr>
        <a:xfrm>
          <a:off x="609218" y="2529373"/>
          <a:ext cx="1827657" cy="45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gency FB" panose="020B0503020202020204" pitchFamily="34" charset="0"/>
            </a:rPr>
            <a:t>Alloy(Gold-24)</a:t>
          </a:r>
          <a:endParaRPr lang="en-US" sz="2000" kern="1200" dirty="0">
            <a:latin typeface="Agency FB" panose="020B0503020202020204" pitchFamily="34" charset="0"/>
          </a:endParaRPr>
        </a:p>
      </dsp:txBody>
      <dsp:txXfrm>
        <a:off x="609218" y="2529373"/>
        <a:ext cx="1827657" cy="456914"/>
      </dsp:txXfrm>
    </dsp:sp>
    <dsp:sp modelId="{FF9420B6-CC83-4A41-A412-6E37F87F78C6}">
      <dsp:nvSpPr>
        <dsp:cNvPr id="0" name=""/>
        <dsp:cNvSpPr/>
      </dsp:nvSpPr>
      <dsp:spPr>
        <a:xfrm>
          <a:off x="837676" y="701716"/>
          <a:ext cx="1066133" cy="1066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gency FB" panose="020B0503020202020204" pitchFamily="34" charset="0"/>
            </a:rPr>
            <a:t>Au  100%</a:t>
          </a:r>
          <a:endParaRPr lang="en-US" sz="1800" kern="1200" dirty="0">
            <a:latin typeface="Agency FB" panose="020B0503020202020204" pitchFamily="34" charset="0"/>
          </a:endParaRPr>
        </a:p>
      </dsp:txBody>
      <dsp:txXfrm>
        <a:off x="993808" y="857848"/>
        <a:ext cx="753869" cy="753869"/>
      </dsp:txXfrm>
    </dsp:sp>
    <dsp:sp modelId="{379180BA-7A41-46E3-8E0C-207E81E1DB60}">
      <dsp:nvSpPr>
        <dsp:cNvPr id="0" name=""/>
        <dsp:cNvSpPr/>
      </dsp:nvSpPr>
      <dsp:spPr>
        <a:xfrm>
          <a:off x="456914" y="579872"/>
          <a:ext cx="2132266" cy="17058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2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8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7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2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9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6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4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1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3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C1A2E-7997-4463-A584-254CC57D3F3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C73C-0353-4C74-A6AD-C351785A9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1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954"/>
            <a:ext cx="7315199" cy="4114800"/>
          </a:xfrm>
          <a:prstGeom prst="rect">
            <a:avLst/>
          </a:prstGeom>
          <a:solidFill>
            <a:srgbClr val="71D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7" name="TextBox 6"/>
          <p:cNvSpPr txBox="1"/>
          <p:nvPr/>
        </p:nvSpPr>
        <p:spPr>
          <a:xfrm>
            <a:off x="127885" y="327851"/>
            <a:ext cx="4845853" cy="3459409"/>
          </a:xfrm>
          <a:prstGeom prst="rect">
            <a:avLst/>
          </a:prstGeom>
          <a:solidFill>
            <a:srgbClr val="FFFF99">
              <a:alpha val="43000"/>
            </a:srgbClr>
          </a:solidFill>
        </p:spPr>
        <p:txBody>
          <a:bodyPr wrap="square" lIns="274320" tIns="54864" rIns="274320" bIns="54864" rtlCol="0">
            <a:spAutoFit/>
          </a:bodyPr>
          <a:lstStyle/>
          <a:p>
            <a:r>
              <a:rPr lang="en-US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MINERAL RESOURCES</a:t>
            </a:r>
          </a:p>
          <a:p>
            <a:r>
              <a:rPr lang="en-US" sz="216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(METAL &amp; NON-METALS)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C-10-01-  Mineral Resources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C-10-02- Metal Extraction -01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C-10-03- Metal Extraction -02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C-10-04- Metal Extraction -03</a:t>
            </a:r>
          </a:p>
          <a:p>
            <a:r>
              <a:rPr lang="en-US" sz="2000" dirty="0">
                <a:solidFill>
                  <a:srgbClr val="FF0000"/>
                </a:solidFill>
                <a:latin typeface="Agency FB" panose="020B0503020202020204" pitchFamily="34" charset="0"/>
              </a:rPr>
              <a:t>C-10-05- Selected Alloys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C-10-06- Corrosion of Metals &amp; Alloys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C-10-07- Nonmetal Minerals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C-10-08- Question Bank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7048"/>
          <a:stretch/>
        </p:blipFill>
        <p:spPr>
          <a:xfrm>
            <a:off x="4397828" y="1"/>
            <a:ext cx="2917372" cy="36316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D75836-129E-4C27-B65F-9574B1BD8D6D}"/>
              </a:ext>
            </a:extLst>
          </p:cNvPr>
          <p:cNvSpPr/>
          <p:nvPr/>
        </p:nvSpPr>
        <p:spPr>
          <a:xfrm>
            <a:off x="3391273" y="2645546"/>
            <a:ext cx="3923931" cy="1482208"/>
          </a:xfrm>
          <a:custGeom>
            <a:avLst/>
            <a:gdLst>
              <a:gd name="connsiteX0" fmla="*/ 7575601 w 7575601"/>
              <a:gd name="connsiteY0" fmla="*/ 0 h 1715550"/>
              <a:gd name="connsiteX1" fmla="*/ 7575601 w 7575601"/>
              <a:gd name="connsiteY1" fmla="*/ 1715550 h 1715550"/>
              <a:gd name="connsiteX2" fmla="*/ 82517 w 7575601"/>
              <a:gd name="connsiteY2" fmla="*/ 1715550 h 1715550"/>
              <a:gd name="connsiteX3" fmla="*/ 0 w 7575601"/>
              <a:gd name="connsiteY3" fmla="*/ 1190437 h 1715550"/>
              <a:gd name="connsiteX4" fmla="*/ 7575601 w 7575601"/>
              <a:gd name="connsiteY4" fmla="*/ 0 h 17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601" h="1715550">
                <a:moveTo>
                  <a:pt x="7575601" y="0"/>
                </a:moveTo>
                <a:lnTo>
                  <a:pt x="7575601" y="1715550"/>
                </a:lnTo>
                <a:lnTo>
                  <a:pt x="82517" y="1715550"/>
                </a:lnTo>
                <a:lnTo>
                  <a:pt x="0" y="1190437"/>
                </a:lnTo>
                <a:lnTo>
                  <a:pt x="75756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" name="TextBox 1"/>
          <p:cNvSpPr txBox="1"/>
          <p:nvPr/>
        </p:nvSpPr>
        <p:spPr>
          <a:xfrm>
            <a:off x="2702194" y="3075158"/>
            <a:ext cx="445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pc="180" dirty="0">
                <a:latin typeface="Agency FB" panose="020B0503020202020204" pitchFamily="34" charset="0"/>
              </a:rPr>
              <a:t>WALIULLAH</a:t>
            </a:r>
          </a:p>
          <a:p>
            <a:pPr algn="r"/>
            <a:r>
              <a:rPr lang="en-US" sz="1400" b="1" i="1" spc="180" dirty="0">
                <a:latin typeface="Agency FB" panose="020B0503020202020204" pitchFamily="34" charset="0"/>
              </a:rPr>
              <a:t>Assistant Teacher (Science)</a:t>
            </a:r>
          </a:p>
          <a:p>
            <a:pPr algn="r"/>
            <a:r>
              <a:rPr lang="en-US" sz="1400" b="1" i="1" spc="180" dirty="0" err="1">
                <a:latin typeface="Agency FB" panose="020B0503020202020204" pitchFamily="34" charset="0"/>
              </a:rPr>
              <a:t>Dighalia</a:t>
            </a:r>
            <a:r>
              <a:rPr lang="en-US" sz="1400" b="1" i="1" spc="180" dirty="0">
                <a:latin typeface="Agency FB" panose="020B0503020202020204" pitchFamily="34" charset="0"/>
              </a:rPr>
              <a:t> A Z High School &amp; College</a:t>
            </a:r>
          </a:p>
          <a:p>
            <a:pPr algn="r"/>
            <a:r>
              <a:rPr lang="en-US" sz="1400" b="1" i="1" spc="180" dirty="0" err="1">
                <a:latin typeface="Agency FB" panose="020B0503020202020204" pitchFamily="34" charset="0"/>
              </a:rPr>
              <a:t>Faridpur</a:t>
            </a:r>
            <a:r>
              <a:rPr lang="en-US" sz="1400" b="1" i="1" spc="180" dirty="0">
                <a:latin typeface="Agency FB" panose="020B0503020202020204" pitchFamily="34" charset="0"/>
              </a:rPr>
              <a:t>, </a:t>
            </a:r>
            <a:r>
              <a:rPr lang="en-US" sz="1400" b="1" i="1" spc="180" dirty="0" err="1">
                <a:latin typeface="Agency FB" panose="020B0503020202020204" pitchFamily="34" charset="0"/>
              </a:rPr>
              <a:t>Pabna</a:t>
            </a:r>
            <a:endParaRPr lang="en-US" sz="1400" b="1" i="1" spc="180" dirty="0"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5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93614"/>
              </p:ext>
            </p:extLst>
          </p:nvPr>
        </p:nvGraphicFramePr>
        <p:xfrm>
          <a:off x="3657600" y="274320"/>
          <a:ext cx="3291841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954">
                  <a:extLst>
                    <a:ext uri="{9D8B030D-6E8A-4147-A177-3AD203B41FA5}">
                      <a16:colId xmlns:a16="http://schemas.microsoft.com/office/drawing/2014/main" val="203711398"/>
                    </a:ext>
                  </a:extLst>
                </a:gridCol>
                <a:gridCol w="1082170">
                  <a:extLst>
                    <a:ext uri="{9D8B030D-6E8A-4147-A177-3AD203B41FA5}">
                      <a16:colId xmlns:a16="http://schemas.microsoft.com/office/drawing/2014/main" val="2385241351"/>
                    </a:ext>
                  </a:extLst>
                </a:gridCol>
                <a:gridCol w="1436717">
                  <a:extLst>
                    <a:ext uri="{9D8B030D-6E8A-4147-A177-3AD203B41FA5}">
                      <a16:colId xmlns:a16="http://schemas.microsoft.com/office/drawing/2014/main" val="2724023071"/>
                    </a:ext>
                  </a:extLst>
                </a:gridCol>
              </a:tblGrid>
              <a:tr h="931460">
                <a:tc>
                  <a:txBody>
                    <a:bodyPr/>
                    <a:lstStyle/>
                    <a:p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19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সংকর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bn-IN" sz="19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সংযুক্তি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76128"/>
                  </a:ext>
                </a:extLst>
              </a:tr>
              <a:tr h="2634700">
                <a:tc>
                  <a:txBody>
                    <a:bodyPr/>
                    <a:lstStyle/>
                    <a:p>
                      <a:pPr algn="ctr"/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মরিচা বিহীন ইস্পাত</a:t>
                      </a:r>
                    </a:p>
                    <a:p>
                      <a:pPr algn="ctr"/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(স্টেইনলেস স্টিল)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9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লোহা </a:t>
                      </a:r>
                      <a:r>
                        <a:rPr lang="en-US" sz="19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74%,</a:t>
                      </a:r>
                      <a:r>
                        <a:rPr lang="en-US" sz="19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9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ক্রোমিয়াম </a:t>
                      </a:r>
                      <a:r>
                        <a:rPr lang="en-US" sz="19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18%,</a:t>
                      </a:r>
                      <a:r>
                        <a:rPr lang="bn-IN" sz="19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নিকেল</a:t>
                      </a:r>
                      <a:r>
                        <a:rPr lang="en-US" sz="19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8%</a:t>
                      </a:r>
                      <a:endParaRPr lang="en-US" sz="19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ছুরি,</a:t>
                      </a:r>
                      <a:r>
                        <a:rPr lang="bn-IN" sz="19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কাঁটা চামচ, পাকঘরের সিঙ্ক, রসায়ন শিল্পের বিক্রিয়া পাত্র, অস্ত্রোপচারের যন্ত্রপাতি ইত্যাদি।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9823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5760" y="274320"/>
            <a:ext cx="36576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640" dirty="0">
                <a:latin typeface="NikoshBAN" panose="02000000000000000000" pitchFamily="2" charset="0"/>
                <a:cs typeface="NikoshBAN" panose="02000000000000000000" pitchFamily="2" charset="0"/>
              </a:rPr>
              <a:t>সংকর ধাতু </a:t>
            </a:r>
            <a:r>
              <a:rPr lang="bn-IN" sz="264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2640" dirty="0">
                <a:latin typeface="Agency FB" panose="020B0503020202020204" pitchFamily="34" charset="0"/>
                <a:cs typeface="NikoshBAN" panose="02000000000000000000" pitchFamily="2" charset="0"/>
              </a:rPr>
              <a:t>Alloys</a:t>
            </a:r>
            <a:r>
              <a:rPr lang="bn-IN" sz="264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endParaRPr lang="en-US" sz="264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9082610"/>
              </p:ext>
            </p:extLst>
          </p:nvPr>
        </p:nvGraphicFramePr>
        <p:xfrm>
          <a:off x="240031" y="488008"/>
          <a:ext cx="3168967" cy="356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5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3657600" cy="4114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68195"/>
              </p:ext>
            </p:extLst>
          </p:nvPr>
        </p:nvGraphicFramePr>
        <p:xfrm>
          <a:off x="3857625" y="274320"/>
          <a:ext cx="319754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83">
                  <a:extLst>
                    <a:ext uri="{9D8B030D-6E8A-4147-A177-3AD203B41FA5}">
                      <a16:colId xmlns:a16="http://schemas.microsoft.com/office/drawing/2014/main" val="203711398"/>
                    </a:ext>
                  </a:extLst>
                </a:gridCol>
                <a:gridCol w="2221760">
                  <a:extLst>
                    <a:ext uri="{9D8B030D-6E8A-4147-A177-3AD203B41FA5}">
                      <a16:colId xmlns:a16="http://schemas.microsoft.com/office/drawing/2014/main" val="2724023071"/>
                    </a:ext>
                  </a:extLst>
                </a:gridCol>
              </a:tblGrid>
              <a:tr h="1002351"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22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সংকর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</a:t>
                      </a:r>
                      <a:endParaRPr lang="en-US" sz="2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776128"/>
                  </a:ext>
                </a:extLst>
              </a:tr>
              <a:tr h="2563809"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পিতল (ব্রাস)</a:t>
                      </a:r>
                      <a:endParaRPr lang="en-US" sz="2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অলংকার,</a:t>
                      </a:r>
                      <a:r>
                        <a:rPr lang="bn-IN" sz="2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200" b="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 কব্জার বিয়ারিং, বৈদ্যুতিক সুইচ, </a:t>
                      </a:r>
                      <a:endParaRPr lang="en-US" sz="2200" b="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দরজার হাতল, </a:t>
                      </a:r>
                      <a:endParaRPr lang="en-US" sz="2200" b="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ডেকচি,পাতিল ইত্যাদি।</a:t>
                      </a:r>
                      <a:endParaRPr lang="en-US" sz="2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46173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5760" y="274320"/>
            <a:ext cx="36576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640" dirty="0">
                <a:latin typeface="NikoshBAN" panose="02000000000000000000" pitchFamily="2" charset="0"/>
                <a:cs typeface="NikoshBAN" panose="02000000000000000000" pitchFamily="2" charset="0"/>
              </a:rPr>
              <a:t>সংকর ধাতু </a:t>
            </a:r>
            <a:r>
              <a:rPr lang="bn-IN" sz="264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2640" dirty="0">
                <a:latin typeface="Agency FB" panose="020B0503020202020204" pitchFamily="34" charset="0"/>
                <a:cs typeface="NikoshBAN" panose="02000000000000000000" pitchFamily="2" charset="0"/>
              </a:rPr>
              <a:t>Alloys</a:t>
            </a:r>
            <a:r>
              <a:rPr lang="bn-IN" sz="264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endParaRPr lang="en-US" sz="264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49803539"/>
              </p:ext>
            </p:extLst>
          </p:nvPr>
        </p:nvGraphicFramePr>
        <p:xfrm>
          <a:off x="240031" y="488008"/>
          <a:ext cx="3168967" cy="356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68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315201" cy="4114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91111"/>
              </p:ext>
            </p:extLst>
          </p:nvPr>
        </p:nvGraphicFramePr>
        <p:xfrm>
          <a:off x="365760" y="1054418"/>
          <a:ext cx="3291840" cy="278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196">
                  <a:extLst>
                    <a:ext uri="{9D8B030D-6E8A-4147-A177-3AD203B41FA5}">
                      <a16:colId xmlns:a16="http://schemas.microsoft.com/office/drawing/2014/main" val="203711398"/>
                    </a:ext>
                  </a:extLst>
                </a:gridCol>
                <a:gridCol w="2142644">
                  <a:extLst>
                    <a:ext uri="{9D8B030D-6E8A-4147-A177-3AD203B41FA5}">
                      <a16:colId xmlns:a16="http://schemas.microsoft.com/office/drawing/2014/main" val="2724023071"/>
                    </a:ext>
                  </a:extLst>
                </a:gridCol>
              </a:tblGrid>
              <a:tr h="1203073"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22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সংকর</a:t>
                      </a:r>
                      <a:endParaRPr lang="en-US" sz="22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BB33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</a:t>
                      </a:r>
                      <a:endParaRPr lang="en-US" sz="22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BB33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76128"/>
                  </a:ext>
                </a:extLst>
              </a:tr>
              <a:tr h="1582990"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কাঁসা</a:t>
                      </a:r>
                      <a:r>
                        <a:rPr lang="en-US" sz="2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(ব্রোঞ্জ)</a:t>
                      </a:r>
                      <a:endParaRPr lang="en-US" sz="22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BB33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22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গলানো যন্ত্রাংশ , থালা, গ্লাস ইত্যাদি</a:t>
                      </a:r>
                      <a:endParaRPr lang="en-US" sz="22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BB33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9526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5760" y="274320"/>
            <a:ext cx="3291840" cy="498598"/>
          </a:xfrm>
          <a:prstGeom prst="rect">
            <a:avLst/>
          </a:prstGeom>
          <a:solidFill>
            <a:srgbClr val="FF0066">
              <a:alpha val="63000"/>
            </a:srgbClr>
          </a:solidFill>
        </p:spPr>
        <p:txBody>
          <a:bodyPr wrap="square">
            <a:spAutoFit/>
          </a:bodyPr>
          <a:lstStyle/>
          <a:p>
            <a:r>
              <a:rPr lang="bn-IN" sz="2640" dirty="0">
                <a:latin typeface="NikoshBAN" panose="02000000000000000000" pitchFamily="2" charset="0"/>
                <a:cs typeface="NikoshBAN" panose="02000000000000000000" pitchFamily="2" charset="0"/>
              </a:rPr>
              <a:t>সংকর ধাতু </a:t>
            </a:r>
            <a:r>
              <a:rPr lang="bn-IN" sz="264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2640" dirty="0" smtClean="0">
                <a:latin typeface="Agency FB" panose="020B0503020202020204" pitchFamily="34" charset="0"/>
                <a:cs typeface="NikoshBAN" panose="02000000000000000000" pitchFamily="2" charset="0"/>
              </a:rPr>
              <a:t>Alloys</a:t>
            </a:r>
            <a:r>
              <a:rPr lang="bn-IN" sz="264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endParaRPr lang="en-US" sz="264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58853853"/>
              </p:ext>
            </p:extLst>
          </p:nvPr>
        </p:nvGraphicFramePr>
        <p:xfrm>
          <a:off x="4146233" y="69669"/>
          <a:ext cx="316896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0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771" y="239177"/>
            <a:ext cx="3474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সংকর ধাতু কী ?</a:t>
            </a:r>
          </a:p>
          <a:p>
            <a:pPr marL="445770" indent="-445770">
              <a:buFont typeface="+mj-lt"/>
              <a:buAutoNum type="alphaLcPeriod"/>
            </a:pPr>
            <a:endParaRPr lang="bn-IN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445770" indent="-445770">
              <a:buFont typeface="+mj-lt"/>
              <a:buAutoNum type="alphaLcPeriod"/>
            </a:pP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১০০ % বিশুদ্ধ ধাতু</a:t>
            </a:r>
          </a:p>
          <a:p>
            <a:pPr marL="445770" indent="-445770">
              <a:buFont typeface="+mj-lt"/>
              <a:buAutoNum type="alphaLcPeriod"/>
            </a:pP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খনিজমল মিশ্রিত ধাতু</a:t>
            </a:r>
          </a:p>
          <a:p>
            <a:pPr marL="445770" indent="-445770">
              <a:buFont typeface="+mj-lt"/>
              <a:buAutoNum type="alphaLcPeriod"/>
            </a:pP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একাধিক ধাতুর যৌগ</a:t>
            </a:r>
          </a:p>
          <a:p>
            <a:pPr marL="445770" indent="-445770">
              <a:buFont typeface="+mj-lt"/>
              <a:buAutoNum type="alphaLcPeriod"/>
            </a:pP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একাধিক ধাতুর মিশ্রণ</a:t>
            </a:r>
            <a:endParaRPr lang="en-US" sz="32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625" r="90884" b="1459"/>
          <a:stretch/>
        </p:blipFill>
        <p:spPr>
          <a:xfrm>
            <a:off x="1" y="-3980"/>
            <a:ext cx="687976" cy="412154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2" t="1270" r="9885" b="814"/>
          <a:stretch/>
        </p:blipFill>
        <p:spPr>
          <a:xfrm>
            <a:off x="4354286" y="0"/>
            <a:ext cx="2948168" cy="41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29" y="0"/>
            <a:ext cx="3657600" cy="4114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62766"/>
              </p:ext>
            </p:extLst>
          </p:nvPr>
        </p:nvGraphicFramePr>
        <p:xfrm>
          <a:off x="3841909" y="1265412"/>
          <a:ext cx="3291840" cy="2575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559">
                  <a:extLst>
                    <a:ext uri="{9D8B030D-6E8A-4147-A177-3AD203B41FA5}">
                      <a16:colId xmlns:a16="http://schemas.microsoft.com/office/drawing/2014/main" val="203711398"/>
                    </a:ext>
                  </a:extLst>
                </a:gridCol>
                <a:gridCol w="2287281">
                  <a:extLst>
                    <a:ext uri="{9D8B030D-6E8A-4147-A177-3AD203B41FA5}">
                      <a16:colId xmlns:a16="http://schemas.microsoft.com/office/drawing/2014/main" val="2724023071"/>
                    </a:ext>
                  </a:extLst>
                </a:gridCol>
              </a:tblGrid>
              <a:tr h="1046122"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2200" b="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সংকর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776128"/>
                  </a:ext>
                </a:extLst>
              </a:tr>
              <a:tr h="1528946"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ডুরালমিন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200" b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উড়ো</a:t>
                      </a:r>
                      <a:r>
                        <a:rPr lang="bn-IN" sz="2200" b="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জাহাজের বডি, বাইসাইকেলের পার্টস ইত্যাদি </a:t>
                      </a:r>
                      <a:endParaRPr lang="en-US" sz="2200" b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40957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2548" y="118694"/>
            <a:ext cx="298802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64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 ধাতু </a:t>
            </a:r>
            <a:r>
              <a:rPr lang="bn-IN" sz="264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264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Alloys</a:t>
            </a:r>
            <a:r>
              <a:rPr lang="bn-IN" sz="264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endParaRPr lang="en-US" sz="264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4735502"/>
              </p:ext>
            </p:extLst>
          </p:nvPr>
        </p:nvGraphicFramePr>
        <p:xfrm>
          <a:off x="9771" y="452847"/>
          <a:ext cx="3649258" cy="3661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7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03897"/>
              </p:ext>
            </p:extLst>
          </p:nvPr>
        </p:nvGraphicFramePr>
        <p:xfrm>
          <a:off x="3658234" y="299817"/>
          <a:ext cx="3291841" cy="3565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810">
                  <a:extLst>
                    <a:ext uri="{9D8B030D-6E8A-4147-A177-3AD203B41FA5}">
                      <a16:colId xmlns:a16="http://schemas.microsoft.com/office/drawing/2014/main" val="203711398"/>
                    </a:ext>
                  </a:extLst>
                </a:gridCol>
                <a:gridCol w="1431608">
                  <a:extLst>
                    <a:ext uri="{9D8B030D-6E8A-4147-A177-3AD203B41FA5}">
                      <a16:colId xmlns:a16="http://schemas.microsoft.com/office/drawing/2014/main" val="2385241351"/>
                    </a:ext>
                  </a:extLst>
                </a:gridCol>
                <a:gridCol w="1094423">
                  <a:extLst>
                    <a:ext uri="{9D8B030D-6E8A-4147-A177-3AD203B41FA5}">
                      <a16:colId xmlns:a16="http://schemas.microsoft.com/office/drawing/2014/main" val="2724023071"/>
                    </a:ext>
                  </a:extLst>
                </a:gridCol>
              </a:tblGrid>
              <a:tr h="1451215">
                <a:tc>
                  <a:txBody>
                    <a:bodyPr/>
                    <a:lstStyle/>
                    <a:p>
                      <a:pPr algn="ctr"/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19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সংকর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bn-IN" sz="19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সংযুক্তি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76128"/>
                  </a:ext>
                </a:extLst>
              </a:tr>
              <a:tr h="2114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21 </a:t>
                      </a:r>
                      <a:r>
                        <a:rPr lang="bn-IN" sz="1900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ক্যারেট</a:t>
                      </a:r>
                      <a:r>
                        <a:rPr lang="en-US" sz="1900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900" b="0" baseline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স্বর্ণ</a:t>
                      </a:r>
                      <a:endParaRPr lang="en-US" sz="1900" b="0" dirty="0" smtClean="0">
                        <a:solidFill>
                          <a:schemeClr val="bg1"/>
                        </a:solidFill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900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স্বর্ণ</a:t>
                      </a:r>
                      <a:r>
                        <a:rPr lang="bn-IN" sz="1900" b="0" baseline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900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61.97%, </a:t>
                      </a:r>
                      <a:r>
                        <a:rPr lang="bn-IN" sz="1900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কপার </a:t>
                      </a:r>
                      <a:r>
                        <a:rPr lang="en-US" sz="1900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8.33% </a:t>
                      </a:r>
                      <a:r>
                        <a:rPr lang="bn-IN" sz="1900" b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bn-IN" sz="1900" b="0" baseline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অন্যান্য ধাতু</a:t>
                      </a:r>
                      <a:endParaRPr lang="en-US" sz="1900" b="0" dirty="0">
                        <a:solidFill>
                          <a:schemeClr val="bg1"/>
                        </a:solidFill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900" b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অলংকার</a:t>
                      </a:r>
                      <a:endParaRPr lang="en-US" sz="1900" b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7506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5760" y="274320"/>
            <a:ext cx="36576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640" dirty="0">
                <a:latin typeface="NikoshBAN" panose="02000000000000000000" pitchFamily="2" charset="0"/>
                <a:cs typeface="NikoshBAN" panose="02000000000000000000" pitchFamily="2" charset="0"/>
              </a:rPr>
              <a:t>সংকর ধাতু </a:t>
            </a:r>
            <a:r>
              <a:rPr lang="bn-IN" sz="2640" dirty="0" smtClean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2640" dirty="0" smtClean="0">
                <a:latin typeface="Agency FB" panose="020B0503020202020204" pitchFamily="34" charset="0"/>
                <a:cs typeface="NikoshBAN" panose="02000000000000000000" pitchFamily="2" charset="0"/>
              </a:rPr>
              <a:t>Alloys</a:t>
            </a:r>
            <a:r>
              <a:rPr lang="bn-IN" sz="264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endParaRPr lang="en-US" sz="264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32770549"/>
              </p:ext>
            </p:extLst>
          </p:nvPr>
        </p:nvGraphicFramePr>
        <p:xfrm>
          <a:off x="290175" y="735985"/>
          <a:ext cx="3291840" cy="310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8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3657600" cy="4114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88254"/>
              </p:ext>
            </p:extLst>
          </p:nvPr>
        </p:nvGraphicFramePr>
        <p:xfrm>
          <a:off x="3657601" y="274638"/>
          <a:ext cx="3292474" cy="367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957">
                  <a:extLst>
                    <a:ext uri="{9D8B030D-6E8A-4147-A177-3AD203B41FA5}">
                      <a16:colId xmlns:a16="http://schemas.microsoft.com/office/drawing/2014/main" val="203711398"/>
                    </a:ext>
                  </a:extLst>
                </a:gridCol>
                <a:gridCol w="1431883">
                  <a:extLst>
                    <a:ext uri="{9D8B030D-6E8A-4147-A177-3AD203B41FA5}">
                      <a16:colId xmlns:a16="http://schemas.microsoft.com/office/drawing/2014/main" val="2385241351"/>
                    </a:ext>
                  </a:extLst>
                </a:gridCol>
                <a:gridCol w="1094634">
                  <a:extLst>
                    <a:ext uri="{9D8B030D-6E8A-4147-A177-3AD203B41FA5}">
                      <a16:colId xmlns:a16="http://schemas.microsoft.com/office/drawing/2014/main" val="2724023071"/>
                    </a:ext>
                  </a:extLst>
                </a:gridCol>
              </a:tblGrid>
              <a:tr h="1262420">
                <a:tc>
                  <a:txBody>
                    <a:bodyPr/>
                    <a:lstStyle/>
                    <a:p>
                      <a:pPr algn="ctr"/>
                      <a:r>
                        <a:rPr lang="b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সংকর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bn-IN" sz="18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সংযুক্তি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</a:t>
                      </a:r>
                      <a:endParaRPr lang="en-US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776128"/>
                  </a:ext>
                </a:extLst>
              </a:tr>
              <a:tr h="24166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22 </a:t>
                      </a: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ক্যারেট</a:t>
                      </a:r>
                      <a:r>
                        <a:rPr lang="bn-IN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স্বর্ণ</a:t>
                      </a:r>
                      <a:endParaRPr lang="en-US" sz="1700" b="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স্বর্ণ</a:t>
                      </a:r>
                      <a:r>
                        <a:rPr lang="bn-IN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87.5%, </a:t>
                      </a: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কপার </a:t>
                      </a:r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12.5%</a:t>
                      </a:r>
                      <a:r>
                        <a:rPr lang="en-US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bn-IN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অন্যান্য ধাতু</a:t>
                      </a:r>
                      <a:endParaRPr lang="en-US" sz="1700" b="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7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অলংকার</a:t>
                      </a:r>
                      <a:endParaRPr lang="en-US" sz="17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82694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5760" y="274320"/>
            <a:ext cx="36576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640" dirty="0">
                <a:latin typeface="NikoshBAN" panose="02000000000000000000" pitchFamily="2" charset="0"/>
                <a:cs typeface="NikoshBAN" panose="02000000000000000000" pitchFamily="2" charset="0"/>
              </a:rPr>
              <a:t>সংকর ধাতু </a:t>
            </a:r>
            <a:r>
              <a:rPr lang="bn-IN" sz="264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2640" dirty="0">
                <a:latin typeface="Agency FB" panose="020B0503020202020204" pitchFamily="34" charset="0"/>
                <a:cs typeface="NikoshBAN" panose="02000000000000000000" pitchFamily="2" charset="0"/>
              </a:rPr>
              <a:t>Selected Alloys</a:t>
            </a:r>
            <a:r>
              <a:rPr lang="bn-IN" sz="264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endParaRPr lang="en-US" sz="264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7129501"/>
              </p:ext>
            </p:extLst>
          </p:nvPr>
        </p:nvGraphicFramePr>
        <p:xfrm>
          <a:off x="160021" y="735985"/>
          <a:ext cx="3291840" cy="310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32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" y="274320"/>
            <a:ext cx="3657600" cy="4985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640" dirty="0">
                <a:latin typeface="NikoshBAN" panose="02000000000000000000" pitchFamily="2" charset="0"/>
                <a:cs typeface="NikoshBAN" panose="02000000000000000000" pitchFamily="2" charset="0"/>
              </a:rPr>
              <a:t>সংকর ধাতু </a:t>
            </a:r>
            <a:r>
              <a:rPr lang="bn-IN" sz="2640" dirty="0">
                <a:latin typeface="Agency FB" panose="020B0503020202020204" pitchFamily="34" charset="0"/>
                <a:cs typeface="NikoshBAN" panose="02000000000000000000" pitchFamily="2" charset="0"/>
              </a:rPr>
              <a:t>(</a:t>
            </a:r>
            <a:r>
              <a:rPr lang="en-US" sz="2640" dirty="0">
                <a:latin typeface="Agency FB" panose="020B0503020202020204" pitchFamily="34" charset="0"/>
                <a:cs typeface="NikoshBAN" panose="02000000000000000000" pitchFamily="2" charset="0"/>
              </a:rPr>
              <a:t>Selected Alloys</a:t>
            </a:r>
            <a:r>
              <a:rPr lang="bn-IN" sz="2640" dirty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endParaRPr lang="en-US" sz="264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88025016"/>
              </p:ext>
            </p:extLst>
          </p:nvPr>
        </p:nvGraphicFramePr>
        <p:xfrm>
          <a:off x="365760" y="735985"/>
          <a:ext cx="3046095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14695"/>
              </p:ext>
            </p:extLst>
          </p:nvPr>
        </p:nvGraphicFramePr>
        <p:xfrm>
          <a:off x="3669028" y="274320"/>
          <a:ext cx="3280412" cy="35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151">
                  <a:extLst>
                    <a:ext uri="{9D8B030D-6E8A-4147-A177-3AD203B41FA5}">
                      <a16:colId xmlns:a16="http://schemas.microsoft.com/office/drawing/2014/main" val="203711398"/>
                    </a:ext>
                  </a:extLst>
                </a:gridCol>
                <a:gridCol w="1426637">
                  <a:extLst>
                    <a:ext uri="{9D8B030D-6E8A-4147-A177-3AD203B41FA5}">
                      <a16:colId xmlns:a16="http://schemas.microsoft.com/office/drawing/2014/main" val="2385241351"/>
                    </a:ext>
                  </a:extLst>
                </a:gridCol>
                <a:gridCol w="1090624">
                  <a:extLst>
                    <a:ext uri="{9D8B030D-6E8A-4147-A177-3AD203B41FA5}">
                      <a16:colId xmlns:a16="http://schemas.microsoft.com/office/drawing/2014/main" val="2724023071"/>
                    </a:ext>
                  </a:extLst>
                </a:gridCol>
              </a:tblGrid>
              <a:tr h="567344"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সংকর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bn-IN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সংযুক্তি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76128"/>
                  </a:ext>
                </a:extLst>
              </a:tr>
              <a:tr h="826701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24 </a:t>
                      </a: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ক্যারেট</a:t>
                      </a:r>
                      <a:r>
                        <a:rPr lang="bn-IN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স্বর্ণ</a:t>
                      </a:r>
                      <a:endParaRPr lang="en-US" sz="17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স্বর্ণ </a:t>
                      </a:r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100%</a:t>
                      </a:r>
                      <a:endParaRPr lang="en-US" sz="17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7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ডেন্টিস্ট্রি, মুদ্রা, ইলেক</a:t>
                      </a:r>
                      <a:r>
                        <a:rPr lang="bn-IN" sz="17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ট্রনিক সংযোগ </a:t>
                      </a:r>
                      <a:endParaRPr lang="en-US" sz="17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45903"/>
                  </a:ext>
                </a:extLst>
              </a:tr>
              <a:tr h="1086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22 </a:t>
                      </a: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ক্যারেট</a:t>
                      </a:r>
                      <a:r>
                        <a:rPr lang="bn-IN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স্বর্ণ</a:t>
                      </a:r>
                      <a:endParaRPr lang="en-US" sz="1700" b="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স্বর্ণ</a:t>
                      </a:r>
                      <a:r>
                        <a:rPr lang="bn-IN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87.5%, </a:t>
                      </a: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কপার </a:t>
                      </a:r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12.5%</a:t>
                      </a:r>
                      <a:r>
                        <a:rPr lang="en-US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bn-IN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অন্যান্য ধাতু</a:t>
                      </a:r>
                      <a:endParaRPr lang="en-US" sz="1700" b="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7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অলংকার</a:t>
                      </a:r>
                      <a:endParaRPr lang="en-US" sz="17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826942"/>
                  </a:ext>
                </a:extLst>
              </a:tr>
              <a:tr h="1086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21 </a:t>
                      </a: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ক্যারেট</a:t>
                      </a:r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স্বর্ণ</a:t>
                      </a:r>
                      <a:endParaRPr lang="en-US" sz="1700" b="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স্বর্ণ</a:t>
                      </a:r>
                      <a:r>
                        <a:rPr lang="bn-IN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61.97%, </a:t>
                      </a: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কপার </a:t>
                      </a:r>
                      <a:r>
                        <a:rPr lang="en-US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8.33% </a:t>
                      </a:r>
                      <a:r>
                        <a:rPr lang="bn-IN" sz="17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bn-IN" sz="17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অন্যান্য ধাতু</a:t>
                      </a:r>
                      <a:endParaRPr lang="en-US" sz="17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7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অলংকার</a:t>
                      </a:r>
                      <a:endParaRPr lang="en-US" sz="17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75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8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81" y="274637"/>
            <a:ext cx="3207513" cy="3565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125" y="441572"/>
            <a:ext cx="3292475" cy="2800767"/>
          </a:xfrm>
          <a:prstGeom prst="rect">
            <a:avLst/>
          </a:prstGeom>
          <a:solidFill>
            <a:srgbClr val="FF438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bn-IN" sz="36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36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 অপেক্ষা সংকর ধাতু বেশী ব্যবহার উপযোগী কেন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26206"/>
              </p:ext>
            </p:extLst>
          </p:nvPr>
        </p:nvGraphicFramePr>
        <p:xfrm>
          <a:off x="189563" y="167765"/>
          <a:ext cx="6936075" cy="377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42">
                  <a:extLst>
                    <a:ext uri="{9D8B030D-6E8A-4147-A177-3AD203B41FA5}">
                      <a16:colId xmlns:a16="http://schemas.microsoft.com/office/drawing/2014/main" val="203711398"/>
                    </a:ext>
                  </a:extLst>
                </a:gridCol>
                <a:gridCol w="2579299">
                  <a:extLst>
                    <a:ext uri="{9D8B030D-6E8A-4147-A177-3AD203B41FA5}">
                      <a16:colId xmlns:a16="http://schemas.microsoft.com/office/drawing/2014/main" val="2385241351"/>
                    </a:ext>
                  </a:extLst>
                </a:gridCol>
                <a:gridCol w="3027234">
                  <a:extLst>
                    <a:ext uri="{9D8B030D-6E8A-4147-A177-3AD203B41FA5}">
                      <a16:colId xmlns:a16="http://schemas.microsoft.com/office/drawing/2014/main" val="2724023071"/>
                    </a:ext>
                  </a:extLst>
                </a:gridCol>
              </a:tblGrid>
              <a:tr h="349577"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সংকর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r>
                        <a:rPr lang="bn-IN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সংযুক্তি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76128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স্টিল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লোহা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99%,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কার্বন</a:t>
                      </a:r>
                      <a:r>
                        <a:rPr lang="en-US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1%</a:t>
                      </a:r>
                      <a:endParaRPr lang="en-US" sz="14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রেলের চাকা ও লাইন, ইঞ্জিন,</a:t>
                      </a:r>
                      <a:r>
                        <a:rPr lang="bn-IN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জাহাজ, যানবাহন, ক্রেন, যুদ্ধাস্ত্র, ছুরি, কাচি, ঘড়ির স্প্রিং, চুম্বক, কৃষি যন্ত্রপাতি ইত্যাদি।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75506"/>
                  </a:ext>
                </a:extLst>
              </a:tr>
              <a:tr h="507105"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মরিচা বিহীন ইস্পাত</a:t>
                      </a:r>
                    </a:p>
                    <a:p>
                      <a:pPr algn="ctr"/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(স্টেইনলেস স্টিল)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লোহা </a:t>
                      </a: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74%,</a:t>
                      </a:r>
                      <a:r>
                        <a:rPr lang="en-US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ক্রোমিয়াম </a:t>
                      </a:r>
                      <a:r>
                        <a:rPr lang="en-US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18%,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নিকেল</a:t>
                      </a:r>
                      <a:r>
                        <a:rPr lang="en-US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8%</a:t>
                      </a:r>
                      <a:endParaRPr lang="en-US" sz="14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ছুরি,</a:t>
                      </a:r>
                      <a:r>
                        <a:rPr lang="bn-IN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কাঁটা চামচ, পাকঘরের সিঙ্ক, রসায়ন শিল্পের বিক্রিয়া পাত্র, অস্ত্রোপচারের যন্ত্রপাতি ইত্যাদি।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98233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পিতল (ব্রাস)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কপার </a:t>
                      </a: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65%, </a:t>
                      </a:r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জিংক </a:t>
                      </a: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35%</a:t>
                      </a:r>
                      <a:endParaRPr lang="en-US" sz="14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অলংকার,</a:t>
                      </a:r>
                      <a:r>
                        <a:rPr lang="bn-IN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কলকব্জার বিয়ারিং, বৈদ্যুতিক সুইচ, দরজার হাতল, ডেকচি, পাতিল ইত্যাদি।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461730"/>
                  </a:ext>
                </a:extLst>
              </a:tr>
              <a:tr h="305451"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কাঁসা</a:t>
                      </a:r>
                      <a:r>
                        <a:rPr lang="en-US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(ব্রোঞ্জ)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কপার </a:t>
                      </a: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90%,</a:t>
                      </a:r>
                      <a:r>
                        <a:rPr lang="en-US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টিন </a:t>
                      </a:r>
                      <a:r>
                        <a:rPr lang="en-US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10%</a:t>
                      </a:r>
                      <a:endParaRPr lang="en-US" sz="14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গলানো যন্ত্রাংশ , থালা, গ্লাস, তৈজসপত্র ইত্যাদি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95263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algn="ctr"/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ডুরালমিন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A85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অ্যালুমিনিয়াম </a:t>
                      </a: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95%,</a:t>
                      </a:r>
                      <a:r>
                        <a:rPr lang="en-US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কপার </a:t>
                      </a:r>
                      <a:r>
                        <a:rPr lang="en-US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4%,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ম্যাগনেসিয়াম, ম্যাঙ্গানিজ ও লোহা</a:t>
                      </a:r>
                      <a:r>
                        <a:rPr lang="en-US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1%</a:t>
                      </a:r>
                      <a:endParaRPr lang="en-US" sz="14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A85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উড়ো</a:t>
                      </a:r>
                      <a:r>
                        <a:rPr lang="bn-IN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জাহাজের বডি, বাইসাইকেলের পার্টস ইত্যাদি 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FA85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09570"/>
                  </a:ext>
                </a:extLst>
              </a:tr>
              <a:tr h="30545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24 </a:t>
                      </a:r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ক্যারেট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স্বর্ণ</a:t>
                      </a:r>
                      <a:endParaRPr lang="en-US" sz="14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স্বর্ণ </a:t>
                      </a: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100%</a:t>
                      </a:r>
                      <a:endParaRPr lang="en-US" sz="14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ডেন্টিস্ট্রি, মুদ্রা, ইলেক</a:t>
                      </a:r>
                      <a:r>
                        <a:rPr lang="bn-IN" sz="14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ট্রনিক সংযোগ 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45903"/>
                  </a:ext>
                </a:extLst>
              </a:tr>
              <a:tr h="305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22 </a:t>
                      </a:r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ক্যারেট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স্বর্ণ</a:t>
                      </a:r>
                      <a:endParaRPr lang="en-US" sz="1400" b="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স্বর্ণ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87.5%, </a:t>
                      </a:r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কপার </a:t>
                      </a: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12.5%</a:t>
                      </a:r>
                      <a:r>
                        <a:rPr lang="en-US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অন্যান্য ধাতু</a:t>
                      </a:r>
                      <a:endParaRPr lang="en-US" sz="1400" b="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অলংকার</a:t>
                      </a:r>
                      <a:endParaRPr lang="en-US" sz="14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826942"/>
                  </a:ext>
                </a:extLst>
              </a:tr>
              <a:tr h="305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21 </a:t>
                      </a:r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ক্যারেট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স্বর্র</a:t>
                      </a:r>
                      <a:endParaRPr lang="en-US" sz="1400" b="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স্বর্ণ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61.97%, </a:t>
                      </a:r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কপার </a:t>
                      </a:r>
                      <a:r>
                        <a:rPr lang="en-US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8.33% </a:t>
                      </a:r>
                      <a:r>
                        <a:rPr lang="bn-IN" sz="1400" b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bn-IN" sz="1400" b="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অন্যান্য ধাতু</a:t>
                      </a:r>
                      <a:endParaRPr lang="en-US" sz="1400" b="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1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অলংকার</a:t>
                      </a:r>
                      <a:endParaRPr lang="en-US" sz="1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75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1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67069" y="1686885"/>
            <a:ext cx="658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শিক্ষক বাতায়ন</a:t>
            </a:r>
            <a:endParaRPr lang="en-US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9634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7" name="Rounded Rectangle 6"/>
          <p:cNvSpPr/>
          <p:nvPr/>
        </p:nvSpPr>
        <p:spPr>
          <a:xfrm>
            <a:off x="527798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8" name="Rounded Rectangle 7"/>
          <p:cNvSpPr/>
          <p:nvPr/>
        </p:nvSpPr>
        <p:spPr>
          <a:xfrm>
            <a:off x="71596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9" name="Rounded Rectangle 8"/>
          <p:cNvSpPr/>
          <p:nvPr/>
        </p:nvSpPr>
        <p:spPr>
          <a:xfrm>
            <a:off x="90412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0" name="Rounded Rectangle 9"/>
          <p:cNvSpPr/>
          <p:nvPr/>
        </p:nvSpPr>
        <p:spPr>
          <a:xfrm>
            <a:off x="109228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1" name="Rounded Rectangle 10"/>
          <p:cNvSpPr/>
          <p:nvPr/>
        </p:nvSpPr>
        <p:spPr>
          <a:xfrm>
            <a:off x="1280452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2" name="Rounded Rectangle 11"/>
          <p:cNvSpPr/>
          <p:nvPr/>
        </p:nvSpPr>
        <p:spPr>
          <a:xfrm>
            <a:off x="1468616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3" name="Rounded Rectangle 12"/>
          <p:cNvSpPr/>
          <p:nvPr/>
        </p:nvSpPr>
        <p:spPr>
          <a:xfrm>
            <a:off x="165677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4" name="Rounded Rectangle 13"/>
          <p:cNvSpPr/>
          <p:nvPr/>
        </p:nvSpPr>
        <p:spPr>
          <a:xfrm>
            <a:off x="184494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5" name="Rounded Rectangle 14"/>
          <p:cNvSpPr/>
          <p:nvPr/>
        </p:nvSpPr>
        <p:spPr>
          <a:xfrm>
            <a:off x="203310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6" name="Rounded Rectangle 15"/>
          <p:cNvSpPr/>
          <p:nvPr/>
        </p:nvSpPr>
        <p:spPr>
          <a:xfrm>
            <a:off x="2221270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7" name="Rounded Rectangle 16"/>
          <p:cNvSpPr/>
          <p:nvPr/>
        </p:nvSpPr>
        <p:spPr>
          <a:xfrm>
            <a:off x="2409434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8" name="Rounded Rectangle 17"/>
          <p:cNvSpPr/>
          <p:nvPr/>
        </p:nvSpPr>
        <p:spPr>
          <a:xfrm>
            <a:off x="259759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19" name="Rounded Rectangle 18"/>
          <p:cNvSpPr/>
          <p:nvPr/>
        </p:nvSpPr>
        <p:spPr>
          <a:xfrm>
            <a:off x="278576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0" name="Rounded Rectangle 19"/>
          <p:cNvSpPr/>
          <p:nvPr/>
        </p:nvSpPr>
        <p:spPr>
          <a:xfrm>
            <a:off x="297392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1" name="Rounded Rectangle 20"/>
          <p:cNvSpPr/>
          <p:nvPr/>
        </p:nvSpPr>
        <p:spPr>
          <a:xfrm>
            <a:off x="3162088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2" name="Rounded Rectangle 21"/>
          <p:cNvSpPr/>
          <p:nvPr/>
        </p:nvSpPr>
        <p:spPr>
          <a:xfrm>
            <a:off x="3350252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3" name="Rounded Rectangle 22"/>
          <p:cNvSpPr/>
          <p:nvPr/>
        </p:nvSpPr>
        <p:spPr>
          <a:xfrm>
            <a:off x="353841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4" name="Rounded Rectangle 23"/>
          <p:cNvSpPr/>
          <p:nvPr/>
        </p:nvSpPr>
        <p:spPr>
          <a:xfrm>
            <a:off x="372657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5" name="Rounded Rectangle 24"/>
          <p:cNvSpPr/>
          <p:nvPr/>
        </p:nvSpPr>
        <p:spPr>
          <a:xfrm>
            <a:off x="391474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6" name="Rounded Rectangle 25"/>
          <p:cNvSpPr/>
          <p:nvPr/>
        </p:nvSpPr>
        <p:spPr>
          <a:xfrm>
            <a:off x="4102906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7" name="Rounded Rectangle 26"/>
          <p:cNvSpPr/>
          <p:nvPr/>
        </p:nvSpPr>
        <p:spPr>
          <a:xfrm>
            <a:off x="4291070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8" name="Rounded Rectangle 27"/>
          <p:cNvSpPr/>
          <p:nvPr/>
        </p:nvSpPr>
        <p:spPr>
          <a:xfrm>
            <a:off x="447923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9" name="Rounded Rectangle 28"/>
          <p:cNvSpPr/>
          <p:nvPr/>
        </p:nvSpPr>
        <p:spPr>
          <a:xfrm>
            <a:off x="466739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0" name="Rounded Rectangle 29"/>
          <p:cNvSpPr/>
          <p:nvPr/>
        </p:nvSpPr>
        <p:spPr>
          <a:xfrm>
            <a:off x="485556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1" name="Rounded Rectangle 30"/>
          <p:cNvSpPr/>
          <p:nvPr/>
        </p:nvSpPr>
        <p:spPr>
          <a:xfrm>
            <a:off x="5043724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2" name="Rounded Rectangle 31"/>
          <p:cNvSpPr/>
          <p:nvPr/>
        </p:nvSpPr>
        <p:spPr>
          <a:xfrm>
            <a:off x="5231888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3" name="Rounded Rectangle 32"/>
          <p:cNvSpPr/>
          <p:nvPr/>
        </p:nvSpPr>
        <p:spPr>
          <a:xfrm>
            <a:off x="542005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4" name="Rounded Rectangle 33"/>
          <p:cNvSpPr/>
          <p:nvPr/>
        </p:nvSpPr>
        <p:spPr>
          <a:xfrm>
            <a:off x="5608215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5" name="Rounded Rectangle 34"/>
          <p:cNvSpPr/>
          <p:nvPr/>
        </p:nvSpPr>
        <p:spPr>
          <a:xfrm>
            <a:off x="579637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6" name="Rounded Rectangle 35"/>
          <p:cNvSpPr/>
          <p:nvPr/>
        </p:nvSpPr>
        <p:spPr>
          <a:xfrm>
            <a:off x="5984542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7" name="Rounded Rectangle 36"/>
          <p:cNvSpPr/>
          <p:nvPr/>
        </p:nvSpPr>
        <p:spPr>
          <a:xfrm>
            <a:off x="6172706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8" name="Rounded Rectangle 37"/>
          <p:cNvSpPr/>
          <p:nvPr/>
        </p:nvSpPr>
        <p:spPr>
          <a:xfrm>
            <a:off x="6360869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9" name="Rounded Rectangle 38"/>
          <p:cNvSpPr/>
          <p:nvPr/>
        </p:nvSpPr>
        <p:spPr>
          <a:xfrm>
            <a:off x="6549033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0" name="Rounded Rectangle 39"/>
          <p:cNvSpPr/>
          <p:nvPr/>
        </p:nvSpPr>
        <p:spPr>
          <a:xfrm>
            <a:off x="6737197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1" name="Rounded Rectangle 40"/>
          <p:cNvSpPr/>
          <p:nvPr/>
        </p:nvSpPr>
        <p:spPr>
          <a:xfrm>
            <a:off x="6925351" y="1371600"/>
            <a:ext cx="27432" cy="1371600"/>
          </a:xfrm>
          <a:prstGeom prst="roundRect">
            <a:avLst>
              <a:gd name="adj" fmla="val 4501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4" name="TextBox 43"/>
          <p:cNvSpPr txBox="1"/>
          <p:nvPr/>
        </p:nvSpPr>
        <p:spPr>
          <a:xfrm>
            <a:off x="385598" y="1686884"/>
            <a:ext cx="6567185" cy="646331"/>
          </a:xfrm>
          <a:prstGeom prst="rect">
            <a:avLst/>
          </a:prstGeom>
          <a:solidFill>
            <a:srgbClr val="FF43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রসায়নের ভূবনে স্বাগতম</a:t>
            </a:r>
            <a:endParaRPr lang="en-US" sz="3600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6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accel="50000" decel="50000" autoRev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accel="50000" decel="50000" autoRev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accel="50000" decel="5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00131 -0.35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3" name="Oval 2"/>
          <p:cNvSpPr/>
          <p:nvPr/>
        </p:nvSpPr>
        <p:spPr>
          <a:xfrm>
            <a:off x="2598896" y="1334090"/>
            <a:ext cx="2117408" cy="14466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640" dirty="0">
                <a:latin typeface="NikoshBAN" panose="02000000000000000000" pitchFamily="2" charset="0"/>
                <a:cs typeface="NikoshBAN" panose="02000000000000000000" pitchFamily="2" charset="0"/>
              </a:rPr>
              <a:t>ধাতু ক্ষয় হওয়ার কারণ</a:t>
            </a:r>
            <a:endParaRPr lang="en-US" sz="264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343400" y="212885"/>
            <a:ext cx="2606040" cy="1414463"/>
          </a:xfrm>
          <a:prstGeom prst="wedgeEllipseCallout">
            <a:avLst>
              <a:gd name="adj1" fmla="val -51754"/>
              <a:gd name="adj2" fmla="val 33409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5" name="Oval Callout 4"/>
          <p:cNvSpPr/>
          <p:nvPr/>
        </p:nvSpPr>
        <p:spPr>
          <a:xfrm>
            <a:off x="302894" y="212885"/>
            <a:ext cx="2606040" cy="1414463"/>
          </a:xfrm>
          <a:prstGeom prst="wedgeEllipseCallout">
            <a:avLst>
              <a:gd name="adj1" fmla="val 51865"/>
              <a:gd name="adj2" fmla="val 3401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6" name="Oval Callout 5"/>
          <p:cNvSpPr/>
          <p:nvPr/>
        </p:nvSpPr>
        <p:spPr>
          <a:xfrm>
            <a:off x="365759" y="2487452"/>
            <a:ext cx="2606040" cy="1414463"/>
          </a:xfrm>
          <a:prstGeom prst="wedgeEllipseCallout">
            <a:avLst>
              <a:gd name="adj1" fmla="val 41010"/>
              <a:gd name="adj2" fmla="val -47803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7" name="Oval Callout 6"/>
          <p:cNvSpPr/>
          <p:nvPr/>
        </p:nvSpPr>
        <p:spPr>
          <a:xfrm>
            <a:off x="4343400" y="2426017"/>
            <a:ext cx="2606040" cy="1414463"/>
          </a:xfrm>
          <a:prstGeom prst="wedgeEllipseCallout">
            <a:avLst>
              <a:gd name="adj1" fmla="val -61951"/>
              <a:gd name="adj2" fmla="val -241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" name="Rectangle 1"/>
          <p:cNvSpPr/>
          <p:nvPr/>
        </p:nvSpPr>
        <p:spPr>
          <a:xfrm>
            <a:off x="2721112" y="87598"/>
            <a:ext cx="1810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40984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0075" y="1"/>
            <a:ext cx="365123" cy="41148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47740"/>
          <a:stretch/>
        </p:blipFill>
        <p:spPr>
          <a:xfrm>
            <a:off x="0" y="1750423"/>
            <a:ext cx="7315200" cy="2364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59" y="274320"/>
            <a:ext cx="6584316" cy="34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ধাতুর ক্ষয়</a:t>
            </a:r>
          </a:p>
          <a:p>
            <a:endParaRPr lang="bn-IN" sz="168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160" dirty="0" smtClean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16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160" dirty="0" smtClean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2160" dirty="0" smtClean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বিশুদ্ধ </a:t>
            </a:r>
            <a:r>
              <a:rPr lang="bn-IN" sz="216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ধাতু অথবা সংকর ধাতু দীর্ঘদিন বাতাসে থাকার ফলে ধাতু বা ধাতু সংকরের উপর ভিন্ন বর্ণ যুক্ত একটি নতুন পদার্থের সৃষ্টি হয়। এ প্রক্রিয়াকে ধাতুর ক্ষয় বলে।</a:t>
            </a:r>
            <a:endParaRPr lang="en-US" sz="216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216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জারন-বিজারণ বিক্রিয়ার মাধ্যমে ধাতুর ক্ষয় হয়।</a:t>
            </a:r>
            <a:endParaRPr lang="en-US" sz="216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216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যেমন-লোহায় মরিচা পড়া একটি জারন বিজারণ বিক্রিয়া।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9051" b="83634"/>
          <a:stretch/>
        </p:blipFill>
        <p:spPr>
          <a:xfrm>
            <a:off x="-2" y="0"/>
            <a:ext cx="7315200" cy="33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54881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460" y="192273"/>
            <a:ext cx="3788025" cy="3730252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 ক্ষয়ের প্রক্রিয়া </a:t>
            </a:r>
          </a:p>
          <a:p>
            <a:endParaRPr lang="bn-IN" sz="192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192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ধাতু  বা সংকর ধাতু বায়ু মণ্ডলে থাকে তখন ধাতু সমূহ ইলেকট্রন ত্যাগ করে ধনাত্বক আয়নে পরিণত হয়</a:t>
            </a:r>
            <a:r>
              <a:rPr lang="bn-IN" sz="192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92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2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IN" sz="192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জারন বিক্রিয়া।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192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 ত্যাগকৃত ইলেক্ট্রন বায়ুমণ্ডলের কোন উপাদান সে ইলেক্ট্রন গ্রহণ করে ঋণাত্বক আয়নে পরিণত হয়। এটা বিজারণ বিক্রিয়া।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1920" dirty="0">
                <a:solidFill>
                  <a:srgbClr val="FFFF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অতপর </a:t>
            </a:r>
            <a:r>
              <a:rPr lang="bn-IN" sz="192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 আয়ন ও ঋণাত্বক </a:t>
            </a:r>
            <a:r>
              <a:rPr lang="bn-IN" sz="192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192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92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192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 বিক্রিয়ায় নতুন যৌগ গঠন করে। এ যৌগ রূপান্তরিত হয়ে অন্য যৌগ গঠন করে।</a:t>
            </a:r>
            <a:endParaRPr lang="bn-IN" sz="1920" dirty="0">
              <a:solidFill>
                <a:srgbClr val="FFFF0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r="15968"/>
          <a:stretch/>
        </p:blipFill>
        <p:spPr>
          <a:xfrm>
            <a:off x="4371975" y="2203132"/>
            <a:ext cx="2663191" cy="1637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91" y="274320"/>
            <a:ext cx="2663190" cy="16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4545" y="274320"/>
            <a:ext cx="5240655" cy="35661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881766" cy="4114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5" name="TextBox 4"/>
          <p:cNvSpPr txBox="1"/>
          <p:nvPr/>
        </p:nvSpPr>
        <p:spPr>
          <a:xfrm>
            <a:off x="267516" y="91761"/>
            <a:ext cx="3614057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 </a:t>
            </a:r>
            <a:r>
              <a:rPr lang="en-US" sz="264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[Cu]</a:t>
            </a:r>
            <a:endParaRPr lang="en-US" sz="264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92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92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 তামার রং তামাটে</a:t>
            </a:r>
          </a:p>
          <a:p>
            <a:r>
              <a:rPr lang="bn-IN" sz="192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পরিবেশে রেখে দিলে বাদামি/কালো/সবুজ রং হয়ে যায়।</a:t>
            </a:r>
            <a:endParaRPr lang="en-US" sz="192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r>
              <a:rPr lang="bn-IN" sz="192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রঙের এ আস্তরণ তাম্রমল ।</a:t>
            </a:r>
          </a:p>
          <a:p>
            <a:r>
              <a:rPr lang="bn-IN" sz="192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কপার </a:t>
            </a:r>
            <a:r>
              <a:rPr lang="bn-IN" sz="192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 অক্সিজেনের সাথে বিক্রিয়া করে বাদামি রং এর কপার অক্সাইড উৎপন্ন করে</a:t>
            </a:r>
            <a:r>
              <a:rPr lang="bn-IN" sz="192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192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তাম্রমল </a:t>
            </a:r>
            <a:r>
              <a:rPr lang="bn-IN" sz="192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কিউপ্রাস অক্সাইড </a:t>
            </a:r>
            <a:r>
              <a:rPr lang="en-US" sz="192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[Cu</a:t>
            </a:r>
            <a:r>
              <a:rPr lang="en-US" sz="1920" baseline="-2500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192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O]</a:t>
            </a:r>
            <a:r>
              <a:rPr lang="bn-IN" sz="192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কিউপ্রাস সালফাইড বা চালকোসাইট</a:t>
            </a:r>
            <a:r>
              <a:rPr lang="en-US" sz="192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[Cu</a:t>
            </a:r>
            <a:r>
              <a:rPr lang="en-US" sz="1920" baseline="-2500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192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S] </a:t>
            </a:r>
            <a:r>
              <a:rPr lang="bn-IN" sz="192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 থাকে।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66" y="638590"/>
            <a:ext cx="3209267" cy="28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312" y="340007"/>
            <a:ext cx="6894576" cy="3434786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পিতল (ব্রাস)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92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920" dirty="0">
                <a:latin typeface="Agency FB" panose="020B0503020202020204" pitchFamily="34" charset="0"/>
                <a:cs typeface="NikoshBAN" panose="02000000000000000000" pitchFamily="2" charset="0"/>
              </a:rPr>
              <a:t>কপার </a:t>
            </a:r>
            <a:r>
              <a:rPr lang="en-US" sz="1920" dirty="0">
                <a:latin typeface="Agency FB" panose="020B0503020202020204" pitchFamily="34" charset="0"/>
                <a:cs typeface="NikoshBAN" panose="02000000000000000000" pitchFamily="2" charset="0"/>
              </a:rPr>
              <a:t>65%, </a:t>
            </a:r>
            <a:r>
              <a:rPr lang="bn-IN" sz="1920" dirty="0">
                <a:latin typeface="Agency FB" panose="020B0503020202020204" pitchFamily="34" charset="0"/>
                <a:cs typeface="NikoshBAN" panose="02000000000000000000" pitchFamily="2" charset="0"/>
              </a:rPr>
              <a:t>জিংক </a:t>
            </a:r>
            <a:r>
              <a:rPr lang="en-US" sz="1920" dirty="0">
                <a:latin typeface="Agency FB" panose="020B0503020202020204" pitchFamily="34" charset="0"/>
                <a:cs typeface="NikoshBAN" panose="02000000000000000000" pitchFamily="2" charset="0"/>
              </a:rPr>
              <a:t>35%</a:t>
            </a:r>
          </a:p>
          <a:p>
            <a:r>
              <a:rPr lang="bn-IN" sz="1920" dirty="0">
                <a:latin typeface="NikoshBAN" panose="02000000000000000000" pitchFamily="2" charset="0"/>
                <a:cs typeface="NikoshBAN" panose="02000000000000000000" pitchFamily="2" charset="0"/>
              </a:rPr>
              <a:t>অলংকার, কল কব্জার বিয়ারিং, বৈদ্যুতিক সুইচ, দরজার হাতল, ডেকচি, পাতিল ইত্যাদি।</a:t>
            </a:r>
          </a:p>
          <a:p>
            <a:r>
              <a:rPr lang="bn-IN" sz="1920" dirty="0">
                <a:latin typeface="NikoshBAN" panose="02000000000000000000" pitchFamily="2" charset="0"/>
                <a:cs typeface="NikoshBAN" panose="02000000000000000000" pitchFamily="2" charset="0"/>
              </a:rPr>
              <a:t>পিতলের মধ্যে উপস্থিত কপার বাতাসের কার্বন ডাই অক্সাইড ও  জলীয় বাস্পের সাথে বিক্রিয়া করে তাম্রমল উৎপন্ন করে।</a:t>
            </a:r>
          </a:p>
          <a:p>
            <a:r>
              <a:rPr lang="bn-IN" sz="1920" dirty="0"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পরিবেশে রেখে দিলে সবুজ রঙের আস্তরণ পরে এ আস্তরণ </a:t>
            </a:r>
            <a:r>
              <a:rPr lang="bn-IN" sz="19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তাম্রমল, </a:t>
            </a:r>
            <a:endParaRPr lang="bn-IN" sz="192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920" dirty="0">
                <a:latin typeface="NikoshBAN" panose="02000000000000000000" pitchFamily="2" charset="0"/>
                <a:cs typeface="NikoshBAN" panose="02000000000000000000" pitchFamily="2" charset="0"/>
              </a:rPr>
              <a:t>তাম্রমল কপার কার্বনেট ও কপার হাইড্রোক্সাইডের মিশ্রণ </a:t>
            </a:r>
            <a:r>
              <a:rPr lang="en-US" sz="1920" dirty="0">
                <a:latin typeface="Agency FB" panose="020B0503020202020204" pitchFamily="34" charset="0"/>
                <a:cs typeface="NikoshBAN" panose="02000000000000000000" pitchFamily="2" charset="0"/>
              </a:rPr>
              <a:t>[CuCO</a:t>
            </a:r>
            <a:r>
              <a:rPr lang="en-US" sz="192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1920" dirty="0">
                <a:latin typeface="Agency FB" panose="020B0503020202020204" pitchFamily="34" charset="0"/>
                <a:cs typeface="NikoshBAN" panose="02000000000000000000" pitchFamily="2" charset="0"/>
              </a:rPr>
              <a:t>.Cu(OH)</a:t>
            </a:r>
            <a:r>
              <a:rPr lang="en-US" sz="192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1920" dirty="0">
                <a:latin typeface="Agency FB" panose="020B0503020202020204" pitchFamily="34" charset="0"/>
                <a:cs typeface="NikoshBAN" panose="02000000000000000000" pitchFamily="2" charset="0"/>
              </a:rPr>
              <a:t>]</a:t>
            </a:r>
          </a:p>
          <a:p>
            <a:r>
              <a:rPr lang="bn-IN" sz="1920" dirty="0">
                <a:latin typeface="Agency FB" panose="020B0503020202020204" pitchFamily="34" charset="0"/>
                <a:cs typeface="NikoshBAN" panose="02000000000000000000" pitchFamily="2" charset="0"/>
              </a:rPr>
              <a:t>তাম্রমল দুর্বল এসিডেই দ্রবীভূত হয়</a:t>
            </a:r>
          </a:p>
          <a:p>
            <a:r>
              <a:rPr lang="bn-IN" sz="1920" dirty="0">
                <a:latin typeface="Agency FB" panose="020B0503020202020204" pitchFamily="34" charset="0"/>
                <a:cs typeface="NikoshBAN" panose="02000000000000000000" pitchFamily="2" charset="0"/>
              </a:rPr>
              <a:t>টক জাতীয় ফল (পর্যাপ্ত জৈব এসিড থাকে, তেতুল, কামরাঙ্গা) দ্বারা পিতলের জিনিস ধৈত করলেই তাম্রমল দূরীভূত হয়ে উজ্জ্বলতা ফিরে আসে।</a:t>
            </a:r>
          </a:p>
        </p:txBody>
      </p:sp>
    </p:spTree>
    <p:extLst>
      <p:ext uri="{BB962C8B-B14F-4D97-AF65-F5344CB8AC3E}">
        <p14:creationId xmlns:p14="http://schemas.microsoft.com/office/powerpoint/2010/main" val="12808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2" t="22" b="2"/>
          <a:stretch/>
        </p:blipFill>
        <p:spPr>
          <a:xfrm>
            <a:off x="4306252" y="0"/>
            <a:ext cx="3008948" cy="4122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555" b="-1"/>
          <a:stretch/>
        </p:blipFill>
        <p:spPr>
          <a:xfrm>
            <a:off x="1" y="0"/>
            <a:ext cx="36576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759" y="152680"/>
            <a:ext cx="3960495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4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</a:t>
            </a:r>
            <a:r>
              <a:rPr lang="en-US" sz="264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[Fe]-01</a:t>
            </a:r>
            <a:endParaRPr lang="en-US" sz="264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8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6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লোহাকে দীর্ঘ দিন বাতাসে রেখে দিলে এর উপর লালচে বাদামি রঙের আস্তরণ পরে, এ আস্তরণ মরিচা নামে পরিচিত। মরিচা তৈরির মাধ্যমে লোহা ক্ষয় প্রাপ্ত হয়।</a:t>
            </a:r>
          </a:p>
          <a:p>
            <a:r>
              <a:rPr lang="bn-IN" sz="216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মরিচা তৈরির  এ প্রক্রিয়া ধীর প্রক্রিয়া, অনেক ধাপে এ বিক্রিয়া </a:t>
            </a:r>
            <a:r>
              <a:rPr lang="bn-IN" sz="216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সংঘঠিত </a:t>
            </a:r>
            <a:r>
              <a:rPr lang="bn-IN" sz="216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 একটি ধাপে জারণ , পরবর্তি ধাপে বিজারণ  বিক্রিয়া সম্পন্ন হয়। লোহায় মরিচা পড়ার জন্য বাতাসের অক্সিজেন এবং পানির প্রয়োজন।</a:t>
            </a:r>
          </a:p>
          <a:p>
            <a:pPr marL="308610" indent="-308610">
              <a:buFont typeface="+mj-lt"/>
              <a:buAutoNum type="arabicPeriod"/>
            </a:pPr>
            <a:endParaRPr lang="en-US" sz="168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9"/>
          <a:stretch/>
        </p:blipFill>
        <p:spPr>
          <a:xfrm>
            <a:off x="0" y="1217295"/>
            <a:ext cx="7315200" cy="2905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08"/>
          <a:stretch/>
        </p:blipFill>
        <p:spPr>
          <a:xfrm>
            <a:off x="0" y="0"/>
            <a:ext cx="7315200" cy="505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465" y="505778"/>
            <a:ext cx="6732270" cy="3287054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txBody>
          <a:bodyPr wrap="square" lIns="164592" tIns="109728" rIns="164592" bIns="109728" rtlCol="0">
            <a:spAutoFit/>
          </a:bodyPr>
          <a:lstStyle/>
          <a:p>
            <a:r>
              <a:rPr lang="bn-IN" sz="264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</a:t>
            </a:r>
            <a:r>
              <a:rPr lang="en-US" sz="264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[Fe]</a:t>
            </a:r>
            <a:endParaRPr lang="en-US" sz="264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920" dirty="0">
              <a:solidFill>
                <a:schemeClr val="bg1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বায়ু মণ্ডলের পানি  কিছুটা বিয়োজিত হয়ে 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ও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OH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-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তৈরি করে।</a:t>
            </a:r>
            <a:endParaRPr lang="en-US" sz="192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লোহা বায়ুমন্ডলের 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এর সংস্পর্শে আসে তখন লোহা ইলেক্ট্রন ত্যাগ করে 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2+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এ পরিণত হয়।</a:t>
            </a:r>
            <a:endParaRPr lang="en-US" sz="192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যে ইলেক্ট্রন দান করে 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en-US" sz="1920" baseline="-25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এবং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H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সেই  ইলেক্ট্রন গ্রহণ করে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H</a:t>
            </a:r>
            <a:r>
              <a:rPr lang="en-US" sz="1920" baseline="-25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উৎপন্ন করে।</a:t>
            </a:r>
            <a:endParaRPr lang="en-US" sz="1920" dirty="0">
              <a:solidFill>
                <a:schemeClr val="bg1">
                  <a:lumMod val="9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এবার 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2+ 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এবং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H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এবং 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en-US" sz="1920" baseline="-25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 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বিক্রিয়া করে 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3+ 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ও পানি তৈরি করে।</a:t>
            </a:r>
          </a:p>
          <a:p>
            <a:pPr marL="308610" indent="-308610">
              <a:buFont typeface="+mj-lt"/>
              <a:buAutoNum type="arabicPeriod"/>
            </a:pP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অতঃপর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,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3+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,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OH</a:t>
            </a:r>
            <a:r>
              <a:rPr lang="en-US" sz="1920" baseline="30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- 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এর সাথে বিক্রিয়া করে 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[Fe(OH)</a:t>
            </a:r>
            <a:r>
              <a:rPr lang="en-US" sz="1920" baseline="-25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] 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তৈরি করে।</a:t>
            </a:r>
          </a:p>
          <a:p>
            <a:pPr marL="308610" indent="-308610">
              <a:buFont typeface="+mj-lt"/>
              <a:buAutoNum type="arabicPeriod"/>
            </a:pP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ফেরিক হাইড্রোক্সাইড পরিবর্তিত হয়ে পানি যুক্ত ফেরিক অক্সাইড 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920" baseline="-25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en-US" sz="1920" baseline="-25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.3H</a:t>
            </a:r>
            <a:r>
              <a:rPr lang="en-US" sz="1920" baseline="-250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bn-IN" sz="192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তৈরি করে। </a:t>
            </a:r>
          </a:p>
        </p:txBody>
      </p:sp>
    </p:spTree>
    <p:extLst>
      <p:ext uri="{BB962C8B-B14F-4D97-AF65-F5344CB8AC3E}">
        <p14:creationId xmlns:p14="http://schemas.microsoft.com/office/powerpoint/2010/main" val="631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9" t="22" r="2" b="2"/>
          <a:stretch/>
        </p:blipFill>
        <p:spPr>
          <a:xfrm>
            <a:off x="4123831" y="-8197"/>
            <a:ext cx="3187337" cy="4122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22" r="92637" b="2"/>
          <a:stretch/>
        </p:blipFill>
        <p:spPr>
          <a:xfrm>
            <a:off x="0" y="4298"/>
            <a:ext cx="522514" cy="4122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54" y="332590"/>
            <a:ext cx="38143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4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</a:t>
            </a:r>
            <a:r>
              <a:rPr lang="en-US" sz="2640" dirty="0"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[Fe]</a:t>
            </a:r>
            <a:endParaRPr lang="en-US" sz="264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বায়ু মণ্ডলের পানি  কিছুটা বিয়োজিত হয়ে 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ও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 OH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-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 তৈরি করে।</a:t>
            </a:r>
            <a:endParaRPr lang="en-US" sz="168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লোহা বায়ুমন্ডলের 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H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 এর সংস্পর্শে আসে তখন লোহা ইলেক্ট্রন ত্যাগ করে 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2+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 এ পরিণত হয়।</a:t>
            </a:r>
            <a:endParaRPr lang="en-US" sz="168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যে ইলেক্ট্রন দান করে 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en-US" sz="168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এবং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 H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 সেই  ইলেক্ট্রন গ্রহণ করে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 H</a:t>
            </a:r>
            <a:r>
              <a:rPr lang="en-US" sz="168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 উৎপন্ন করে।</a:t>
            </a:r>
            <a:endParaRPr lang="en-US" sz="168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এবার 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2+ 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এবং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 H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 এবং 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en-US" sz="168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 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বিক্রিয়া করে 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3+ 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ও পানি তৈরি করে।</a:t>
            </a:r>
          </a:p>
          <a:p>
            <a:pPr marL="308610" indent="-308610">
              <a:buFont typeface="+mj-lt"/>
              <a:buAutoNum type="arabicPeriod"/>
            </a:pP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অতঃপর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,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3+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,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OH</a:t>
            </a:r>
            <a:r>
              <a:rPr lang="en-US" sz="168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- 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এর সাথে বিক্রিয়া করে 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[Fe(OH)</a:t>
            </a:r>
            <a:r>
              <a:rPr lang="en-US" sz="168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] 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তৈরি করে।</a:t>
            </a:r>
          </a:p>
          <a:p>
            <a:pPr marL="308610" indent="-308610">
              <a:buFont typeface="+mj-lt"/>
              <a:buAutoNum type="arabicPeriod"/>
            </a:pP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ফেরিক হাইড্রোক্সাইড পরিবর্তিত হয়ে পানি যুক্ত ফেরিক অক্সাইড 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Fe</a:t>
            </a:r>
            <a:r>
              <a:rPr lang="en-US" sz="168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en-US" sz="168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.3H</a:t>
            </a:r>
            <a:r>
              <a:rPr lang="en-US" sz="1680" baseline="-25000" dirty="0"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1680" dirty="0"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bn-IN" sz="1680" dirty="0">
                <a:latin typeface="Agency FB" panose="020B0503020202020204" pitchFamily="34" charset="0"/>
                <a:cs typeface="NikoshBAN" panose="02000000000000000000" pitchFamily="2" charset="0"/>
              </a:rPr>
              <a:t> তৈরি করে। </a:t>
            </a:r>
            <a:endParaRPr lang="en-US" sz="168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36449" y="588468"/>
                <a:ext cx="3339419" cy="2954655"/>
              </a:xfrm>
              <a:prstGeom prst="rect">
                <a:avLst/>
              </a:prstGeom>
              <a:solidFill>
                <a:srgbClr val="FA8560">
                  <a:alpha val="75000"/>
                </a:srgbClr>
              </a:solidFill>
            </p:spPr>
            <p:txBody>
              <a:bodyPr wrap="square" lIns="91440" tIns="91440" rIns="91440" bIns="91440">
                <a:spAutoFit/>
              </a:bodyPr>
              <a:lstStyle/>
              <a:p>
                <a:pPr marL="582930" lvl="1" indent="-30861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H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H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</a:t>
                </a:r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OH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-</a:t>
                </a:r>
                <a:endPara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82930" lvl="1" indent="-308610">
                  <a:buFont typeface="+mj-lt"/>
                  <a:buAutoNum type="arabicPeriod"/>
                </a:pPr>
                <a:endParaRPr lang="en-US" sz="2000" dirty="0" smtClean="0">
                  <a:solidFill>
                    <a:schemeClr val="bg1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pPr marL="582930" lvl="1" indent="-30861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2Fe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2Fe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2+</a:t>
                </a:r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4e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-</a:t>
                </a:r>
                <a:endPara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82930" lvl="1" indent="-30861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+ 4H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</a:t>
                </a:r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4e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-</a:t>
                </a:r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2H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</a:p>
              <a:p>
                <a:pPr marL="582930" lvl="1" indent="-308610">
                  <a:buFont typeface="+mj-lt"/>
                  <a:buAutoNum type="arabicPeriod"/>
                </a:pPr>
                <a:endParaRPr lang="en-US" sz="2000" dirty="0" smtClean="0">
                  <a:solidFill>
                    <a:schemeClr val="bg1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pPr marL="582930" lvl="1" indent="-30861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</a:t>
                </a:r>
                <a:r>
                  <a:rPr lang="en-US" sz="2000" baseline="30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H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O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3+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+ 2H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</a:p>
              <a:p>
                <a:pPr marL="582930" lvl="1" indent="-30861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3+  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+ 3OH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-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[Fe(OH)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endParaRPr lang="en-US" sz="2000" dirty="0">
                  <a:solidFill>
                    <a:schemeClr val="bg1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pPr marL="582930" lvl="1" indent="-308610">
                  <a:buFont typeface="+mj-lt"/>
                  <a:buAutoNum type="arabicPeriod"/>
                </a:pPr>
                <a:endParaRPr lang="en-US" sz="2000" dirty="0" smtClean="0">
                  <a:solidFill>
                    <a:schemeClr val="bg1"/>
                  </a:solidFill>
                  <a:latin typeface="Agency FB" panose="020B0503020202020204" pitchFamily="34" charset="0"/>
                  <a:cs typeface="NikoshBAN" panose="02000000000000000000" pitchFamily="2" charset="0"/>
                </a:endParaRPr>
              </a:p>
              <a:p>
                <a:pPr marL="582930" lvl="1" indent="-30861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[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Fe(OH)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Fe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.3H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latin typeface="Agency FB" panose="020B0503020202020204" pitchFamily="34" charset="0"/>
                    <a:cs typeface="NikoshBAN" panose="02000000000000000000" pitchFamily="2" charset="0"/>
                  </a:rPr>
                  <a:t>O</a:t>
                </a:r>
                <a:endPara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449" y="588468"/>
                <a:ext cx="3339419" cy="2954655"/>
              </a:xfrm>
              <a:prstGeom prst="rect">
                <a:avLst/>
              </a:prstGeom>
              <a:blipFill>
                <a:blip r:embed="rId3"/>
                <a:stretch>
                  <a:fillRect t="-207" b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3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81" y="274637"/>
            <a:ext cx="3207513" cy="3565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125" y="441572"/>
            <a:ext cx="3292475" cy="3231654"/>
          </a:xfrm>
          <a:prstGeom prst="rect">
            <a:avLst/>
          </a:prstGeom>
          <a:solidFill>
            <a:srgbClr val="FF438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bn-IN" sz="36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36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bn-IN" sz="2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 ক্ষয় কেন হয় ?</a:t>
            </a:r>
          </a:p>
          <a:p>
            <a:pPr marL="514350" indent="-514350">
              <a:buFont typeface="+mj-lt"/>
              <a:buAutoNum type="arabicPeriod"/>
            </a:pPr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ব্রাস 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কপারের সংকর ধাতু বলা হয় কেন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60010"/>
              </p:ext>
            </p:extLst>
          </p:nvPr>
        </p:nvGraphicFramePr>
        <p:xfrm>
          <a:off x="365125" y="274636"/>
          <a:ext cx="6584950" cy="3565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895">
                  <a:extLst>
                    <a:ext uri="{9D8B030D-6E8A-4147-A177-3AD203B41FA5}">
                      <a16:colId xmlns:a16="http://schemas.microsoft.com/office/drawing/2014/main" val="2384029722"/>
                    </a:ext>
                  </a:extLst>
                </a:gridCol>
                <a:gridCol w="4221055">
                  <a:extLst>
                    <a:ext uri="{9D8B030D-6E8A-4147-A177-3AD203B41FA5}">
                      <a16:colId xmlns:a16="http://schemas.microsoft.com/office/drawing/2014/main" val="1196355315"/>
                    </a:ext>
                  </a:extLst>
                </a:gridCol>
              </a:tblGrid>
              <a:tr h="334776"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56390"/>
                  </a:ext>
                </a:extLst>
              </a:tr>
              <a:tr h="334776">
                <a:tc>
                  <a:txBody>
                    <a:bodyPr/>
                    <a:lstStyle/>
                    <a:p>
                      <a:pPr algn="l"/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হালকা</a:t>
                      </a:r>
                      <a:r>
                        <a:rPr lang="bn-IN" sz="1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ধাতু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লিথিয়াম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(Li) [ Density 0.53 gcm</a:t>
                      </a:r>
                      <a:r>
                        <a:rPr lang="en-US" sz="1400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-3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]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828419"/>
                  </a:ext>
                </a:extLst>
              </a:tr>
              <a:tr h="334776">
                <a:tc>
                  <a:txBody>
                    <a:bodyPr/>
                    <a:lstStyle/>
                    <a:p>
                      <a:pPr algn="l"/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ভারী ধাতু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অসমিয়াম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Os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) [Density 22.48 gcm</a:t>
                      </a:r>
                      <a:r>
                        <a:rPr lang="en-US" sz="1400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-3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]</a:t>
                      </a: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499042"/>
                  </a:ext>
                </a:extLst>
              </a:tr>
              <a:tr h="334776">
                <a:tc>
                  <a:txBody>
                    <a:bodyPr/>
                    <a:lstStyle/>
                    <a:p>
                      <a:pPr algn="l"/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ভঙ্গুর</a:t>
                      </a:r>
                      <a:r>
                        <a:rPr lang="bn-IN" sz="1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ধাতু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ক্রোমিয়াম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(Cr)</a:t>
                      </a:r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ও ম্যাঙ্গানিজ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[</a:t>
                      </a:r>
                      <a:r>
                        <a:rPr lang="en-US" sz="14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Mn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]</a:t>
                      </a: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40479"/>
                  </a:ext>
                </a:extLst>
              </a:tr>
              <a:tr h="611047">
                <a:tc>
                  <a:txBody>
                    <a:bodyPr/>
                    <a:lstStyle/>
                    <a:p>
                      <a:pPr algn="l"/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 গলনাংক</a:t>
                      </a:r>
                      <a:r>
                        <a:rPr lang="bn-IN" sz="1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বিশিষ্ট ধাতু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মার্কারি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(Hg) [Melting Point-38.9</a:t>
                      </a:r>
                      <a:r>
                        <a:rPr lang="en-US" sz="1400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0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C]</a:t>
                      </a: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705316"/>
                  </a:ext>
                </a:extLst>
              </a:tr>
              <a:tr h="334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 গলনাংক</a:t>
                      </a:r>
                      <a:r>
                        <a:rPr lang="bn-IN" sz="1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বিশিষ্ট ধাতু</a:t>
                      </a:r>
                      <a:endParaRPr lang="en-US" sz="14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টাংস্টেন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(W) [Melting Point-3410</a:t>
                      </a:r>
                      <a:r>
                        <a:rPr lang="en-US" sz="1400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0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C]</a:t>
                      </a: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295697"/>
                  </a:ext>
                </a:extLst>
              </a:tr>
              <a:tr h="334776">
                <a:tc>
                  <a:txBody>
                    <a:bodyPr/>
                    <a:lstStyle/>
                    <a:p>
                      <a:pPr algn="l"/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দামী ধাতু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প্লাটিনাম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(Pt) []</a:t>
                      </a: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0652"/>
                  </a:ext>
                </a:extLst>
              </a:tr>
              <a:tr h="334776">
                <a:tc>
                  <a:txBody>
                    <a:bodyPr/>
                    <a:lstStyle/>
                    <a:p>
                      <a:pPr algn="l"/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বিরল ধাতু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রেডিয়াম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(Rh) [</a:t>
                      </a:r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ভূ-পৃষ্ঠে</a:t>
                      </a:r>
                      <a:r>
                        <a:rPr lang="bn-IN" sz="1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সবচেয়ে কম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]</a:t>
                      </a: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51614"/>
                  </a:ext>
                </a:extLst>
              </a:tr>
              <a:tr h="611047">
                <a:tc>
                  <a:txBody>
                    <a:bodyPr/>
                    <a:lstStyle/>
                    <a:p>
                      <a:pPr algn="l"/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r>
                        <a:rPr lang="bn-IN" sz="1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পরিমাণে ব্যবহৃত ধাতু</a:t>
                      </a:r>
                      <a:endParaRPr lang="en-US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অ্যালুমিনিয়াম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(Al) [</a:t>
                      </a:r>
                      <a:r>
                        <a:rPr lang="bn-IN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ভূ-পৃষ্ঠে</a:t>
                      </a:r>
                      <a:r>
                        <a:rPr lang="bn-IN" sz="1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 সবচেয়ে বেশী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]</a:t>
                      </a:r>
                    </a:p>
                  </a:txBody>
                  <a:tcPr marL="54864" marR="54864" marT="27432" marB="27432">
                    <a:solidFill>
                      <a:schemeClr val="bg2">
                        <a:lumMod val="2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60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1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87346" y="272899"/>
            <a:ext cx="4502068" cy="4247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16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বাতায়ন</a:t>
            </a:r>
            <a:endParaRPr lang="en-US" sz="216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b="15492"/>
          <a:stretch/>
        </p:blipFill>
        <p:spPr>
          <a:xfrm>
            <a:off x="2757389" y="602517"/>
            <a:ext cx="1800425" cy="1856882"/>
          </a:xfrm>
          <a:prstGeom prst="ellipse">
            <a:avLst/>
          </a:prstGeom>
          <a:ln w="3175" cap="rnd">
            <a:solidFill>
              <a:schemeClr val="bg2">
                <a:lumMod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eeform 9"/>
          <p:cNvSpPr/>
          <p:nvPr/>
        </p:nvSpPr>
        <p:spPr>
          <a:xfrm rot="16200000" flipH="1">
            <a:off x="3013424" y="2168980"/>
            <a:ext cx="1296000" cy="2592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sp>
        <p:nvSpPr>
          <p:cNvPr id="14" name="Freeform 13"/>
          <p:cNvSpPr/>
          <p:nvPr/>
        </p:nvSpPr>
        <p:spPr>
          <a:xfrm rot="16200000" flipH="1">
            <a:off x="3089741" y="2481966"/>
            <a:ext cx="1097280" cy="2164748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sp>
        <p:nvSpPr>
          <p:cNvPr id="15" name="Freeform 14"/>
          <p:cNvSpPr/>
          <p:nvPr/>
        </p:nvSpPr>
        <p:spPr>
          <a:xfrm rot="16200000" flipH="1">
            <a:off x="3175423" y="2654980"/>
            <a:ext cx="972000" cy="1944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FFFF00">
              <a:alpha val="2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sp>
        <p:nvSpPr>
          <p:cNvPr id="16" name="Freeform 15"/>
          <p:cNvSpPr/>
          <p:nvPr/>
        </p:nvSpPr>
        <p:spPr>
          <a:xfrm rot="16200000" flipH="1">
            <a:off x="3229423" y="2816981"/>
            <a:ext cx="864000" cy="172800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rgbClr val="FF0000">
              <a:alpha val="8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1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826" y="3355993"/>
            <a:ext cx="1591194" cy="87424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940277" y="2079152"/>
            <a:ext cx="3081664" cy="986752"/>
          </a:xfrm>
          <a:prstGeom prst="rect">
            <a:avLst/>
          </a:prstGeom>
        </p:spPr>
        <p:txBody>
          <a:bodyPr vert="horz" lIns="54864" tIns="27432" rIns="54864" bIns="27432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ওয়ালীউল্লাহ</a:t>
            </a: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68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এস-সি, বি এড </a:t>
            </a:r>
            <a:b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বিজ্ঞান</a:t>
            </a:r>
            <a:b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দিঘলীয়া এ জেড উচ্চ বিদ্যালয় ও কলেজ</a:t>
            </a:r>
            <a:endParaRPr lang="en-US" sz="168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6E4A6D-872A-4A77-8FFC-9278D7F91FC8}"/>
              </a:ext>
            </a:extLst>
          </p:cNvPr>
          <p:cNvSpPr/>
          <p:nvPr/>
        </p:nvSpPr>
        <p:spPr>
          <a:xfrm>
            <a:off x="155915" y="1976375"/>
            <a:ext cx="3439695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৯ম-১০ম</a:t>
            </a:r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</a:p>
          <a:p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</a:p>
          <a:p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অধ্যায়-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সম্পদঃ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err="1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</a:t>
            </a:r>
            <a:endParaRPr lang="bn-IN" sz="1680" dirty="0">
              <a:ln w="3175" cmpd="sng">
                <a:noFill/>
              </a:ln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1680" dirty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 সংকর </a:t>
            </a:r>
            <a:r>
              <a:rPr lang="bn-IN" sz="1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bn-IN" sz="1680" dirty="0" smtClean="0">
                <a:ln w="3175" cmpd="sng">
                  <a:noFill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80" dirty="0">
              <a:ln w="3175" cmpd="sng">
                <a:noFill/>
              </a:ln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00131 -0.35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675163" y="2778222"/>
            <a:ext cx="1964873" cy="974084"/>
            <a:chOff x="7341746" y="3863556"/>
            <a:chExt cx="4288009" cy="2436618"/>
          </a:xfrm>
        </p:grpSpPr>
        <p:grpSp>
          <p:nvGrpSpPr>
            <p:cNvPr id="50" name="Group 49"/>
            <p:cNvGrpSpPr/>
            <p:nvPr/>
          </p:nvGrpSpPr>
          <p:grpSpPr>
            <a:xfrm>
              <a:off x="7341746" y="3863556"/>
              <a:ext cx="1501621" cy="2081663"/>
              <a:chOff x="7958033" y="3671827"/>
              <a:chExt cx="1501621" cy="2081663"/>
            </a:xfrm>
            <a:scene3d>
              <a:camera prst="orthographicFront">
                <a:rot lat="600000" lon="3000000" rev="0"/>
              </a:camera>
              <a:lightRig rig="threePt" dir="t"/>
            </a:scene3d>
          </p:grpSpPr>
          <p:grpSp>
            <p:nvGrpSpPr>
              <p:cNvPr id="51" name="Group 50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55" name="Freeform 54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53" name="Freeform 52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>
              <a:off x="10128134" y="3863556"/>
              <a:ext cx="1501621" cy="2081663"/>
              <a:chOff x="7958033" y="3671827"/>
              <a:chExt cx="1501621" cy="2081663"/>
            </a:xfrm>
            <a:scene3d>
              <a:camera prst="isometricRightUp"/>
              <a:lightRig rig="threePt" dir="t"/>
            </a:scene3d>
          </p:grpSpPr>
          <p:grpSp>
            <p:nvGrpSpPr>
              <p:cNvPr id="58" name="Group 57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62" name="Freeform 61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8640008" y="4218511"/>
              <a:ext cx="1501621" cy="2081663"/>
              <a:chOff x="7958033" y="3671827"/>
              <a:chExt cx="1501621" cy="208166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  <a:scene3d>
                <a:camera prst="isometricOffAxis1Right"/>
                <a:lightRig rig="threePt" dir="t"/>
              </a:scene3d>
            </p:grpSpPr>
            <p:sp>
              <p:nvSpPr>
                <p:cNvPr id="69" name="Freeform 68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  <a:scene3d>
                <a:camera prst="isometricOffAxis1Left">
                  <a:rot lat="600000" lon="2400000" rev="0"/>
                </a:camera>
                <a:lightRig rig="threePt" dir="t"/>
              </a:scene3d>
            </p:grpSpPr>
            <p:sp>
              <p:nvSpPr>
                <p:cNvPr id="67" name="Freeform 66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</p:grpSp>
      <p:sp>
        <p:nvSpPr>
          <p:cNvPr id="74" name="Rectangle 73"/>
          <p:cNvSpPr/>
          <p:nvPr/>
        </p:nvSpPr>
        <p:spPr>
          <a:xfrm>
            <a:off x="335553" y="223303"/>
            <a:ext cx="6614522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cap="all" dirty="0" smtClean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160" cap="all" dirty="0" smtClean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। বাসা </a:t>
            </a:r>
            <a:r>
              <a:rPr lang="bn-IN" sz="28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বাড়িতে ব্যবহৃত কাসার প্লেটে </a:t>
            </a:r>
            <a:r>
              <a:rPr lang="en-US" sz="28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[</a:t>
            </a:r>
            <a:r>
              <a:rPr lang="en-US" sz="28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CuCO</a:t>
            </a:r>
            <a:r>
              <a:rPr lang="en-US" sz="2800" baseline="-250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28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, Cu (OH)</a:t>
            </a:r>
            <a:r>
              <a:rPr lang="en-US" sz="2800" baseline="-250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2</a:t>
            </a:r>
            <a:r>
              <a:rPr lang="en-US" sz="28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]</a:t>
            </a:r>
            <a:r>
              <a:rPr lang="bn-IN" sz="28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আস্তরণ </a:t>
            </a:r>
            <a:r>
              <a:rPr lang="bn-IN" sz="28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পড়ার  কারণ </a:t>
            </a:r>
            <a:r>
              <a:rPr lang="bn-IN" sz="2800" cap="all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করো </a:t>
            </a:r>
            <a:r>
              <a:rPr lang="bn-IN" sz="2800" cap="all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cap="all" dirty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3657599" y="228600"/>
            <a:ext cx="3429001" cy="3657600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63" y="338229"/>
            <a:ext cx="3074761" cy="3501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8776" y="3674102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29655" y="391887"/>
            <a:ext cx="29456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endParaRPr lang="bn-IN" sz="192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45770" indent="-445770">
              <a:buFont typeface="+mj-lt"/>
              <a:buAutoNum type="arabicPeriod"/>
            </a:pPr>
            <a:r>
              <a:rPr lang="bn-IN" sz="21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মরিচা </a:t>
            </a:r>
            <a:r>
              <a:rPr lang="bn-IN" sz="216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সৃস্টির কারণ বিশ্লেষণ করো।</a:t>
            </a:r>
          </a:p>
          <a:p>
            <a:pPr marL="445770" indent="-445770">
              <a:buFont typeface="+mj-lt"/>
              <a:buAutoNum type="arabicPeriod"/>
            </a:pPr>
            <a:r>
              <a:rPr lang="bn-IN" sz="216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সংকর ধাতু ব্যবহার ক্ষেত্র প্রস্তুত করে বিশ্লেষণ করো। </a:t>
            </a:r>
            <a:endParaRPr lang="en-US" sz="216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8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540">
        <p14:doors dir="vert"/>
      </p:transition>
    </mc:Choice>
    <mc:Fallback xmlns="">
      <p:transition spd="slow" advTm="57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5011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356"/>
            <a:ext cx="1433015" cy="4115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52" y="0"/>
            <a:ext cx="1358148" cy="4115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4925" y="251460"/>
            <a:ext cx="3762103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32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4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endParaRPr lang="en-US" sz="32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মাওশি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16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কন্টেণ্ট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</a:t>
            </a:r>
            <a:r>
              <a:rPr lang="en-US" sz="216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4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7411" y="935167"/>
            <a:ext cx="2722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618" y="251461"/>
            <a:ext cx="3288982" cy="3588702"/>
          </a:xfrm>
          <a:prstGeom prst="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6" name="Rectangle 5"/>
          <p:cNvSpPr/>
          <p:nvPr/>
        </p:nvSpPr>
        <p:spPr>
          <a:xfrm>
            <a:off x="3657600" y="251461"/>
            <a:ext cx="3288982" cy="3588702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sp>
        <p:nvSpPr>
          <p:cNvPr id="4" name="Rectangle 3"/>
          <p:cNvSpPr/>
          <p:nvPr/>
        </p:nvSpPr>
        <p:spPr>
          <a:xfrm>
            <a:off x="368618" y="250825"/>
            <a:ext cx="6583680" cy="3589338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grpSp>
        <p:nvGrpSpPr>
          <p:cNvPr id="8" name="Group 7"/>
          <p:cNvGrpSpPr/>
          <p:nvPr/>
        </p:nvGrpSpPr>
        <p:grpSpPr>
          <a:xfrm>
            <a:off x="2258835" y="1818863"/>
            <a:ext cx="2658003" cy="1461971"/>
            <a:chOff x="7341746" y="3863556"/>
            <a:chExt cx="4288009" cy="2436618"/>
          </a:xfrm>
        </p:grpSpPr>
        <p:grpSp>
          <p:nvGrpSpPr>
            <p:cNvPr id="9" name="Group 8"/>
            <p:cNvGrpSpPr/>
            <p:nvPr/>
          </p:nvGrpSpPr>
          <p:grpSpPr>
            <a:xfrm>
              <a:off x="7341746" y="3863556"/>
              <a:ext cx="1501621" cy="2081663"/>
              <a:chOff x="7958033" y="3671827"/>
              <a:chExt cx="1501621" cy="2081663"/>
            </a:xfrm>
            <a:scene3d>
              <a:camera prst="orthographicFront">
                <a:rot lat="600000" lon="3000000" rev="0"/>
              </a:camera>
              <a:lightRig rig="threePt" dir="t"/>
            </a:scene3d>
          </p:grpSpPr>
          <p:grpSp>
            <p:nvGrpSpPr>
              <p:cNvPr id="24" name="Group 23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0128134" y="3863556"/>
              <a:ext cx="1501621" cy="2081663"/>
              <a:chOff x="7958033" y="3671827"/>
              <a:chExt cx="1501621" cy="2081663"/>
            </a:xfrm>
            <a:scene3d>
              <a:camera prst="isometricRightUp"/>
              <a:lightRig rig="threePt" dir="t"/>
            </a:scene3d>
          </p:grpSpPr>
          <p:grpSp>
            <p:nvGrpSpPr>
              <p:cNvPr id="18" name="Group 17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8640008" y="4218511"/>
              <a:ext cx="1501621" cy="2081663"/>
              <a:chOff x="7958033" y="3671827"/>
              <a:chExt cx="1501621" cy="2081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771929" y="3671827"/>
                <a:ext cx="687725" cy="2081663"/>
                <a:chOff x="6300971" y="3972286"/>
                <a:chExt cx="687725" cy="2081663"/>
              </a:xfrm>
              <a:scene3d>
                <a:camera prst="isometricOffAxis1Right"/>
                <a:lightRig rig="threePt" dir="t"/>
              </a:scene3d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7958033" y="3671827"/>
                <a:ext cx="687725" cy="2081663"/>
                <a:chOff x="6300971" y="3972286"/>
                <a:chExt cx="687725" cy="2081663"/>
              </a:xfrm>
              <a:scene3d>
                <a:camera prst="isometricOffAxis1Left">
                  <a:rot lat="600000" lon="2400000" rev="0"/>
                </a:camera>
                <a:lightRig rig="threePt" dir="t"/>
              </a:scene3d>
            </p:grpSpPr>
            <p:sp>
              <p:nvSpPr>
                <p:cNvPr id="14" name="Freeform 13"/>
                <p:cNvSpPr/>
                <p:nvPr/>
              </p:nvSpPr>
              <p:spPr>
                <a:xfrm>
                  <a:off x="6501866" y="3972286"/>
                  <a:ext cx="283471" cy="35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71" h="354955">
                      <a:moveTo>
                        <a:pt x="141735" y="0"/>
                      </a:moveTo>
                      <a:cubicBezTo>
                        <a:pt x="180353" y="0"/>
                        <a:pt x="213630" y="16638"/>
                        <a:pt x="241566" y="49915"/>
                      </a:cubicBezTo>
                      <a:cubicBezTo>
                        <a:pt x="269502" y="83192"/>
                        <a:pt x="283471" y="123248"/>
                        <a:pt x="283471" y="170082"/>
                      </a:cubicBezTo>
                      <a:cubicBezTo>
                        <a:pt x="283471" y="217738"/>
                        <a:pt x="269502" y="260465"/>
                        <a:pt x="241566" y="298261"/>
                      </a:cubicBezTo>
                      <a:cubicBezTo>
                        <a:pt x="213630" y="336057"/>
                        <a:pt x="180353" y="354955"/>
                        <a:pt x="141735" y="354955"/>
                      </a:cubicBezTo>
                      <a:cubicBezTo>
                        <a:pt x="103117" y="354955"/>
                        <a:pt x="69840" y="336057"/>
                        <a:pt x="41904" y="298261"/>
                      </a:cubicBezTo>
                      <a:cubicBezTo>
                        <a:pt x="13968" y="260465"/>
                        <a:pt x="0" y="217738"/>
                        <a:pt x="0" y="170082"/>
                      </a:cubicBezTo>
                      <a:cubicBezTo>
                        <a:pt x="0" y="123248"/>
                        <a:pt x="13762" y="83192"/>
                        <a:pt x="41288" y="49915"/>
                      </a:cubicBezTo>
                      <a:cubicBezTo>
                        <a:pt x="68813" y="16638"/>
                        <a:pt x="102296" y="0"/>
                        <a:pt x="141735" y="0"/>
                      </a:cubicBezTo>
                      <a:close/>
                    </a:path>
                  </a:pathLst>
                </a:custGeom>
                <a:solidFill>
                  <a:srgbClr val="66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6300971" y="4344496"/>
                  <a:ext cx="687725" cy="170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725" h="1709453">
                      <a:moveTo>
                        <a:pt x="178710" y="0"/>
                      </a:moveTo>
                      <a:lnTo>
                        <a:pt x="510248" y="0"/>
                      </a:lnTo>
                      <a:cubicBezTo>
                        <a:pt x="628566" y="0"/>
                        <a:pt x="687725" y="53407"/>
                        <a:pt x="687725" y="160222"/>
                      </a:cubicBezTo>
                      <a:lnTo>
                        <a:pt x="687725" y="817136"/>
                      </a:lnTo>
                      <a:cubicBezTo>
                        <a:pt x="687725" y="873830"/>
                        <a:pt x="665951" y="902177"/>
                        <a:pt x="622404" y="902177"/>
                      </a:cubicBezTo>
                      <a:cubicBezTo>
                        <a:pt x="578856" y="902177"/>
                        <a:pt x="557082" y="873830"/>
                        <a:pt x="557082" y="817136"/>
                      </a:cubicBezTo>
                      <a:lnTo>
                        <a:pt x="557082" y="244031"/>
                      </a:lnTo>
                      <a:lnTo>
                        <a:pt x="525037" y="244031"/>
                      </a:lnTo>
                      <a:lnTo>
                        <a:pt x="525037" y="1624412"/>
                      </a:lnTo>
                      <a:cubicBezTo>
                        <a:pt x="525037" y="1681106"/>
                        <a:pt x="498334" y="1709453"/>
                        <a:pt x="444926" y="1709453"/>
                      </a:cubicBezTo>
                      <a:cubicBezTo>
                        <a:pt x="391519" y="1709453"/>
                        <a:pt x="364815" y="1681106"/>
                        <a:pt x="364815" y="1624412"/>
                      </a:cubicBezTo>
                      <a:lnTo>
                        <a:pt x="364815" y="807276"/>
                      </a:lnTo>
                      <a:lnTo>
                        <a:pt x="322910" y="807276"/>
                      </a:lnTo>
                      <a:lnTo>
                        <a:pt x="322910" y="1624412"/>
                      </a:lnTo>
                      <a:cubicBezTo>
                        <a:pt x="322910" y="1681106"/>
                        <a:pt x="296207" y="1709453"/>
                        <a:pt x="242799" y="1709453"/>
                      </a:cubicBezTo>
                      <a:cubicBezTo>
                        <a:pt x="189391" y="1709453"/>
                        <a:pt x="162687" y="1681106"/>
                        <a:pt x="162687" y="1624412"/>
                      </a:cubicBezTo>
                      <a:lnTo>
                        <a:pt x="162687" y="244031"/>
                      </a:lnTo>
                      <a:lnTo>
                        <a:pt x="130643" y="244031"/>
                      </a:lnTo>
                      <a:lnTo>
                        <a:pt x="130643" y="817136"/>
                      </a:lnTo>
                      <a:cubicBezTo>
                        <a:pt x="130643" y="873830"/>
                        <a:pt x="108869" y="902177"/>
                        <a:pt x="65321" y="902177"/>
                      </a:cubicBezTo>
                      <a:cubicBezTo>
                        <a:pt x="21774" y="902177"/>
                        <a:pt x="0" y="873830"/>
                        <a:pt x="0" y="817136"/>
                      </a:cubicBezTo>
                      <a:lnTo>
                        <a:pt x="0" y="160222"/>
                      </a:lnTo>
                      <a:cubicBezTo>
                        <a:pt x="0" y="53407"/>
                        <a:pt x="59570" y="0"/>
                        <a:pt x="17871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8"/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72E93C3-E440-4B7F-B458-5A8BE25F9E52}"/>
              </a:ext>
            </a:extLst>
          </p:cNvPr>
          <p:cNvSpPr txBox="1"/>
          <p:nvPr/>
        </p:nvSpPr>
        <p:spPr>
          <a:xfrm>
            <a:off x="1561883" y="2555634"/>
            <a:ext cx="4519864" cy="4247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16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শিক্ষক বাতায়ন</a:t>
            </a:r>
            <a:endParaRPr lang="en-US" sz="216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1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4526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44961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0013 -0.35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1250" r="858" b="12601"/>
          <a:stretch/>
        </p:blipFill>
        <p:spPr>
          <a:xfrm>
            <a:off x="-2859" y="-3980"/>
            <a:ext cx="7315199" cy="41530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193F62-01C7-456C-9992-E0AA15405533}"/>
              </a:ext>
            </a:extLst>
          </p:cNvPr>
          <p:cNvSpPr/>
          <p:nvPr/>
        </p:nvSpPr>
        <p:spPr>
          <a:xfrm>
            <a:off x="360042" y="260942"/>
            <a:ext cx="6589398" cy="54319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8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1" y="252368"/>
            <a:ext cx="7315199" cy="85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" y="3817010"/>
            <a:ext cx="7315199" cy="85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1" y="795560"/>
            <a:ext cx="7315199" cy="85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86081" y="-3980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55158" y="1831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6891" y="1831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0042" y="-3980"/>
            <a:ext cx="0" cy="41129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9A36B1F-5D6B-4757-9500-732E094871B6}"/>
              </a:ext>
            </a:extLst>
          </p:cNvPr>
          <p:cNvSpPr/>
          <p:nvPr/>
        </p:nvSpPr>
        <p:spPr>
          <a:xfrm>
            <a:off x="448755" y="1309384"/>
            <a:ext cx="6402788" cy="1717393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</p:spPr>
        <p:txBody>
          <a:bodyPr wrap="square" lIns="164592" rIns="164592">
            <a:spAutoFit/>
          </a:bodyPr>
          <a:lstStyle/>
          <a:p>
            <a:pPr marL="308610" indent="-308610">
              <a:buFont typeface="+mj-lt"/>
              <a:buAutoNum type="arabicPeriod"/>
            </a:pPr>
            <a:r>
              <a:rPr lang="bn-IN" sz="2640" cap="all" dirty="0">
                <a:ln w="3175" cmpd="sng">
                  <a:noFill/>
                </a:ln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 ক্ষয় সম্পর্কে বলতে পারবে</a:t>
            </a:r>
            <a:r>
              <a:rPr lang="bn-IN" sz="2640" cap="all" dirty="0" smtClean="0">
                <a:ln w="3175" cmpd="sng">
                  <a:noFill/>
                </a:ln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640" cap="all" dirty="0">
              <a:ln w="3175" cmpd="sng">
                <a:noFill/>
              </a:ln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08610" indent="-308610">
              <a:buFont typeface="+mj-lt"/>
              <a:buAutoNum type="arabicPeriod"/>
            </a:pPr>
            <a:r>
              <a:rPr lang="bn-IN" sz="2640" cap="all" dirty="0">
                <a:ln w="3175" cmpd="sng">
                  <a:noFill/>
                </a:ln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 ধাতু সম্পর্কে বলতে পারবে।</a:t>
            </a:r>
          </a:p>
          <a:p>
            <a:pPr marL="308610" indent="-308610">
              <a:buFont typeface="+mj-lt"/>
              <a:buAutoNum type="arabicPeriod"/>
            </a:pPr>
            <a:r>
              <a:rPr lang="bn-IN" sz="2640" cap="all" dirty="0">
                <a:ln w="3175" cmpd="sng">
                  <a:noFill/>
                </a:ln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 ধাতু তৈরির কারণ ব্যাখ্যা করতে পারবে।</a:t>
            </a:r>
          </a:p>
          <a:p>
            <a:pPr marL="308610" indent="-308610">
              <a:buFont typeface="+mj-lt"/>
              <a:buAutoNum type="arabicPeriod"/>
            </a:pPr>
            <a:r>
              <a:rPr lang="bn-IN" sz="2640" cap="all" dirty="0">
                <a:ln w="3175" cmpd="sng">
                  <a:noFill/>
                </a:ln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সংকর ধাতুর গঠন-সংযুতি সম্পর্কে বলতে পারবে</a:t>
            </a:r>
            <a:r>
              <a:rPr lang="bn-IN" sz="2640" cap="all" dirty="0" smtClean="0">
                <a:ln w="3175" cmpd="sng">
                  <a:noFill/>
                </a:ln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640" cap="all" dirty="0">
              <a:ln w="3175" cmpd="sng">
                <a:noFill/>
              </a:ln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653" y="209371"/>
            <a:ext cx="167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40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1" y="228600"/>
            <a:ext cx="3429000" cy="32316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  <a:p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দেখিয়ে প্রশ্ন করবো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 সময়ই এমন থাকবে ?</a:t>
            </a:r>
            <a:endParaRPr lang="bn-IN" sz="28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কে মরিচা থেকে রক্ষার উপায় কি?</a:t>
            </a:r>
            <a:endParaRPr lang="bn-IN" sz="28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97" y="228600"/>
            <a:ext cx="2906485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1670" y="3755395"/>
            <a:ext cx="3111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spc="180" dirty="0" smtClean="0">
                <a:latin typeface="Agency FB" panose="020B0503020202020204" pitchFamily="34" charset="0"/>
              </a:rPr>
              <a:t>WALIULLAH</a:t>
            </a:r>
            <a:r>
              <a:rPr lang="bn-IN" sz="1100" b="1" spc="180" dirty="0" smtClean="0">
                <a:latin typeface="Agency FB" panose="020B0503020202020204" pitchFamily="34" charset="0"/>
              </a:rPr>
              <a:t> </a:t>
            </a:r>
            <a:r>
              <a:rPr lang="en-US" sz="1000" b="1" i="1" spc="180" dirty="0" smtClean="0">
                <a:latin typeface="Agency FB" panose="020B0503020202020204" pitchFamily="34" charset="0"/>
              </a:rPr>
              <a:t>Assistant </a:t>
            </a:r>
            <a:r>
              <a:rPr lang="en-US" sz="1000" b="1" i="1" spc="180" dirty="0">
                <a:latin typeface="Agency FB" panose="020B0503020202020204" pitchFamily="34" charset="0"/>
              </a:rPr>
              <a:t>Teacher (Science)</a:t>
            </a:r>
          </a:p>
        </p:txBody>
      </p:sp>
    </p:spTree>
    <p:extLst>
      <p:ext uri="{BB962C8B-B14F-4D97-AF65-F5344CB8AC3E}">
        <p14:creationId xmlns:p14="http://schemas.microsoft.com/office/powerpoint/2010/main" val="6031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042" r="391" b="625"/>
          <a:stretch/>
        </p:blipFill>
        <p:spPr>
          <a:xfrm>
            <a:off x="6409372" y="-3980"/>
            <a:ext cx="905828" cy="41187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" y="274320"/>
            <a:ext cx="7315199" cy="8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" y="3822120"/>
            <a:ext cx="7315199" cy="8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09372" y="-3980"/>
            <a:ext cx="0" cy="411297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55157" y="-3979"/>
            <a:ext cx="0" cy="411297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5763" y="-3980"/>
            <a:ext cx="0" cy="411297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20203" y="1430912"/>
            <a:ext cx="407479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96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 সংকর ধাতু</a:t>
            </a:r>
            <a:endParaRPr lang="en-US" sz="396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6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(Selected Alloys)</a:t>
            </a:r>
          </a:p>
        </p:txBody>
      </p:sp>
    </p:spTree>
    <p:extLst>
      <p:ext uri="{BB962C8B-B14F-4D97-AF65-F5344CB8AC3E}">
        <p14:creationId xmlns:p14="http://schemas.microsoft.com/office/powerpoint/2010/main" val="54599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125" y="718572"/>
            <a:ext cx="6584950" cy="2677656"/>
          </a:xfrm>
          <a:prstGeom prst="rect">
            <a:avLst/>
          </a:prstGeom>
          <a:solidFill>
            <a:srgbClr val="00B05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 সংকর ধাতু </a:t>
            </a:r>
            <a:r>
              <a:rPr lang="en-US" sz="400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(Selected Alloys)</a:t>
            </a:r>
          </a:p>
          <a:p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তাম্রযুগ (৫০০০ খ্রিস্টপূর্বাব্দ-৩০০০ খ্রিস্টপূর্বাব্দ-)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ব্রোঞ্জযুগ (৩০০০ খ্রিস্টপূর্বাব্দ-১০০০ খ্রিস্টপূর্বাব্দ-)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স্টিল (আধুনিক যুগ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2741" y="274638"/>
            <a:ext cx="2316480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640" dirty="0">
                <a:latin typeface="NikoshBAN" panose="02000000000000000000" pitchFamily="2" charset="0"/>
                <a:cs typeface="NikoshBAN" panose="02000000000000000000" pitchFamily="2" charset="0"/>
              </a:rPr>
              <a:t>সংকর ধাতু </a:t>
            </a:r>
            <a:r>
              <a:rPr lang="en-US" sz="2640" dirty="0">
                <a:latin typeface="Agency FB" panose="020B0503020202020204" pitchFamily="34" charset="0"/>
                <a:cs typeface="NikoshBAN" panose="02000000000000000000" pitchFamily="2" charset="0"/>
              </a:rPr>
              <a:t>(Alloys)</a:t>
            </a:r>
          </a:p>
          <a:p>
            <a:endParaRPr lang="en-US" sz="216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algn="just"/>
            <a:r>
              <a:rPr lang="bn-IN" sz="216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একাধিক </a:t>
            </a:r>
            <a:r>
              <a:rPr lang="bn-IN" sz="2160" dirty="0">
                <a:latin typeface="Agency FB" panose="020B0503020202020204" pitchFamily="34" charset="0"/>
                <a:cs typeface="NikoshBAN" panose="02000000000000000000" pitchFamily="2" charset="0"/>
              </a:rPr>
              <a:t>ধাতুকে গলিয়ে মিশ্রিত করে যে ধাতু মিশ্রণ তৈরি করা হয় তাকে সংকর ধাতু বলে। ধাতু অপেক্ষা সংকর ধাতু অনেক বেশী ব্যবহার উপযোগী।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8" y="274638"/>
            <a:ext cx="2195512" cy="356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82" y="274636"/>
            <a:ext cx="2203904" cy="35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42740"/>
              </p:ext>
            </p:extLst>
          </p:nvPr>
        </p:nvGraphicFramePr>
        <p:xfrm>
          <a:off x="365125" y="731520"/>
          <a:ext cx="3291840" cy="3108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20">
                  <a:extLst>
                    <a:ext uri="{9D8B030D-6E8A-4147-A177-3AD203B41FA5}">
                      <a16:colId xmlns:a16="http://schemas.microsoft.com/office/drawing/2014/main" val="203711398"/>
                    </a:ext>
                  </a:extLst>
                </a:gridCol>
                <a:gridCol w="2418820">
                  <a:extLst>
                    <a:ext uri="{9D8B030D-6E8A-4147-A177-3AD203B41FA5}">
                      <a16:colId xmlns:a16="http://schemas.microsoft.com/office/drawing/2014/main" val="2724023071"/>
                    </a:ext>
                  </a:extLst>
                </a:gridCol>
              </a:tblGrid>
              <a:tr h="1034182">
                <a:tc>
                  <a:txBody>
                    <a:bodyPr/>
                    <a:lstStyle/>
                    <a:p>
                      <a:pPr algn="ctr"/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ধাতু</a:t>
                      </a:r>
                      <a:r>
                        <a:rPr lang="bn-IN" sz="19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সংকর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76128"/>
                  </a:ext>
                </a:extLst>
              </a:tr>
              <a:tr h="2074461">
                <a:tc>
                  <a:txBody>
                    <a:bodyPr/>
                    <a:lstStyle/>
                    <a:p>
                      <a:pPr algn="ctr"/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স্টিল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A85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9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রেলের চাকা ও লাইন, ইঞ্জিন,</a:t>
                      </a:r>
                      <a:r>
                        <a:rPr lang="bn-IN" sz="19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জাহাজ, যানবাহন, ক্রেন, যুদ্ধাস্ত্র, ছুরি, কাচি, ঘড়ির স্প্রিং, চুম্বক, কৃষি যন্ত্রপাতি ইত্যাদি।</a:t>
                      </a:r>
                      <a:endParaRPr lang="en-US" sz="1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54864" marR="54864" marT="27432" marB="27432" anchor="ctr">
                    <a:solidFill>
                      <a:srgbClr val="FA85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75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5125" y="171374"/>
            <a:ext cx="329184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640" dirty="0">
                <a:latin typeface="NikoshBAN" panose="02000000000000000000" pitchFamily="2" charset="0"/>
                <a:cs typeface="NikoshBAN" panose="02000000000000000000" pitchFamily="2" charset="0"/>
              </a:rPr>
              <a:t>সংকর ধাতু </a:t>
            </a:r>
            <a:r>
              <a:rPr lang="en-US" sz="2640" dirty="0">
                <a:latin typeface="Agency FB" panose="020B0503020202020204" pitchFamily="34" charset="0"/>
                <a:cs typeface="NikoshBAN" panose="02000000000000000000" pitchFamily="2" charset="0"/>
              </a:rPr>
              <a:t>(Alloys</a:t>
            </a:r>
            <a:r>
              <a:rPr lang="en-US" sz="2640" dirty="0" smtClean="0">
                <a:latin typeface="Agency FB" panose="020B0503020202020204" pitchFamily="34" charset="0"/>
                <a:cs typeface="NikoshBAN" panose="02000000000000000000" pitchFamily="2" charset="0"/>
              </a:rPr>
              <a:t>)</a:t>
            </a:r>
            <a:endParaRPr lang="en-US" sz="264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0116967"/>
              </p:ext>
            </p:extLst>
          </p:nvPr>
        </p:nvGraphicFramePr>
        <p:xfrm>
          <a:off x="3749759" y="279310"/>
          <a:ext cx="3200315" cy="356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1492</Words>
  <Application>Microsoft Office PowerPoint</Application>
  <PresentationFormat>Custom</PresentationFormat>
  <Paragraphs>266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Agency FB</vt:lpstr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waliullah</dc:creator>
  <cp:lastModifiedBy>Waliullah</cp:lastModifiedBy>
  <cp:revision>100</cp:revision>
  <dcterms:created xsi:type="dcterms:W3CDTF">2019-07-04T16:49:28Z</dcterms:created>
  <dcterms:modified xsi:type="dcterms:W3CDTF">2020-10-18T08:29:22Z</dcterms:modified>
</cp:coreProperties>
</file>