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318" y="-9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76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96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12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3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20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9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6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909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07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75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E7DA-CF5F-4520-A4CA-0C349B75E122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BAF49-3FAC-4CC4-8353-4FCCC2F87E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20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316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28776" y="5073134"/>
            <a:ext cx="322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effectLst/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091915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27325" y="858586"/>
            <a:ext cx="979534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আমন্ত্রণ রইলো </a:t>
            </a:r>
          </a:p>
          <a:p>
            <a:pPr lvl="0"/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আজকের ক্লাসে </a:t>
            </a:r>
            <a:endParaRPr lang="en-US" sz="1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1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0175" y="1046539"/>
            <a:ext cx="11245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 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শব্দকে বা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শব্দের যে অংশকে আর কোনো ক্ষুদ্রতর অংশে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ভাগ করা যায় না,তাকে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‘প্রকৃতি’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বলে। 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122" y="154547"/>
            <a:ext cx="16369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প্রকৃতিঃ-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545" y="2687640"/>
            <a:ext cx="11568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প্রকৃতি দুই প্রকার, যথাঃ-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নাম প্রকৃতি 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খ) ক্রিয়া প্রকৃতি বা ধাতু 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122" y="3993108"/>
            <a:ext cx="11406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প্রকৃতিঃ-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হাতল, ফুলেল, মূখর- এ পদগুলো বিশ্লেষণ করলে পাই-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হাত+ল=হাতল ( বাঁট),   ফুল+এল= ফুলেল (ফুলজাত) এবং মুখ+র</a:t>
            </a: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=মূখর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(বাচাল) এখানে হাত, ফুল ও মুখ শব্দগুলোকে বলা হয় প্রকৃতি বা মূল অংশ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এগুলোকে বলে ‘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প্রকৃতি’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7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1" y="267100"/>
            <a:ext cx="114095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প্রকৃতিঃ-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261" y="1345273"/>
            <a:ext cx="112730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চলন্ত,  জমা , লিখিত-  এ  শব্দ গুলো  বিশ্লেষণ  করলে  আমরা  পাই ।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চল+অন্ত= চলন্ত (চলমান) , জম+ আ+ জমা ( সঞ্চিত) , লিখ+ইত=লিখিত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(যা লেখা হয়েছে) এখানে- চল, জম, ও লিখ- এ তিনটি ক্রিয়ামূল বা ক্রিয়ার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মূল অংশ। এগুলোকে বলা হয়  ‘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প্রকৃতি’ বা ‘ধাতু”।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922" y="4113574"/>
            <a:ext cx="112730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প্রত্যয়’-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45" y="4963556"/>
            <a:ext cx="114777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 গঠনের উদ্দ্যেশে নাম প্রকৃতির এবং ক্রিয়া প্রকৃতি‘র পরে যে শব্দাংশ যুক্ত হয়</a:t>
            </a: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তাকে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বলে। 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03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310" y="253453"/>
            <a:ext cx="11677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প্রত্যয় দুই প্রকারঃ-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   তদ্ধিত প্রত্যয়           খ) কৃৎ প্রত্যয়।   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9139" y="1304331"/>
            <a:ext cx="1155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তদ্ধিত প্রত্যয়ঃ-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শব্দমূল বা নাম প্রকৃতির সঙ্গে যে প্রত্যয় যুক্ত হয়ে নতুন শব্দ তৈরি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হয়, তাকে তদ্ধিত প্রত্যয় বলে।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9139" y="2559820"/>
            <a:ext cx="11376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কৃৎ প্রত্যয়ঃ-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ধাতু বা ক্রিয়া প্রকৃতির যে প্রত্যয় যুক্ত হয়ে নতুন শব্দ তৈরি হয়, তাকে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কৃৎ প্রত্যয় বলে।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4798" y="3924701"/>
            <a:ext cx="10612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প্রকৃতি                             প্রত্যয়                      প্রত্যয়ান্ত শব্দ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979" y="4584491"/>
            <a:ext cx="106127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হাত                                     +ল                         হাতল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ফুল                                      +এল                      ফুলেল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মুখ                                       + র                       মূখর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25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011" y="253452"/>
            <a:ext cx="1146411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প্রকৃতি                         প্রত্যয়                    প্রত্যয়ান্ত শব্দ</a:t>
            </a:r>
          </a:p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চল                               +অন্ত                           চলন্ত</a:t>
            </a:r>
          </a:p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জম                               + আ                           জমা</a:t>
            </a:r>
          </a:p>
          <a:p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লিখ                            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+ ইত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    লিখিত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547" y="3250539"/>
            <a:ext cx="116142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তদ্ধিত প্রত্যয় সাধিত শব্দকে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বলা হয় –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তদ্ধিতান্ত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’ শব্দ।</a:t>
            </a:r>
          </a:p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যেমন- হাত , ফুলেল ,মূখর ইত্যাদি।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5869" y="5016521"/>
            <a:ext cx="111859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কৃৎ প্রত্যয় সাধিত শব্দকে বলা  হয়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-‘কৃদন্ত শব্দ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যেমন- চলন্ত, জমা , লিখিত ইত্যাদি।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65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726" y="290119"/>
            <a:ext cx="11475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উপসর্গঃ-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882" y="951300"/>
            <a:ext cx="118128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 বা ধাতুর পূর্বে কতিপয় সুনির্দিষ্ট অব্যয় জাতীয় শব্দাংশ যুক্ত হয়ে সাধিত শব্দের অর্থের </a:t>
            </a:r>
          </a:p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পরিবর্তন, সম্প্রসারণ ও সংকোচন ঘটিয়ে তাকে এগুলোকে ‘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উপসর্গ’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বলে।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9423" y="2189257"/>
            <a:ext cx="112923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বাংলা ভাষার ব্যবহ্রত উপসর্জ্ঞলোর নিজস্ব কোন অর্থ না থাকলেও শব্দ বা ধাতুর পূর্বে ব্যবহ্রত</a:t>
            </a:r>
          </a:p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হলেই শব্দের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অর্থবাচকতা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সুচিত হয় । যেমন- ‘পরা’ একটি উপসর্গ এর কোন অর্থ নেই। </a:t>
            </a:r>
          </a:p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কিন্তু এর সাথে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‘জয়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’ যুক্ত করে দিলে হয় –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’পরাজয়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” এটি জয়ের বিপরীত শব্দ।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20504" y="3989921"/>
            <a:ext cx="114752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উপসর্গের প্রকার ভেদঃ-</a:t>
            </a:r>
          </a:p>
          <a:p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উপসর্গ তিন প্রকার, যথাঃ-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 সংস্কৃত  উপসর্গ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খ)    বাংলা উপসর্গ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গ) বিদেশি উপসর্গ।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57" y="346389"/>
            <a:ext cx="11605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 উপসর্গঃ 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মোট ২১ টি- অ, আ,অনা, অঘা, অজ,আব, নি ইত্যাদি। 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96371" y="2048580"/>
            <a:ext cx="11149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সংস্কৃত উপসর্গঃ 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মোট ২০ টি – প্র, পরা অপ , সম নি, অনু , অব , নির ইত্যাদি।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65760" y="4426020"/>
            <a:ext cx="11240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বিদেশি উপসর্গঃ 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কোন সুনির্দিষ্ট সংখ্যা নেই।   বেহেড, লাপাত্তা</a:t>
            </a: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গর-হাজির, ইত্যাদি।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2191" y="965368"/>
            <a:ext cx="82014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" y="3244334"/>
            <a:ext cx="107055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১।    বাংলা ব্যাকরণের আলোচ্য বিষয় কী কী?</a:t>
            </a:r>
          </a:p>
          <a:p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২।    উপসর্গ কত প্রকার ? কী কী উদাহরণ সহ লেখ?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091915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88571"/>
            <a:ext cx="1191622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1520" y="72213"/>
            <a:ext cx="37497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শিক্ষক পরিচিতি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717" y="1024411"/>
            <a:ext cx="70695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মোঃ আমজাদ হোসেন</a:t>
            </a:r>
          </a:p>
          <a:p>
            <a:pPr lvl="0"/>
            <a:r>
              <a:rPr lang="bn-BD" sz="4400" dirty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  সহ প্রধানশিক্ষক</a:t>
            </a:r>
          </a:p>
          <a:p>
            <a:pPr lvl="0"/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শার্শা সরকারি পাইলট মাধ্যমিক বিদ্যালয়</a:t>
            </a:r>
          </a:p>
          <a:p>
            <a:pPr lvl="0"/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শার্শা,                               যশোর ।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8295" y="4190692"/>
            <a:ext cx="972077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                        </a:t>
            </a:r>
            <a:r>
              <a:rPr lang="bn-BD" sz="4800" dirty="0" smtClean="0"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আলোচ্য বিষয়ঃ- </a:t>
            </a:r>
          </a:p>
          <a:p>
            <a:pPr lvl="0"/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         বাংলা ব্যাকরণ ও এর আলোচ্য বিষয়।</a:t>
            </a:r>
          </a:p>
          <a:p>
            <a:pPr lvl="0"/>
            <a:r>
              <a:rPr lang="bn-BD" sz="4800" dirty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                    শ্রেণিঃ- ৯ম ,১০ম।</a:t>
            </a:r>
            <a:endParaRPr lang="bn-BD" sz="4800" dirty="0">
              <a:solidFill>
                <a:srgbClr val="FF0000"/>
              </a:solidFill>
              <a:latin typeface="NikoshBAN" pitchFamily="2" charset="0"/>
              <a:ea typeface="Times New Roman" panose="02020603050405020304" pitchFamily="18" charset="0"/>
              <a:cs typeface="NikoshBAN" pitchFamily="2" charset="0"/>
            </a:endParaRPr>
          </a:p>
          <a:p>
            <a:pPr lvl="0"/>
            <a:endParaRPr lang="bn-BD" sz="4400" dirty="0" smtClean="0">
              <a:solidFill>
                <a:prstClr val="black"/>
              </a:solidFill>
              <a:ea typeface="Times New Roman" panose="02020603050405020304" pitchFamily="18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628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236" y="164603"/>
            <a:ext cx="11409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ব্যাকরণঃ- 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ব্যাকরণ=( বি+আ+কৃ+অন ) শব্দটির বুৎপত্তিগত অর্থ </a:t>
            </a:r>
            <a:r>
              <a:rPr lang="bn-BD" sz="36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‘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বিশেষভাবে বিশ্লেষণ’।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1237" y="1570322"/>
            <a:ext cx="11409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সংজ্ঞাঃ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- যে শাস্ত্রে বাংলা ভাষার বিভিন্ন উপাদানের প্রকৃতি ও স্বরুপের  বিচার-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বিশ্লেষণ করা হয় এবং বিভিন্ন উপাদানের  সম্পর্ক নির্ণয় ও প্রয়োগবিধি বিশদভাবে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আলোচিত হয়, তাকে বাংলা ব্যাকরণ বলে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236" y="3429000"/>
            <a:ext cx="1140952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প্রয়োজনীয়তাঃ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-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ব্যাকরণ পাঠ করে ভাষার বিভিন্ন উপাদানের -   ‘গঠন  প্রকৃতি’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ও সেসবের সুষ্ঠ ব্যাবহার বিধি সম্পর্কে জ্ঞান লাভ করা যায়,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এবং লেখায় ও কথায় ভাষা প্রয়োগের সময় শুদ্ধাশুদ্ধি নির্ধারণ সহজ হয়</a:t>
            </a:r>
            <a:r>
              <a:rPr lang="bn-BD" sz="36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।                         </a:t>
            </a:r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4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385" y="132108"/>
            <a:ext cx="11674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effectLst/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বাংলা ব্যাকরণে আলোচ্য বিষয়ঃ-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772" y="737808"/>
            <a:ext cx="5410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প্রত্যেক ভাষার মৌলিক চারটি আংশ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।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616604" y="1410745"/>
            <a:ext cx="368489" cy="991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8064" y="2539314"/>
            <a:ext cx="52966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(Sound )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 শব্দ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 Word )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 বাক্য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 Sentence )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ঘ)  অর্থ  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( Meaning 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4706" y="799362"/>
            <a:ext cx="6327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ব্যাকরণে চারটি বিষয়ে আলোচনা করা হয়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 flipH="1">
            <a:off x="9023411" y="1385764"/>
            <a:ext cx="382137" cy="1016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2539314"/>
            <a:ext cx="58548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ক)  ধ্বনিতত্ত্ব         </a:t>
            </a:r>
            <a:r>
              <a:rPr lang="bn-BD" sz="3600" dirty="0" smtClean="0"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( Phonology)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শব্দ বা রুপতত্ত্ব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Morfhology )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বাক্যতত্ত্ব বা পদক্রম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 Syntax )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ঘ) অর্থতত্ত্ব           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Semantics ) 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7570" y="5279539"/>
            <a:ext cx="111241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বিঃদ্রঃ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- এ ছাড়া  উচ্চ শ্রেণিতে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অভিধানতত্ত্ব, ছন্দতত্ত্ব , অলংকারতত্ত্ব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ইত্যাদি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          নিয়ে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ব্যাকরণে আলোচনা করা হয়ে থাকে।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0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124" y="150955"/>
            <a:ext cx="27749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১, ধ্বনিতত্ত্বঃ-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559" y="1147241"/>
            <a:ext cx="112228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ধ্বনিঃ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- মানুষের বাক প্রত্যঙ্গ অর্থাৎ কণ্ঠনালি, মুখবিবর, জিহবা, আল-জিহবা,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কোমল তালু, শক্ততালু, দাঁত , মাড়ি,  চোয়াল,  ঠোঁট ইত্যাদির সাহায্যে উচ্চারিত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আওয়াজকে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‘ধ্বনি”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বলা হয়।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বাক প্রত্যঙ্গজাত ধ্বনির সূক্ষতম মৌলিক অংশ বা একককে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ধ্বনিমূল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বলে।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42" y="3682410"/>
            <a:ext cx="11384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বর্ণঃ-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বাক প্রত্যঙ্গজাত প্রত্যেকটি ধ্বনি এককের জন্য প্রত্যেক ভাষায়ই লেখার জন্য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 একটি প্রতীক বা চিহ্ন ব্যবহ্রত হয়।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57" y="5109584"/>
            <a:ext cx="113340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বাংলা ভাষা লেখার জন্য যে প্রতীক বা চিহ্ন ব্যবহার করা হয় তাকে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‘বর্ণ’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বলে।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</a:p>
          <a:p>
            <a:pPr lvl="0"/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 অ ,আ ,ই, ঈ,  এ , ও ,ক ,খ,  চ, ছ, ট, ঠ,  জ, ঝ , প, ফ  ইত্যাদি।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2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36" y="3198575"/>
            <a:ext cx="39032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 </a:t>
            </a:r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রুপতত্ত্বঃ</a:t>
            </a:r>
            <a:r>
              <a:rPr lang="bn-BD" sz="4400" dirty="0" smtClean="0">
                <a:solidFill>
                  <a:srgbClr val="FF0000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-</a:t>
            </a:r>
            <a:r>
              <a:rPr lang="bn-BD" sz="5400" dirty="0" smtClean="0">
                <a:solidFill>
                  <a:srgbClr val="FF0000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399" y="4145312"/>
            <a:ext cx="116142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এক বা একাধিক ধ্বনির  অর্থবোধক সম্মিলনে শব্দ তৈরি হয়, শব্দের ক্ষুদ্রাংশকে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বলা হয় রুপ।   রুপ গঠন করে শব্দ। সেই জন্য শব্দতত্ত্বকে রুপতত্ত্ব বলা হয়।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ea typeface="Times New Roman" panose="02020603050405020304" pitchFamily="18" charset="0"/>
                <a:cs typeface="NikoshBAN" pitchFamily="2" charset="0"/>
              </a:rPr>
              <a:t>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935" y="3907796"/>
            <a:ext cx="104409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400" dirty="0" smtClean="0">
                <a:solidFill>
                  <a:prstClr val="black"/>
                </a:solidFill>
                <a:ea typeface="Times New Roman" panose="02020603050405020304" pitchFamily="18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402" y="953141"/>
            <a:ext cx="115072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ধ্বনির উচ্চারণ প্রনালী, উচ্চারণের স্থান, ধ্বনির প্রতীক বা বর্ণের বিন্যাস, ধ্বনিসংযোগ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বা সন্ধি, ধ্বনির পরিবর্তন ও লোপ, ন-ত্ব ও ষ-ত্ব বিধান ইত্যাদি ধ্বনিতত্ত্বের</a:t>
            </a: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আলোচ্য বিষয়।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402" y="106995"/>
            <a:ext cx="56215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ধ্বনিতত্ত্বের আলোচ্য বিষয়ঃ-</a:t>
            </a:r>
          </a:p>
        </p:txBody>
      </p:sp>
    </p:spTree>
    <p:extLst>
      <p:ext uri="{BB962C8B-B14F-4D97-AF65-F5344CB8AC3E}">
        <p14:creationId xmlns:p14="http://schemas.microsoft.com/office/powerpoint/2010/main" xmlns="" val="176128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137" y="0"/>
            <a:ext cx="7096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৩,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বাক্যতত্ত্বঃ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4716" y="763179"/>
            <a:ext cx="11532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</a:t>
            </a:r>
            <a:endParaRPr lang="bn-BD" sz="3600" dirty="0">
              <a:solidFill>
                <a:prstClr val="black"/>
              </a:solidFill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899" y="2194561"/>
            <a:ext cx="5500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বাক্যতত্ত্বের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আলোচ্য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বিষয়ঃ-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338" y="3262153"/>
            <a:ext cx="11841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বাক্যের সঠিক গঠন প্রণালী, বিভিন্ন উপাদানের সংযোজন, বিয়োজন, এদের সার্থক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ব্যবহারযোগ্যতা, বাক্যমধ্যে শব্দ বা পদের স্থান বা ক্রম, প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দের রুপ পরিবর্তন ইত্যাদি।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 বাক্যতত্ত্বে আলোচনা করা হয়।</a:t>
            </a:r>
            <a:endPara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বাক্যের মধ্যে কোন পদের পর কোন পদ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বসে, কোন পদের স্থান কোথায়, বাক্যতত্ত্বে এসবের পূর্ণ বিশ্লেষণ থাকে।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বাক্যতত্ত্বকে পদক্রমও বলে।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166" y="432973"/>
            <a:ext cx="11380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মানুষের বাকপ্রত্যঙ্গজাত ধ্বনি সমন্বয়ে গঠিত শব্দসহযোগে সৃষ্ট অর্থবোধক  বাক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প্রবাহের বিশেষ বিশেষ অং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কে বলা হয় বাক্য।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422" y="1586524"/>
            <a:ext cx="11676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“য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খন কতগুলো শব্দ এক সাথে মিলিত হয়ে ব্যক্তির সম্পূর্ণ মনের ভাব প্রকাশ পায় </a:t>
            </a:r>
          </a:p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তখন তাকে বাক্য বলে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’।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যেমনঃ- আমি প্রতিদিন লেখা-পড়া করি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FF0000"/>
              </a:solidFill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01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612" y="172915"/>
            <a:ext cx="11433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৪,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অর্থতত্ত্বঃ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BD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612" y="964401"/>
            <a:ext cx="11542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আলোচ্য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বিষয়ঃ-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শব্দের অর্থবিচার, বাক্যের অর্থবিচার, অর্থের বিভিন্ন প্রকারভেদ,</a:t>
            </a:r>
          </a:p>
          <a:p>
            <a:pPr lvl="0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যেমনঃ- মূখ্যার্থ, গৌনার্থ,  বিপরীতার্থ শব্দ ইত্যাদি ।</a:t>
            </a:r>
            <a:endParaRPr lang="bn-BD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467" y="2353103"/>
            <a:ext cx="11665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বাংলা ব্যাকরণের আলোচনায় ব্যাবহ্রত কতিপয়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পারিভাষিক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শব্দঃ- 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473" y="3429000"/>
            <a:ext cx="11433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‘</a:t>
            </a:r>
            <a:endParaRPr lang="bn-BD" sz="3600" dirty="0">
              <a:solidFill>
                <a:prstClr val="black"/>
              </a:solidFill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602" y="4615261"/>
            <a:ext cx="116650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অনূসর্গঃ- বাংলা ভা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ষায় দ্বারা, দিয়া, কর্তৃক, চেয়ে, থেকে, উপরে, পরে, প্রতি, মাঝে, বই, অন্য,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অবধি, হেতু, জন্য, ইত্যাদি শব্দ কখনো অন্য শব্দের সাথে যুক্ত না হয়ে স্বাধীন পদ রুপে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বাক্যে ব্যবহ্রত হয়, কখনো শব্দবিভক্তির অন্য শব্দের সঙ্গে যুক্ত হয়ে অর্থবৈচিত্র ঘটিয়ে</a:t>
            </a:r>
          </a:p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থাকে। এগুলোকে ‘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অনূসর্গ’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বলে। যেমনঃ-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আমার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তোমার এ দূর্ভোগ</a:t>
            </a:r>
            <a:r>
              <a:rPr lang="bn-BD" sz="3200" dirty="0" smtClean="0">
                <a:solidFill>
                  <a:prstClr val="black"/>
                </a:solidFill>
                <a:cs typeface="Nikosh" panose="02000000000000000000" pitchFamily="2" charset="0"/>
              </a:rPr>
              <a:t>।   </a:t>
            </a:r>
            <a:endParaRPr lang="bn-BD" sz="3200" dirty="0">
              <a:solidFill>
                <a:prstClr val="black"/>
              </a:solidFill>
              <a:cs typeface="Nikosh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895" y="3105835"/>
            <a:ext cx="11451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প্রাতিপদিক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’- বিভক্তিহীন নাম শব্দকে প্রাতিপদিক বলে, যেমনঃ- হাত , বই, </a:t>
            </a:r>
          </a:p>
          <a:p>
            <a:pPr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কলম, গাছ, ছাগল  ইত্যাদি।    </a:t>
            </a:r>
          </a:p>
        </p:txBody>
      </p:sp>
    </p:spTree>
    <p:extLst>
      <p:ext uri="{BB962C8B-B14F-4D97-AF65-F5344CB8AC3E}">
        <p14:creationId xmlns:p14="http://schemas.microsoft.com/office/powerpoint/2010/main" xmlns="" val="157629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228" y="122830"/>
            <a:ext cx="118015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সাধিত শব্দঃ-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মৌলিক শব্দ ব্যতীত অন্য সব শব্দকেই ‘সাধিত’ শব্দ বলে।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যেমনঃ- হাতা, গরমিল, দম্পত্তি, ইত্যাদি।  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763" y="1915698"/>
            <a:ext cx="11706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সাধিত শব্দ ‘দুই’  প্রকার’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যথাঃ-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নাম শব্দ             খ)  ক্রিয়া শব্দ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992" y="3754734"/>
            <a:ext cx="11706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 শব্দঃ-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কোন কিছুর নাম কে নাম শব্দ বলে, যেমন- বই, টেবিল, গরু ইত্যাদি।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28" y="4908897"/>
            <a:ext cx="11555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502" y="5164412"/>
            <a:ext cx="11150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ক্রিয়া শব্দঃ-  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 শব্দ  দ্বারা  কোন কাজ করা বোঝায় তাকে  ‘ক্রিয়া’  শব্দ বলে,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যেমন- খেলা, লেখা, খাওয়া , রান্না, ইত্যাদি।</a:t>
            </a:r>
          </a:p>
        </p:txBody>
      </p:sp>
    </p:spTree>
    <p:extLst>
      <p:ext uri="{BB962C8B-B14F-4D97-AF65-F5344CB8AC3E}">
        <p14:creationId xmlns:p14="http://schemas.microsoft.com/office/powerpoint/2010/main" xmlns="" val="33457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1255</Words>
  <Application>Microsoft Office PowerPoint</Application>
  <PresentationFormat>Custom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anwar</dc:creator>
  <cp:lastModifiedBy>user</cp:lastModifiedBy>
  <cp:revision>48</cp:revision>
  <dcterms:created xsi:type="dcterms:W3CDTF">2020-10-17T13:43:07Z</dcterms:created>
  <dcterms:modified xsi:type="dcterms:W3CDTF">2020-10-18T06:27:13Z</dcterms:modified>
</cp:coreProperties>
</file>