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3.jp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70" r:id="rId14"/>
    <p:sldId id="271" r:id="rId15"/>
    <p:sldId id="272" r:id="rId16"/>
    <p:sldId id="273" r:id="rId17"/>
    <p:sldId id="274" r:id="rId18"/>
    <p:sldId id="275"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91" autoAdjust="0"/>
  </p:normalViewPr>
  <p:slideViewPr>
    <p:cSldViewPr snapToGrid="0">
      <p:cViewPr varScale="1">
        <p:scale>
          <a:sx n="77" d="100"/>
          <a:sy n="77" d="100"/>
        </p:scale>
        <p:origin x="88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63A401-F917-41FC-93AD-4956FE0A9822}" type="datetimeFigureOut">
              <a:rPr lang="en-US" smtClean="0"/>
              <a:t>10/18/2020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AAF988-6B92-4753-AAEB-4BE18B9EFD30}" type="slidenum">
              <a:rPr lang="en-US" smtClean="0"/>
              <a:t>‹#›</a:t>
            </a:fld>
            <a:endParaRPr lang="en-US"/>
          </a:p>
        </p:txBody>
      </p:sp>
    </p:spTree>
    <p:extLst>
      <p:ext uri="{BB962C8B-B14F-4D97-AF65-F5344CB8AC3E}">
        <p14:creationId xmlns:p14="http://schemas.microsoft.com/office/powerpoint/2010/main" val="2398618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AF988-6B92-4753-AAEB-4BE18B9EFD30}" type="slidenum">
              <a:rPr lang="en-US" smtClean="0"/>
              <a:t>1</a:t>
            </a:fld>
            <a:endParaRPr lang="en-US"/>
          </a:p>
        </p:txBody>
      </p:sp>
    </p:spTree>
    <p:extLst>
      <p:ext uri="{BB962C8B-B14F-4D97-AF65-F5344CB8AC3E}">
        <p14:creationId xmlns:p14="http://schemas.microsoft.com/office/powerpoint/2010/main" val="729247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AF988-6B92-4753-AAEB-4BE18B9EFD30}" type="slidenum">
              <a:rPr lang="en-US" smtClean="0"/>
              <a:t>10</a:t>
            </a:fld>
            <a:endParaRPr lang="en-US"/>
          </a:p>
        </p:txBody>
      </p:sp>
    </p:spTree>
    <p:extLst>
      <p:ext uri="{BB962C8B-B14F-4D97-AF65-F5344CB8AC3E}">
        <p14:creationId xmlns:p14="http://schemas.microsoft.com/office/powerpoint/2010/main" val="2627428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AF988-6B92-4753-AAEB-4BE18B9EFD30}" type="slidenum">
              <a:rPr lang="en-US" smtClean="0"/>
              <a:t>11</a:t>
            </a:fld>
            <a:endParaRPr lang="en-US"/>
          </a:p>
        </p:txBody>
      </p:sp>
    </p:spTree>
    <p:extLst>
      <p:ext uri="{BB962C8B-B14F-4D97-AF65-F5344CB8AC3E}">
        <p14:creationId xmlns:p14="http://schemas.microsoft.com/office/powerpoint/2010/main" val="2977646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AF988-6B92-4753-AAEB-4BE18B9EFD30}" type="slidenum">
              <a:rPr lang="en-US" smtClean="0"/>
              <a:t>12</a:t>
            </a:fld>
            <a:endParaRPr lang="en-US"/>
          </a:p>
        </p:txBody>
      </p:sp>
    </p:spTree>
    <p:extLst>
      <p:ext uri="{BB962C8B-B14F-4D97-AF65-F5344CB8AC3E}">
        <p14:creationId xmlns:p14="http://schemas.microsoft.com/office/powerpoint/2010/main" val="455862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AF988-6B92-4753-AAEB-4BE18B9EFD30}" type="slidenum">
              <a:rPr lang="en-US" smtClean="0"/>
              <a:t>13</a:t>
            </a:fld>
            <a:endParaRPr lang="en-US"/>
          </a:p>
        </p:txBody>
      </p:sp>
    </p:spTree>
    <p:extLst>
      <p:ext uri="{BB962C8B-B14F-4D97-AF65-F5344CB8AC3E}">
        <p14:creationId xmlns:p14="http://schemas.microsoft.com/office/powerpoint/2010/main" val="1559944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AF988-6B92-4753-AAEB-4BE18B9EFD30}" type="slidenum">
              <a:rPr lang="en-US" smtClean="0"/>
              <a:t>14</a:t>
            </a:fld>
            <a:endParaRPr lang="en-US"/>
          </a:p>
        </p:txBody>
      </p:sp>
    </p:spTree>
    <p:extLst>
      <p:ext uri="{BB962C8B-B14F-4D97-AF65-F5344CB8AC3E}">
        <p14:creationId xmlns:p14="http://schemas.microsoft.com/office/powerpoint/2010/main" val="2861640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AF988-6B92-4753-AAEB-4BE18B9EFD30}" type="slidenum">
              <a:rPr lang="en-US" smtClean="0"/>
              <a:t>15</a:t>
            </a:fld>
            <a:endParaRPr lang="en-US"/>
          </a:p>
        </p:txBody>
      </p:sp>
    </p:spTree>
    <p:extLst>
      <p:ext uri="{BB962C8B-B14F-4D97-AF65-F5344CB8AC3E}">
        <p14:creationId xmlns:p14="http://schemas.microsoft.com/office/powerpoint/2010/main" val="1395425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AF988-6B92-4753-AAEB-4BE18B9EFD30}" type="slidenum">
              <a:rPr lang="en-US" smtClean="0"/>
              <a:t>16</a:t>
            </a:fld>
            <a:endParaRPr lang="en-US"/>
          </a:p>
        </p:txBody>
      </p:sp>
    </p:spTree>
    <p:extLst>
      <p:ext uri="{BB962C8B-B14F-4D97-AF65-F5344CB8AC3E}">
        <p14:creationId xmlns:p14="http://schemas.microsoft.com/office/powerpoint/2010/main" val="23911144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AF988-6B92-4753-AAEB-4BE18B9EFD30}" type="slidenum">
              <a:rPr lang="en-US" smtClean="0"/>
              <a:t>17</a:t>
            </a:fld>
            <a:endParaRPr lang="en-US"/>
          </a:p>
        </p:txBody>
      </p:sp>
    </p:spTree>
    <p:extLst>
      <p:ext uri="{BB962C8B-B14F-4D97-AF65-F5344CB8AC3E}">
        <p14:creationId xmlns:p14="http://schemas.microsoft.com/office/powerpoint/2010/main" val="12054863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AF988-6B92-4753-AAEB-4BE18B9EFD30}" type="slidenum">
              <a:rPr lang="en-US" smtClean="0"/>
              <a:t>18</a:t>
            </a:fld>
            <a:endParaRPr lang="en-US"/>
          </a:p>
        </p:txBody>
      </p:sp>
    </p:spTree>
    <p:extLst>
      <p:ext uri="{BB962C8B-B14F-4D97-AF65-F5344CB8AC3E}">
        <p14:creationId xmlns:p14="http://schemas.microsoft.com/office/powerpoint/2010/main" val="2424584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AF988-6B92-4753-AAEB-4BE18B9EFD30}" type="slidenum">
              <a:rPr lang="en-US" smtClean="0"/>
              <a:t>19</a:t>
            </a:fld>
            <a:endParaRPr lang="en-US"/>
          </a:p>
        </p:txBody>
      </p:sp>
    </p:spTree>
    <p:extLst>
      <p:ext uri="{BB962C8B-B14F-4D97-AF65-F5344CB8AC3E}">
        <p14:creationId xmlns:p14="http://schemas.microsoft.com/office/powerpoint/2010/main" val="1088877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AF988-6B92-4753-AAEB-4BE18B9EFD30}" type="slidenum">
              <a:rPr lang="en-US" smtClean="0"/>
              <a:t>2</a:t>
            </a:fld>
            <a:endParaRPr lang="en-US"/>
          </a:p>
        </p:txBody>
      </p:sp>
    </p:spTree>
    <p:extLst>
      <p:ext uri="{BB962C8B-B14F-4D97-AF65-F5344CB8AC3E}">
        <p14:creationId xmlns:p14="http://schemas.microsoft.com/office/powerpoint/2010/main" val="1344200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AF988-6B92-4753-AAEB-4BE18B9EFD30}" type="slidenum">
              <a:rPr lang="en-US" smtClean="0"/>
              <a:t>3</a:t>
            </a:fld>
            <a:endParaRPr lang="en-US"/>
          </a:p>
        </p:txBody>
      </p:sp>
    </p:spTree>
    <p:extLst>
      <p:ext uri="{BB962C8B-B14F-4D97-AF65-F5344CB8AC3E}">
        <p14:creationId xmlns:p14="http://schemas.microsoft.com/office/powerpoint/2010/main" val="3884976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AF988-6B92-4753-AAEB-4BE18B9EFD30}" type="slidenum">
              <a:rPr lang="en-US" smtClean="0"/>
              <a:t>4</a:t>
            </a:fld>
            <a:endParaRPr lang="en-US"/>
          </a:p>
        </p:txBody>
      </p:sp>
    </p:spTree>
    <p:extLst>
      <p:ext uri="{BB962C8B-B14F-4D97-AF65-F5344CB8AC3E}">
        <p14:creationId xmlns:p14="http://schemas.microsoft.com/office/powerpoint/2010/main" val="2743672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AF988-6B92-4753-AAEB-4BE18B9EFD30}" type="slidenum">
              <a:rPr lang="en-US" smtClean="0"/>
              <a:t>5</a:t>
            </a:fld>
            <a:endParaRPr lang="en-US"/>
          </a:p>
        </p:txBody>
      </p:sp>
    </p:spTree>
    <p:extLst>
      <p:ext uri="{BB962C8B-B14F-4D97-AF65-F5344CB8AC3E}">
        <p14:creationId xmlns:p14="http://schemas.microsoft.com/office/powerpoint/2010/main" val="943787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AF988-6B92-4753-AAEB-4BE18B9EFD30}" type="slidenum">
              <a:rPr lang="en-US" smtClean="0"/>
              <a:t>6</a:t>
            </a:fld>
            <a:endParaRPr lang="en-US"/>
          </a:p>
        </p:txBody>
      </p:sp>
    </p:spTree>
    <p:extLst>
      <p:ext uri="{BB962C8B-B14F-4D97-AF65-F5344CB8AC3E}">
        <p14:creationId xmlns:p14="http://schemas.microsoft.com/office/powerpoint/2010/main" val="2473007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AF988-6B92-4753-AAEB-4BE18B9EFD30}" type="slidenum">
              <a:rPr lang="en-US" smtClean="0"/>
              <a:t>7</a:t>
            </a:fld>
            <a:endParaRPr lang="en-US"/>
          </a:p>
        </p:txBody>
      </p:sp>
    </p:spTree>
    <p:extLst>
      <p:ext uri="{BB962C8B-B14F-4D97-AF65-F5344CB8AC3E}">
        <p14:creationId xmlns:p14="http://schemas.microsoft.com/office/powerpoint/2010/main" val="621559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AF988-6B92-4753-AAEB-4BE18B9EFD30}" type="slidenum">
              <a:rPr lang="en-US" smtClean="0"/>
              <a:t>8</a:t>
            </a:fld>
            <a:endParaRPr lang="en-US"/>
          </a:p>
        </p:txBody>
      </p:sp>
    </p:spTree>
    <p:extLst>
      <p:ext uri="{BB962C8B-B14F-4D97-AF65-F5344CB8AC3E}">
        <p14:creationId xmlns:p14="http://schemas.microsoft.com/office/powerpoint/2010/main" val="1981440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AF988-6B92-4753-AAEB-4BE18B9EFD30}" type="slidenum">
              <a:rPr lang="en-US" smtClean="0"/>
              <a:t>9</a:t>
            </a:fld>
            <a:endParaRPr lang="en-US"/>
          </a:p>
        </p:txBody>
      </p:sp>
    </p:spTree>
    <p:extLst>
      <p:ext uri="{BB962C8B-B14F-4D97-AF65-F5344CB8AC3E}">
        <p14:creationId xmlns:p14="http://schemas.microsoft.com/office/powerpoint/2010/main" val="2500877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E13FF2-39F6-44C5-B667-D2CA985FB7A3}"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357FB-7560-476C-839F-79F84C6D30A8}" type="slidenum">
              <a:rPr lang="en-US" smtClean="0"/>
              <a:t>‹#›</a:t>
            </a:fld>
            <a:endParaRPr lang="en-US"/>
          </a:p>
        </p:txBody>
      </p:sp>
    </p:spTree>
    <p:extLst>
      <p:ext uri="{BB962C8B-B14F-4D97-AF65-F5344CB8AC3E}">
        <p14:creationId xmlns:p14="http://schemas.microsoft.com/office/powerpoint/2010/main" val="1830946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E13FF2-39F6-44C5-B667-D2CA985FB7A3}"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357FB-7560-476C-839F-79F84C6D30A8}" type="slidenum">
              <a:rPr lang="en-US" smtClean="0"/>
              <a:t>‹#›</a:t>
            </a:fld>
            <a:endParaRPr lang="en-US"/>
          </a:p>
        </p:txBody>
      </p:sp>
    </p:spTree>
    <p:extLst>
      <p:ext uri="{BB962C8B-B14F-4D97-AF65-F5344CB8AC3E}">
        <p14:creationId xmlns:p14="http://schemas.microsoft.com/office/powerpoint/2010/main" val="433097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E13FF2-39F6-44C5-B667-D2CA985FB7A3}"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357FB-7560-476C-839F-79F84C6D30A8}" type="slidenum">
              <a:rPr lang="en-US" smtClean="0"/>
              <a:t>‹#›</a:t>
            </a:fld>
            <a:endParaRPr lang="en-US"/>
          </a:p>
        </p:txBody>
      </p:sp>
    </p:spTree>
    <p:extLst>
      <p:ext uri="{BB962C8B-B14F-4D97-AF65-F5344CB8AC3E}">
        <p14:creationId xmlns:p14="http://schemas.microsoft.com/office/powerpoint/2010/main" val="2314867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E13FF2-39F6-44C5-B667-D2CA985FB7A3}"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357FB-7560-476C-839F-79F84C6D30A8}" type="slidenum">
              <a:rPr lang="en-US" smtClean="0"/>
              <a:t>‹#›</a:t>
            </a:fld>
            <a:endParaRPr lang="en-US"/>
          </a:p>
        </p:txBody>
      </p:sp>
    </p:spTree>
    <p:extLst>
      <p:ext uri="{BB962C8B-B14F-4D97-AF65-F5344CB8AC3E}">
        <p14:creationId xmlns:p14="http://schemas.microsoft.com/office/powerpoint/2010/main" val="3396173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E13FF2-39F6-44C5-B667-D2CA985FB7A3}"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357FB-7560-476C-839F-79F84C6D30A8}" type="slidenum">
              <a:rPr lang="en-US" smtClean="0"/>
              <a:t>‹#›</a:t>
            </a:fld>
            <a:endParaRPr lang="en-US"/>
          </a:p>
        </p:txBody>
      </p:sp>
    </p:spTree>
    <p:extLst>
      <p:ext uri="{BB962C8B-B14F-4D97-AF65-F5344CB8AC3E}">
        <p14:creationId xmlns:p14="http://schemas.microsoft.com/office/powerpoint/2010/main" val="4066456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E13FF2-39F6-44C5-B667-D2CA985FB7A3}"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A357FB-7560-476C-839F-79F84C6D30A8}" type="slidenum">
              <a:rPr lang="en-US" smtClean="0"/>
              <a:t>‹#›</a:t>
            </a:fld>
            <a:endParaRPr lang="en-US"/>
          </a:p>
        </p:txBody>
      </p:sp>
    </p:spTree>
    <p:extLst>
      <p:ext uri="{BB962C8B-B14F-4D97-AF65-F5344CB8AC3E}">
        <p14:creationId xmlns:p14="http://schemas.microsoft.com/office/powerpoint/2010/main" val="3930348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E13FF2-39F6-44C5-B667-D2CA985FB7A3}" type="datetimeFigureOut">
              <a:rPr lang="en-US" smtClean="0"/>
              <a:t>10/18/2020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A357FB-7560-476C-839F-79F84C6D30A8}" type="slidenum">
              <a:rPr lang="en-US" smtClean="0"/>
              <a:t>‹#›</a:t>
            </a:fld>
            <a:endParaRPr lang="en-US"/>
          </a:p>
        </p:txBody>
      </p:sp>
    </p:spTree>
    <p:extLst>
      <p:ext uri="{BB962C8B-B14F-4D97-AF65-F5344CB8AC3E}">
        <p14:creationId xmlns:p14="http://schemas.microsoft.com/office/powerpoint/2010/main" val="1951099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E13FF2-39F6-44C5-B667-D2CA985FB7A3}" type="datetimeFigureOut">
              <a:rPr lang="en-US" smtClean="0"/>
              <a:t>10/18/2020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A357FB-7560-476C-839F-79F84C6D30A8}" type="slidenum">
              <a:rPr lang="en-US" smtClean="0"/>
              <a:t>‹#›</a:t>
            </a:fld>
            <a:endParaRPr lang="en-US"/>
          </a:p>
        </p:txBody>
      </p:sp>
    </p:spTree>
    <p:extLst>
      <p:ext uri="{BB962C8B-B14F-4D97-AF65-F5344CB8AC3E}">
        <p14:creationId xmlns:p14="http://schemas.microsoft.com/office/powerpoint/2010/main" val="1445260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13FF2-39F6-44C5-B667-D2CA985FB7A3}" type="datetimeFigureOut">
              <a:rPr lang="en-US" smtClean="0"/>
              <a:t>10/18/2020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A357FB-7560-476C-839F-79F84C6D30A8}" type="slidenum">
              <a:rPr lang="en-US" smtClean="0"/>
              <a:t>‹#›</a:t>
            </a:fld>
            <a:endParaRPr lang="en-US"/>
          </a:p>
        </p:txBody>
      </p:sp>
    </p:spTree>
    <p:extLst>
      <p:ext uri="{BB962C8B-B14F-4D97-AF65-F5344CB8AC3E}">
        <p14:creationId xmlns:p14="http://schemas.microsoft.com/office/powerpoint/2010/main" val="850100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E13FF2-39F6-44C5-B667-D2CA985FB7A3}"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A357FB-7560-476C-839F-79F84C6D30A8}" type="slidenum">
              <a:rPr lang="en-US" smtClean="0"/>
              <a:t>‹#›</a:t>
            </a:fld>
            <a:endParaRPr lang="en-US"/>
          </a:p>
        </p:txBody>
      </p:sp>
    </p:spTree>
    <p:extLst>
      <p:ext uri="{BB962C8B-B14F-4D97-AF65-F5344CB8AC3E}">
        <p14:creationId xmlns:p14="http://schemas.microsoft.com/office/powerpoint/2010/main" val="2433324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E13FF2-39F6-44C5-B667-D2CA985FB7A3}"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A357FB-7560-476C-839F-79F84C6D30A8}" type="slidenum">
              <a:rPr lang="en-US" smtClean="0"/>
              <a:t>‹#›</a:t>
            </a:fld>
            <a:endParaRPr lang="en-US"/>
          </a:p>
        </p:txBody>
      </p:sp>
    </p:spTree>
    <p:extLst>
      <p:ext uri="{BB962C8B-B14F-4D97-AF65-F5344CB8AC3E}">
        <p14:creationId xmlns:p14="http://schemas.microsoft.com/office/powerpoint/2010/main" val="1934536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E13FF2-39F6-44C5-B667-D2CA985FB7A3}" type="datetimeFigureOut">
              <a:rPr lang="en-US" smtClean="0"/>
              <a:t>10/18/2020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A357FB-7560-476C-839F-79F84C6D30A8}" type="slidenum">
              <a:rPr lang="en-US" smtClean="0"/>
              <a:t>‹#›</a:t>
            </a:fld>
            <a:endParaRPr lang="en-US"/>
          </a:p>
        </p:txBody>
      </p:sp>
    </p:spTree>
    <p:extLst>
      <p:ext uri="{BB962C8B-B14F-4D97-AF65-F5344CB8AC3E}">
        <p14:creationId xmlns:p14="http://schemas.microsoft.com/office/powerpoint/2010/main" val="3527443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audio" Target="../media/audio1.wav"/><Relationship Id="rId7"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2.jpg"/><Relationship Id="rId4" Type="http://schemas.openxmlformats.org/officeDocument/2006/relationships/image" Target="../media/image1.png"/><Relationship Id="rId9" Type="http://schemas.openxmlformats.org/officeDocument/2006/relationships/audio" Target="../media/audio1.wav"/></Relationships>
</file>

<file path=ppt/slides/_rels/slide11.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audio" Target="../media/audio1.wav"/><Relationship Id="rId7"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2.jp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audio" Target="../media/audio1.wav"/><Relationship Id="rId7"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2.jp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audio" Target="../media/audio1.wav"/><Relationship Id="rId7"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2.jpg"/><Relationship Id="rId4" Type="http://schemas.openxmlformats.org/officeDocument/2006/relationships/image" Target="../media/image1.png"/><Relationship Id="rId9" Type="http://schemas.openxmlformats.org/officeDocument/2006/relationships/audio" Target="../media/audio1.wav"/></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2.jpg"/><Relationship Id="rId4" Type="http://schemas.openxmlformats.org/officeDocument/2006/relationships/image" Target="../media/image1.png"/><Relationship Id="rId9" Type="http://schemas.openxmlformats.org/officeDocument/2006/relationships/audio" Target="../media/audio1.wav"/></Relationships>
</file>

<file path=ppt/slides/_rels/slide1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audio" Target="../media/audio1.wav"/><Relationship Id="rId7"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2.jpg"/><Relationship Id="rId10" Type="http://schemas.openxmlformats.org/officeDocument/2006/relationships/audio" Target="../media/audio1.wav"/><Relationship Id="rId4" Type="http://schemas.openxmlformats.org/officeDocument/2006/relationships/image" Target="../media/image1.png"/><Relationship Id="rId9" Type="http://schemas.openxmlformats.org/officeDocument/2006/relationships/image" Target="../media/image11.png"/></Relationships>
</file>

<file path=ppt/slides/_rels/slide16.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audio" Target="../media/audio1.wav"/><Relationship Id="rId7"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2.jp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2.jpg"/><Relationship Id="rId4" Type="http://schemas.openxmlformats.org/officeDocument/2006/relationships/image" Target="../media/image1.png"/><Relationship Id="rId9" Type="http://schemas.openxmlformats.org/officeDocument/2006/relationships/audio" Target="../media/audio1.wav"/></Relationships>
</file>

<file path=ppt/slides/_rels/slide18.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audio" Target="../media/audio1.wav"/><Relationship Id="rId7"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2.jp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audio" Target="../media/audio1.wav"/><Relationship Id="rId7"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2.jpg"/><Relationship Id="rId4" Type="http://schemas.openxmlformats.org/officeDocument/2006/relationships/image" Target="../media/image1.png"/><Relationship Id="rId9" Type="http://schemas.openxmlformats.org/officeDocument/2006/relationships/audio" Target="../media/audio1.wav"/></Relationships>
</file>

<file path=ppt/slides/_rels/slide2.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2.jp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audio" Target="../media/audio1.wav"/><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2.jp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audio" Target="../media/audio1.wav"/><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2.jp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audio" Target="../media/audio1.wav"/><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2.jpg"/><Relationship Id="rId4" Type="http://schemas.openxmlformats.org/officeDocument/2006/relationships/image" Target="../media/image1.png"/><Relationship Id="rId9" Type="http://schemas.openxmlformats.org/officeDocument/2006/relationships/audio" Target="../media/audio1.wav"/></Relationships>
</file>

<file path=ppt/slides/_rels/slide6.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audio" Target="../media/audio1.wav"/><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2.jp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audio" Target="../media/audio1.wav"/><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2.jp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audio" Target="../media/audio1.wav"/><Relationship Id="rId7"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2.jp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audio" Target="../media/audio1.wav"/><Relationship Id="rId7"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745" y="234127"/>
            <a:ext cx="2191056" cy="1457528"/>
          </a:xfrm>
          <a:prstGeom prst="rect">
            <a:avLst/>
          </a:prstGeom>
          <a:ln>
            <a:noFill/>
          </a:ln>
          <a:effectLst>
            <a:softEdge rad="112500"/>
          </a:effectLst>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54036" y="234127"/>
            <a:ext cx="9121695" cy="6014273"/>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52383" y="5320145"/>
            <a:ext cx="9525000" cy="928256"/>
          </a:xfrm>
          <a:prstGeom prst="rect">
            <a:avLst/>
          </a:prstGeom>
        </p:spPr>
      </p:pic>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37364" y="1498983"/>
            <a:ext cx="4744031" cy="2857500"/>
          </a:xfrm>
          <a:prstGeom prst="rect">
            <a:avLst/>
          </a:prstGeom>
        </p:spPr>
      </p:pic>
    </p:spTree>
    <p:extLst>
      <p:ext uri="{BB962C8B-B14F-4D97-AF65-F5344CB8AC3E}">
        <p14:creationId xmlns:p14="http://schemas.microsoft.com/office/powerpoint/2010/main" val="2193897629"/>
      </p:ext>
    </p:extLst>
  </p:cSld>
  <p:clrMapOvr>
    <a:masterClrMapping/>
  </p:clrMapOvr>
  <mc:AlternateContent xmlns:mc="http://schemas.openxmlformats.org/markup-compatibility/2006">
    <mc:Choice xmlns:p14="http://schemas.microsoft.com/office/powerpoint/2010/main" Requires="p14">
      <p:transition p14:dur="10">
        <p:sndAc>
          <p:stSnd>
            <p:snd r:embed="rId3" name="breeze.wav"/>
          </p:stSnd>
        </p:sndAc>
      </p:transition>
    </mc:Choice>
    <mc:Fallback>
      <p:transition>
        <p:sndAc>
          <p:stSnd>
            <p:snd r:embed="rId3"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par>
                                <p:cTn id="8" presetID="2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edge">
                                      <p:cBhvr>
                                        <p:cTn id="10" dur="2000"/>
                                        <p:tgtEl>
                                          <p:spTgt spid="4"/>
                                        </p:tgtEl>
                                      </p:cBhvr>
                                    </p:animEffect>
                                  </p:childTnLst>
                                </p:cTn>
                              </p:par>
                              <p:par>
                                <p:cTn id="11" presetID="2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edge">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80">
                                          <p:stCondLst>
                                            <p:cond delay="0"/>
                                          </p:stCondLst>
                                        </p:cTn>
                                        <p:tgtEl>
                                          <p:spTgt spid="6"/>
                                        </p:tgtEl>
                                      </p:cBhvr>
                                    </p:animEffect>
                                    <p:anim calcmode="lin" valueType="num">
                                      <p:cBhvr>
                                        <p:cTn id="19"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4" dur="26">
                                          <p:stCondLst>
                                            <p:cond delay="650"/>
                                          </p:stCondLst>
                                        </p:cTn>
                                        <p:tgtEl>
                                          <p:spTgt spid="6"/>
                                        </p:tgtEl>
                                      </p:cBhvr>
                                      <p:to x="100000" y="60000"/>
                                    </p:animScale>
                                    <p:animScale>
                                      <p:cBhvr>
                                        <p:cTn id="25" dur="166" decel="50000">
                                          <p:stCondLst>
                                            <p:cond delay="676"/>
                                          </p:stCondLst>
                                        </p:cTn>
                                        <p:tgtEl>
                                          <p:spTgt spid="6"/>
                                        </p:tgtEl>
                                      </p:cBhvr>
                                      <p:to x="100000" y="100000"/>
                                    </p:animScale>
                                    <p:animScale>
                                      <p:cBhvr>
                                        <p:cTn id="26" dur="26">
                                          <p:stCondLst>
                                            <p:cond delay="1312"/>
                                          </p:stCondLst>
                                        </p:cTn>
                                        <p:tgtEl>
                                          <p:spTgt spid="6"/>
                                        </p:tgtEl>
                                      </p:cBhvr>
                                      <p:to x="100000" y="80000"/>
                                    </p:animScale>
                                    <p:animScale>
                                      <p:cBhvr>
                                        <p:cTn id="27" dur="166" decel="50000">
                                          <p:stCondLst>
                                            <p:cond delay="1338"/>
                                          </p:stCondLst>
                                        </p:cTn>
                                        <p:tgtEl>
                                          <p:spTgt spid="6"/>
                                        </p:tgtEl>
                                      </p:cBhvr>
                                      <p:to x="100000" y="100000"/>
                                    </p:animScale>
                                    <p:animScale>
                                      <p:cBhvr>
                                        <p:cTn id="28" dur="26">
                                          <p:stCondLst>
                                            <p:cond delay="1642"/>
                                          </p:stCondLst>
                                        </p:cTn>
                                        <p:tgtEl>
                                          <p:spTgt spid="6"/>
                                        </p:tgtEl>
                                      </p:cBhvr>
                                      <p:to x="100000" y="90000"/>
                                    </p:animScale>
                                    <p:animScale>
                                      <p:cBhvr>
                                        <p:cTn id="29" dur="166" decel="50000">
                                          <p:stCondLst>
                                            <p:cond delay="1668"/>
                                          </p:stCondLst>
                                        </p:cTn>
                                        <p:tgtEl>
                                          <p:spTgt spid="6"/>
                                        </p:tgtEl>
                                      </p:cBhvr>
                                      <p:to x="100000" y="100000"/>
                                    </p:animScale>
                                    <p:animScale>
                                      <p:cBhvr>
                                        <p:cTn id="30" dur="26">
                                          <p:stCondLst>
                                            <p:cond delay="1808"/>
                                          </p:stCondLst>
                                        </p:cTn>
                                        <p:tgtEl>
                                          <p:spTgt spid="6"/>
                                        </p:tgtEl>
                                      </p:cBhvr>
                                      <p:to x="100000" y="95000"/>
                                    </p:animScale>
                                    <p:animScale>
                                      <p:cBhvr>
                                        <p:cTn id="31"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598" y="215598"/>
            <a:ext cx="2191056" cy="1457528"/>
          </a:xfrm>
          <a:prstGeom prst="rect">
            <a:avLst/>
          </a:prstGeom>
          <a:ln>
            <a:noFill/>
          </a:ln>
          <a:effectLst>
            <a:softEdge rad="112500"/>
          </a:effectLst>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54036" y="234127"/>
            <a:ext cx="9121695" cy="6014273"/>
          </a:xfrm>
          <a:prstGeom prst="rect">
            <a:avLst/>
          </a:prstGeom>
        </p:spPr>
      </p:pic>
      <p:sp>
        <p:nvSpPr>
          <p:cNvPr id="7" name="Rounded Rectangle 6"/>
          <p:cNvSpPr/>
          <p:nvPr/>
        </p:nvSpPr>
        <p:spPr>
          <a:xfrm>
            <a:off x="2875235" y="387183"/>
            <a:ext cx="6858000" cy="4783756"/>
          </a:xfrm>
          <a:prstGeom prst="roundRect">
            <a:avLst/>
          </a:prstGeom>
          <a:ln w="57150">
            <a:solidFill>
              <a:schemeClr val="accent2">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s-IN" sz="2400" dirty="0" smtClean="0"/>
              <a:t> </a:t>
            </a:r>
            <a:endParaRPr lang="en-US" sz="2400" dirty="0" smtClean="0"/>
          </a:p>
          <a:p>
            <a:pPr algn="ctr"/>
            <a:endParaRPr lang="en-US" sz="2400" dirty="0"/>
          </a:p>
          <a:p>
            <a:pPr algn="ctr"/>
            <a:endParaRPr lang="en-US" sz="2400" dirty="0" smtClean="0"/>
          </a:p>
          <a:p>
            <a:pPr algn="ctr"/>
            <a:endParaRPr lang="en-US" sz="2400" dirty="0" smtClean="0"/>
          </a:p>
        </p:txBody>
      </p:sp>
      <p:pic>
        <p:nvPicPr>
          <p:cNvPr id="8" name="Picture 7"/>
          <p:cNvPicPr>
            <a:picLocks noChangeAspect="1"/>
          </p:cNvPicPr>
          <p:nvPr/>
        </p:nvPicPr>
        <p:blipFill>
          <a:blip r:embed="rId6"/>
          <a:stretch>
            <a:fillRect/>
          </a:stretch>
        </p:blipFill>
        <p:spPr>
          <a:xfrm>
            <a:off x="0" y="6248400"/>
            <a:ext cx="11975731" cy="666750"/>
          </a:xfrm>
          <a:prstGeom prst="rect">
            <a:avLst/>
          </a:prstGeom>
        </p:spPr>
      </p:pic>
      <p:sp>
        <p:nvSpPr>
          <p:cNvPr id="12" name="TextBox 11"/>
          <p:cNvSpPr txBox="1"/>
          <p:nvPr/>
        </p:nvSpPr>
        <p:spPr>
          <a:xfrm>
            <a:off x="4577948" y="682752"/>
            <a:ext cx="4196273" cy="461665"/>
          </a:xfrm>
          <a:prstGeom prst="rect">
            <a:avLst/>
          </a:prstGeom>
          <a:noFill/>
        </p:spPr>
        <p:txBody>
          <a:bodyPr wrap="square" rtlCol="0">
            <a:spAutoFit/>
          </a:bodyPr>
          <a:lstStyle/>
          <a:p>
            <a:r>
              <a:rPr lang="en-US" sz="2400" b="1" u="sng" dirty="0" err="1" smtClean="0">
                <a:solidFill>
                  <a:schemeClr val="bg1"/>
                </a:solidFill>
              </a:rPr>
              <a:t>ট্রান্সফরমারের</a:t>
            </a:r>
            <a:r>
              <a:rPr lang="en-US" sz="2400" b="1" u="sng" dirty="0" smtClean="0">
                <a:solidFill>
                  <a:schemeClr val="bg1"/>
                </a:solidFill>
              </a:rPr>
              <a:t> </a:t>
            </a:r>
            <a:r>
              <a:rPr lang="en-US" sz="2400" b="1" u="sng" dirty="0" err="1" smtClean="0">
                <a:solidFill>
                  <a:schemeClr val="bg1"/>
                </a:solidFill>
              </a:rPr>
              <a:t>গঠন</a:t>
            </a:r>
            <a:endParaRPr lang="en-US" sz="2400" b="1" u="sng" dirty="0">
              <a:solidFill>
                <a:schemeClr val="bg1"/>
              </a:solidFill>
            </a:endParaRPr>
          </a:p>
        </p:txBody>
      </p:sp>
      <p:sp>
        <p:nvSpPr>
          <p:cNvPr id="19" name="Oval 18"/>
          <p:cNvSpPr/>
          <p:nvPr/>
        </p:nvSpPr>
        <p:spPr>
          <a:xfrm>
            <a:off x="3316225" y="50622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9150096" y="56718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253728" y="4511704"/>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243073" y="4571395"/>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726" y="234127"/>
            <a:ext cx="2191056" cy="1457528"/>
          </a:xfrm>
          <a:prstGeom prst="rect">
            <a:avLst/>
          </a:prstGeom>
          <a:ln>
            <a:noFill/>
          </a:ln>
          <a:effectLst>
            <a:softEdge rad="112500"/>
          </a:effectLst>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23279" y="3678577"/>
            <a:ext cx="6301227" cy="2784345"/>
          </a:xfrm>
          <a:prstGeom prst="rect">
            <a:avLst/>
          </a:prstGeom>
        </p:spPr>
      </p:pic>
      <p:sp>
        <p:nvSpPr>
          <p:cNvPr id="3" name="Round Diagonal Corner Rectangle 2"/>
          <p:cNvSpPr/>
          <p:nvPr/>
        </p:nvSpPr>
        <p:spPr>
          <a:xfrm>
            <a:off x="4221271" y="739656"/>
            <a:ext cx="356677" cy="340273"/>
          </a:xfrm>
          <a:prstGeom prst="round2Diag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Round Diagonal Corner Rectangle 17"/>
          <p:cNvSpPr/>
          <p:nvPr/>
        </p:nvSpPr>
        <p:spPr>
          <a:xfrm>
            <a:off x="7544740" y="726314"/>
            <a:ext cx="356677" cy="340273"/>
          </a:xfrm>
          <a:prstGeom prst="round2Diag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16591" y="1144417"/>
            <a:ext cx="5250731" cy="3773874"/>
          </a:xfrm>
          <a:prstGeom prst="rect">
            <a:avLst/>
          </a:prstGeom>
        </p:spPr>
      </p:pic>
    </p:spTree>
    <p:extLst>
      <p:ext uri="{BB962C8B-B14F-4D97-AF65-F5344CB8AC3E}">
        <p14:creationId xmlns:p14="http://schemas.microsoft.com/office/powerpoint/2010/main" val="1000043018"/>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3" name="breeze.wav"/>
          </p:stSnd>
        </p:sndAc>
      </p:transition>
    </mc:Choice>
    <mc:Fallback xmlns="">
      <p:transition spd="slow">
        <p:fade/>
        <p:sndAc>
          <p:stSnd>
            <p:snd r:embed="rId9"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p:tgtEl>
                                          <p:spTgt spid="12"/>
                                        </p:tgtEl>
                                        <p:attrNameLst>
                                          <p:attrName>ppt_y</p:attrName>
                                        </p:attrNameLst>
                                      </p:cBhvr>
                                      <p:tavLst>
                                        <p:tav tm="0">
                                          <p:val>
                                            <p:strVal val="#ppt_y+#ppt_h*1.125000"/>
                                          </p:val>
                                        </p:tav>
                                        <p:tav tm="100000">
                                          <p:val>
                                            <p:strVal val="#ppt_y"/>
                                          </p:val>
                                        </p:tav>
                                      </p:tavLst>
                                    </p:anim>
                                    <p:animEffect transition="in" filter="wipe(up)">
                                      <p:cBhvr>
                                        <p:cTn id="8" dur="500"/>
                                        <p:tgtEl>
                                          <p:spTgt spid="1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p:tgtEl>
                                          <p:spTgt spid="7">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598" y="215598"/>
            <a:ext cx="2191056" cy="1457528"/>
          </a:xfrm>
          <a:prstGeom prst="rect">
            <a:avLst/>
          </a:prstGeom>
          <a:ln>
            <a:noFill/>
          </a:ln>
          <a:effectLst>
            <a:softEdge rad="112500"/>
          </a:effectLst>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54036" y="234127"/>
            <a:ext cx="9121695" cy="6014273"/>
          </a:xfrm>
          <a:prstGeom prst="rect">
            <a:avLst/>
          </a:prstGeom>
        </p:spPr>
      </p:pic>
      <p:sp>
        <p:nvSpPr>
          <p:cNvPr id="7" name="Rounded Rectangle 6"/>
          <p:cNvSpPr/>
          <p:nvPr/>
        </p:nvSpPr>
        <p:spPr>
          <a:xfrm>
            <a:off x="2862708" y="387183"/>
            <a:ext cx="7308425" cy="4783756"/>
          </a:xfrm>
          <a:prstGeom prst="roundRect">
            <a:avLst/>
          </a:prstGeom>
          <a:ln w="57150">
            <a:solidFill>
              <a:schemeClr val="accent2">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en-US" sz="2400" b="1" dirty="0" smtClean="0"/>
          </a:p>
          <a:p>
            <a:endParaRPr lang="as-IN" sz="2400" b="1" dirty="0"/>
          </a:p>
        </p:txBody>
      </p:sp>
      <p:pic>
        <p:nvPicPr>
          <p:cNvPr id="8" name="Picture 7"/>
          <p:cNvPicPr>
            <a:picLocks noChangeAspect="1"/>
          </p:cNvPicPr>
          <p:nvPr/>
        </p:nvPicPr>
        <p:blipFill>
          <a:blip r:embed="rId6"/>
          <a:stretch>
            <a:fillRect/>
          </a:stretch>
        </p:blipFill>
        <p:spPr>
          <a:xfrm>
            <a:off x="0" y="6248400"/>
            <a:ext cx="11975731" cy="666750"/>
          </a:xfrm>
          <a:prstGeom prst="rect">
            <a:avLst/>
          </a:prstGeom>
        </p:spPr>
      </p:pic>
      <p:sp>
        <p:nvSpPr>
          <p:cNvPr id="12" name="TextBox 11"/>
          <p:cNvSpPr txBox="1"/>
          <p:nvPr/>
        </p:nvSpPr>
        <p:spPr>
          <a:xfrm>
            <a:off x="4577948" y="682752"/>
            <a:ext cx="4196273" cy="461665"/>
          </a:xfrm>
          <a:prstGeom prst="rect">
            <a:avLst/>
          </a:prstGeom>
          <a:noFill/>
        </p:spPr>
        <p:txBody>
          <a:bodyPr wrap="square" rtlCol="0">
            <a:spAutoFit/>
          </a:bodyPr>
          <a:lstStyle/>
          <a:p>
            <a:r>
              <a:rPr lang="en-US" sz="2400" b="1" u="sng" dirty="0" err="1" smtClean="0">
                <a:solidFill>
                  <a:schemeClr val="bg1"/>
                </a:solidFill>
              </a:rPr>
              <a:t>ট্রান্সফরমারের</a:t>
            </a:r>
            <a:r>
              <a:rPr lang="en-US" sz="2400" b="1" u="sng" dirty="0" smtClean="0">
                <a:solidFill>
                  <a:schemeClr val="bg1"/>
                </a:solidFill>
              </a:rPr>
              <a:t> </a:t>
            </a:r>
            <a:r>
              <a:rPr lang="en-US" sz="2400" b="1" u="sng" dirty="0" err="1" smtClean="0">
                <a:solidFill>
                  <a:schemeClr val="bg1"/>
                </a:solidFill>
              </a:rPr>
              <a:t>গঠন</a:t>
            </a:r>
            <a:endParaRPr lang="en-US" sz="2400" b="1" u="sng" dirty="0">
              <a:solidFill>
                <a:schemeClr val="bg1"/>
              </a:solidFill>
            </a:endParaRPr>
          </a:p>
        </p:txBody>
      </p:sp>
      <p:sp>
        <p:nvSpPr>
          <p:cNvPr id="19" name="Oval 18"/>
          <p:cNvSpPr/>
          <p:nvPr/>
        </p:nvSpPr>
        <p:spPr>
          <a:xfrm>
            <a:off x="3316225" y="50622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9506772" y="655942"/>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605666" y="4571395"/>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243073" y="4571395"/>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726" y="234127"/>
            <a:ext cx="2191056" cy="1457528"/>
          </a:xfrm>
          <a:prstGeom prst="rect">
            <a:avLst/>
          </a:prstGeom>
          <a:ln>
            <a:noFill/>
          </a:ln>
          <a:effectLst>
            <a:softEdge rad="112500"/>
          </a:effectLst>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23279" y="3678577"/>
            <a:ext cx="6301227" cy="2784345"/>
          </a:xfrm>
          <a:prstGeom prst="rect">
            <a:avLst/>
          </a:prstGeom>
        </p:spPr>
      </p:pic>
      <p:sp>
        <p:nvSpPr>
          <p:cNvPr id="3" name="Round Diagonal Corner Rectangle 2"/>
          <p:cNvSpPr/>
          <p:nvPr/>
        </p:nvSpPr>
        <p:spPr>
          <a:xfrm>
            <a:off x="4221271" y="739656"/>
            <a:ext cx="356677" cy="340273"/>
          </a:xfrm>
          <a:prstGeom prst="round2Diag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Round Diagonal Corner Rectangle 17"/>
          <p:cNvSpPr/>
          <p:nvPr/>
        </p:nvSpPr>
        <p:spPr>
          <a:xfrm>
            <a:off x="7544740" y="726314"/>
            <a:ext cx="356677" cy="340273"/>
          </a:xfrm>
          <a:prstGeom prst="round2Diag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ectangle 1"/>
          <p:cNvSpPr>
            <a:spLocks noChangeArrowheads="1"/>
          </p:cNvSpPr>
          <p:nvPr/>
        </p:nvSpPr>
        <p:spPr bwMode="auto">
          <a:xfrm>
            <a:off x="3346704" y="767429"/>
            <a:ext cx="5803391"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b="1" dirty="0" smtClean="0">
                <a:solidFill>
                  <a:schemeClr val="bg1"/>
                </a:solidFill>
              </a:rPr>
              <a:t>             </a:t>
            </a:r>
          </a:p>
          <a:p>
            <a:pPr eaLnBrk="0" fontAlgn="base" hangingPunct="0">
              <a:spcBef>
                <a:spcPct val="0"/>
              </a:spcBef>
              <a:spcAft>
                <a:spcPct val="0"/>
              </a:spcAft>
            </a:pPr>
            <a:endParaRPr lang="en-US" b="1" dirty="0">
              <a:solidFill>
                <a:schemeClr val="bg1"/>
              </a:solidFill>
            </a:endParaRPr>
          </a:p>
          <a:p>
            <a:pPr eaLnBrk="0" fontAlgn="base" hangingPunct="0">
              <a:spcBef>
                <a:spcPct val="0"/>
              </a:spcBef>
              <a:spcAft>
                <a:spcPct val="0"/>
              </a:spcAft>
            </a:pPr>
            <a:r>
              <a:rPr lang="en-US" b="1" dirty="0" smtClean="0">
                <a:solidFill>
                  <a:schemeClr val="bg1"/>
                </a:solidFill>
              </a:rPr>
              <a:t>  </a:t>
            </a:r>
            <a:r>
              <a:rPr lang="as-IN" b="1" dirty="0" smtClean="0">
                <a:solidFill>
                  <a:schemeClr val="bg1"/>
                </a:solidFill>
              </a:rPr>
              <a:t>ট্রান্সফরমার </a:t>
            </a:r>
            <a:r>
              <a:rPr lang="as-IN" b="1" dirty="0">
                <a:solidFill>
                  <a:schemeClr val="bg1"/>
                </a:solidFill>
              </a:rPr>
              <a:t>গঠনের প্রধান উপাদান সমূহ হল</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bn-IN" altLang="en-US" sz="2000" b="0" i="0" u="none" strike="noStrike" cap="none" normalizeH="0" baseline="0" dirty="0" err="1" smtClean="0">
                <a:ln>
                  <a:noFill/>
                </a:ln>
                <a:solidFill>
                  <a:schemeClr val="bg1"/>
                </a:solidFill>
                <a:effectLst/>
                <a:latin typeface="Arial" panose="020B0604020202020204" pitchFamily="34" charset="0"/>
                <a:cs typeface="Vrinda" panose="020B0502040204020203" pitchFamily="34" charset="0"/>
              </a:rPr>
              <a:t>ইলেকট্রিক্যাল</a:t>
            </a:r>
            <a:r>
              <a:rPr kumimoji="0" lang="bn-IN" altLang="en-US" sz="2000" b="0" i="0" u="none" strike="noStrike" cap="none" normalizeH="0" baseline="0" dirty="0" smtClean="0">
                <a:ln>
                  <a:noFill/>
                </a:ln>
                <a:solidFill>
                  <a:schemeClr val="bg1"/>
                </a:solidFill>
                <a:effectLst/>
                <a:latin typeface="Arial" panose="020B0604020202020204" pitchFamily="34" charset="0"/>
                <a:cs typeface="Vrinda" panose="020B0502040204020203" pitchFamily="34" charset="0"/>
              </a:rPr>
              <a:t> </a:t>
            </a:r>
            <a:r>
              <a:rPr kumimoji="0" lang="bn-IN" altLang="en-US" sz="2000" b="0" i="0" u="none" strike="noStrike" cap="none" normalizeH="0" baseline="0" dirty="0" err="1" smtClean="0">
                <a:ln>
                  <a:noFill/>
                </a:ln>
                <a:solidFill>
                  <a:schemeClr val="bg1"/>
                </a:solidFill>
                <a:effectLst/>
                <a:latin typeface="Arial" panose="020B0604020202020204" pitchFamily="34" charset="0"/>
                <a:cs typeface="Vrinda" panose="020B0502040204020203" pitchFamily="34" charset="0"/>
              </a:rPr>
              <a:t>সার্কিট</a:t>
            </a:r>
            <a:r>
              <a:rPr kumimoji="0" lang="bn-IN" altLang="en-US" sz="2000" b="0" i="0" u="none" strike="noStrike" cap="none" normalizeH="0" baseline="0" dirty="0" smtClean="0">
                <a:ln>
                  <a:noFill/>
                </a:ln>
                <a:solidFill>
                  <a:schemeClr val="bg1"/>
                </a:solidFill>
                <a:effectLst/>
                <a:latin typeface="Arial" panose="020B0604020202020204" pitchFamily="34" charset="0"/>
                <a:cs typeface="Vrinda" panose="020B0502040204020203" pitchFamily="34" charset="0"/>
              </a:rPr>
              <a:t> </a:t>
            </a:r>
            <a:r>
              <a:rPr kumimoji="0" lang="en-US" altLang="en-US" sz="2000" b="0" i="0" u="none" strike="noStrike" cap="none" normalizeH="0" baseline="0" dirty="0" smtClean="0">
                <a:ln>
                  <a:noFill/>
                </a:ln>
                <a:solidFill>
                  <a:schemeClr val="bg1"/>
                </a:solidFill>
                <a:effectLst/>
                <a:latin typeface="Arial" panose="020B0604020202020204" pitchFamily="34" charset="0"/>
              </a:rPr>
              <a:t>: </a:t>
            </a:r>
            <a:r>
              <a:rPr kumimoji="0" lang="bn-IN" altLang="en-US" sz="2000" b="0" i="0" u="none" strike="noStrike" cap="none" normalizeH="0" baseline="0" dirty="0" smtClean="0">
                <a:ln>
                  <a:noFill/>
                </a:ln>
                <a:solidFill>
                  <a:schemeClr val="bg1"/>
                </a:solidFill>
                <a:effectLst/>
                <a:latin typeface="Arial" panose="020B0604020202020204" pitchFamily="34" charset="0"/>
                <a:cs typeface="Vrinda" panose="020B0502040204020203" pitchFamily="34" charset="0"/>
              </a:rPr>
              <a:t>হাই </a:t>
            </a:r>
            <a:r>
              <a:rPr kumimoji="0" lang="bn-IN" altLang="en-US" sz="2000" b="0" i="0" u="none" strike="noStrike" cap="none" normalizeH="0" baseline="0" dirty="0" err="1" smtClean="0">
                <a:ln>
                  <a:noFill/>
                </a:ln>
                <a:solidFill>
                  <a:schemeClr val="bg1"/>
                </a:solidFill>
                <a:effectLst/>
                <a:latin typeface="Arial" panose="020B0604020202020204" pitchFamily="34" charset="0"/>
                <a:cs typeface="Vrinda" panose="020B0502040204020203" pitchFamily="34" charset="0"/>
              </a:rPr>
              <a:t>ভোল্টেজ</a:t>
            </a:r>
            <a:r>
              <a:rPr kumimoji="0" lang="bn-IN" altLang="en-US" sz="2000" b="0" i="0" u="none" strike="noStrike" cap="none" normalizeH="0" baseline="0" dirty="0" smtClean="0">
                <a:ln>
                  <a:noFill/>
                </a:ln>
                <a:solidFill>
                  <a:schemeClr val="bg1"/>
                </a:solidFill>
                <a:effectLst/>
                <a:latin typeface="Arial" panose="020B0604020202020204" pitchFamily="34" charset="0"/>
                <a:cs typeface="Vrinda" panose="020B0502040204020203" pitchFamily="34" charset="0"/>
              </a:rPr>
              <a:t> ও লো </a:t>
            </a:r>
            <a:r>
              <a:rPr kumimoji="0" lang="bn-IN" altLang="en-US" sz="2000" b="0" i="0" u="none" strike="noStrike" cap="none" normalizeH="0" baseline="0" dirty="0" err="1" smtClean="0">
                <a:ln>
                  <a:noFill/>
                </a:ln>
                <a:solidFill>
                  <a:schemeClr val="bg1"/>
                </a:solidFill>
                <a:effectLst/>
                <a:latin typeface="Arial" panose="020B0604020202020204" pitchFamily="34" charset="0"/>
                <a:cs typeface="Vrinda" panose="020B0502040204020203" pitchFamily="34" charset="0"/>
              </a:rPr>
              <a:t>ভোল্টেজ</a:t>
            </a:r>
            <a:r>
              <a:rPr kumimoji="0" lang="bn-IN" altLang="en-US" sz="2000" b="0" i="0" u="none" strike="noStrike" cap="none" normalizeH="0" baseline="0" dirty="0" smtClean="0">
                <a:ln>
                  <a:noFill/>
                </a:ln>
                <a:solidFill>
                  <a:schemeClr val="bg1"/>
                </a:solidFill>
                <a:effectLst/>
                <a:latin typeface="Arial" panose="020B0604020202020204" pitchFamily="34" charset="0"/>
                <a:cs typeface="Vrinda" panose="020B0502040204020203" pitchFamily="34" charset="0"/>
              </a:rPr>
              <a:t> </a:t>
            </a:r>
            <a:r>
              <a:rPr kumimoji="0" lang="bn-IN" altLang="en-US" sz="2000" b="0" i="0" u="none" strike="noStrike" cap="none" normalizeH="0" baseline="0" dirty="0" err="1" smtClean="0">
                <a:ln>
                  <a:noFill/>
                </a:ln>
                <a:solidFill>
                  <a:schemeClr val="bg1"/>
                </a:solidFill>
                <a:effectLst/>
                <a:latin typeface="Arial" panose="020B0604020202020204" pitchFamily="34" charset="0"/>
                <a:cs typeface="Vrinda" panose="020B0502040204020203" pitchFamily="34" charset="0"/>
              </a:rPr>
              <a:t>ওয়াইন্ডিং</a:t>
            </a:r>
            <a:r>
              <a:rPr kumimoji="0" lang="en-US" altLang="en-US" sz="2000" b="0" i="0" u="none" strike="noStrike" cap="none" normalizeH="0" baseline="0" dirty="0" smtClean="0">
                <a:ln>
                  <a:noFill/>
                </a:ln>
                <a:solidFill>
                  <a:schemeClr val="bg1"/>
                </a:solidFill>
                <a:effectLst/>
                <a:latin typeface="Arial" panose="020B0604020202020204" pitchFamily="34" charset="0"/>
              </a:rPr>
              <a:t>, </a:t>
            </a:r>
            <a:r>
              <a:rPr kumimoji="0" lang="bn-IN" altLang="en-US" sz="2000" b="0" i="0" u="none" strike="noStrike" cap="none" normalizeH="0" baseline="0" dirty="0" err="1" smtClean="0">
                <a:ln>
                  <a:noFill/>
                </a:ln>
                <a:solidFill>
                  <a:schemeClr val="bg1"/>
                </a:solidFill>
                <a:effectLst/>
                <a:latin typeface="Arial" panose="020B0604020202020204" pitchFamily="34" charset="0"/>
                <a:cs typeface="Vrinda" panose="020B0502040204020203" pitchFamily="34" charset="0"/>
              </a:rPr>
              <a:t>ইনসুলেশন</a:t>
            </a:r>
            <a:r>
              <a:rPr kumimoji="0" lang="bn-IN" altLang="en-US" sz="2000" b="0" i="0" u="none" strike="noStrike" cap="none" normalizeH="0" baseline="0" dirty="0" smtClean="0">
                <a:ln>
                  <a:noFill/>
                </a:ln>
                <a:solidFill>
                  <a:schemeClr val="bg1"/>
                </a:solidFill>
                <a:effectLst/>
                <a:latin typeface="Arial" panose="020B0604020202020204" pitchFamily="34" charset="0"/>
                <a:cs typeface="Vrinda" panose="020B0502040204020203" pitchFamily="34" charset="0"/>
              </a:rPr>
              <a:t> ইত্যাদি </a:t>
            </a:r>
            <a:r>
              <a:rPr kumimoji="0" lang="bn-IN" altLang="en-US" sz="2000" b="0" i="0" u="none" strike="noStrike" cap="none" normalizeH="0" baseline="0" dirty="0" err="1" smtClean="0">
                <a:ln>
                  <a:noFill/>
                </a:ln>
                <a:solidFill>
                  <a:schemeClr val="bg1"/>
                </a:solidFill>
                <a:effectLst/>
                <a:latin typeface="Arial" panose="020B0604020202020204" pitchFamily="34" charset="0"/>
                <a:cs typeface="Vrinda" panose="020B0502040204020203" pitchFamily="34" charset="0"/>
              </a:rPr>
              <a:t>সমন্বয়ে</a:t>
            </a:r>
            <a:r>
              <a:rPr kumimoji="0" lang="bn-IN" altLang="en-US" sz="2000" b="0" i="0" u="none" strike="noStrike" cap="none" normalizeH="0" baseline="0" dirty="0" smtClean="0">
                <a:ln>
                  <a:noFill/>
                </a:ln>
                <a:solidFill>
                  <a:schemeClr val="bg1"/>
                </a:solidFill>
                <a:effectLst/>
                <a:latin typeface="Arial" panose="020B0604020202020204" pitchFamily="34" charset="0"/>
                <a:cs typeface="Vrinda" panose="020B0502040204020203" pitchFamily="34" charset="0"/>
              </a:rPr>
              <a:t>।</a:t>
            </a:r>
            <a:r>
              <a:rPr kumimoji="0" lang="en-US" altLang="en-US" sz="2000" b="0" i="0" u="none" strike="noStrike" cap="none" normalizeH="0" baseline="0" dirty="0" smtClean="0">
                <a:ln>
                  <a:noFill/>
                </a:ln>
                <a:solidFill>
                  <a:schemeClr val="bg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bn-IN" altLang="en-US" sz="2000" b="0" i="0" u="none" strike="noStrike" cap="none" normalizeH="0" baseline="0" dirty="0" err="1" smtClean="0">
                <a:ln>
                  <a:noFill/>
                </a:ln>
                <a:solidFill>
                  <a:schemeClr val="bg1"/>
                </a:solidFill>
                <a:effectLst/>
                <a:latin typeface="Arial" panose="020B0604020202020204" pitchFamily="34" charset="0"/>
                <a:cs typeface="Vrinda" panose="020B0502040204020203" pitchFamily="34" charset="0"/>
              </a:rPr>
              <a:t>ট্রান্সফরমার</a:t>
            </a:r>
            <a:r>
              <a:rPr kumimoji="0" lang="bn-IN" altLang="en-US" sz="2000" b="0" i="0" u="none" strike="noStrike" cap="none" normalizeH="0" baseline="0" dirty="0" smtClean="0">
                <a:ln>
                  <a:noFill/>
                </a:ln>
                <a:solidFill>
                  <a:schemeClr val="bg1"/>
                </a:solidFill>
                <a:effectLst/>
                <a:latin typeface="Arial" panose="020B0604020202020204" pitchFamily="34" charset="0"/>
                <a:cs typeface="Vrinda" panose="020B0502040204020203" pitchFamily="34" charset="0"/>
              </a:rPr>
              <a:t> </a:t>
            </a:r>
            <a:r>
              <a:rPr kumimoji="0" lang="bn-IN" altLang="en-US" sz="2000" b="0" i="0" u="none" strike="noStrike" cap="none" normalizeH="0" baseline="0" dirty="0" err="1" smtClean="0">
                <a:ln>
                  <a:noFill/>
                </a:ln>
                <a:solidFill>
                  <a:schemeClr val="bg1"/>
                </a:solidFill>
                <a:effectLst/>
                <a:latin typeface="Arial" panose="020B0604020202020204" pitchFamily="34" charset="0"/>
                <a:cs typeface="Vrinda" panose="020B0502040204020203" pitchFamily="34" charset="0"/>
              </a:rPr>
              <a:t>ট্যাংক</a:t>
            </a:r>
            <a:r>
              <a:rPr kumimoji="0" lang="bn-IN" altLang="en-US" sz="2000" b="0" i="0" u="none" strike="noStrike" cap="none" normalizeH="0" baseline="0" dirty="0" smtClean="0">
                <a:ln>
                  <a:noFill/>
                </a:ln>
                <a:solidFill>
                  <a:schemeClr val="bg1"/>
                </a:solidFill>
                <a:effectLst/>
                <a:latin typeface="Arial" panose="020B0604020202020204" pitchFamily="34" charset="0"/>
                <a:cs typeface="Vrinda" panose="020B0502040204020203" pitchFamily="34" charset="0"/>
              </a:rPr>
              <a:t> </a:t>
            </a:r>
            <a:r>
              <a:rPr kumimoji="0" lang="en-US" altLang="en-US" sz="2000" b="0" i="0" u="none" strike="noStrike" cap="none" normalizeH="0" baseline="0" dirty="0" smtClean="0">
                <a:ln>
                  <a:noFill/>
                </a:ln>
                <a:solidFill>
                  <a:schemeClr val="bg1"/>
                </a:solidFill>
                <a:effectLst/>
                <a:latin typeface="Arial" panose="020B0604020202020204" pitchFamily="34" charset="0"/>
              </a:rPr>
              <a:t>:</a:t>
            </a:r>
            <a:r>
              <a:rPr kumimoji="0" lang="bn-IN" altLang="en-US" sz="2000" b="0" i="0" u="none" strike="noStrike" cap="none" normalizeH="0" baseline="0" dirty="0" smtClean="0">
                <a:ln>
                  <a:noFill/>
                </a:ln>
                <a:solidFill>
                  <a:schemeClr val="bg1"/>
                </a:solidFill>
                <a:effectLst/>
                <a:latin typeface="Arial" panose="020B0604020202020204" pitchFamily="34" charset="0"/>
                <a:cs typeface="Vrinda" panose="020B0502040204020203" pitchFamily="34" charset="0"/>
              </a:rPr>
              <a:t>এটি স্টিলের তৈরি</a:t>
            </a:r>
            <a:r>
              <a:rPr kumimoji="0" lang="en-US" altLang="en-US" sz="2000" b="0" i="0" u="none" strike="noStrike" cap="none" normalizeH="0" baseline="0" dirty="0" smtClean="0">
                <a:ln>
                  <a:noFill/>
                </a:ln>
                <a:solidFill>
                  <a:schemeClr val="bg1"/>
                </a:solidFill>
                <a:effectLst/>
                <a:latin typeface="Arial" panose="020B0604020202020204" pitchFamily="34" charset="0"/>
              </a:rPr>
              <a:t>.              </a:t>
            </a:r>
            <a:r>
              <a:rPr kumimoji="0" lang="bn-IN" altLang="en-US" sz="2000" b="0" i="0" u="none" strike="noStrike" cap="none" normalizeH="0" baseline="0" dirty="0" err="1" smtClean="0">
                <a:ln>
                  <a:noFill/>
                </a:ln>
                <a:solidFill>
                  <a:schemeClr val="bg1"/>
                </a:solidFill>
                <a:effectLst/>
                <a:latin typeface="Arial" panose="020B0604020202020204" pitchFamily="34" charset="0"/>
                <a:cs typeface="Vrinda" panose="020B0502040204020203" pitchFamily="34" charset="0"/>
              </a:rPr>
              <a:t>ট্রান্সফরমার</a:t>
            </a:r>
            <a:r>
              <a:rPr kumimoji="0" lang="bn-IN" altLang="en-US" sz="2000" b="0" i="0" u="none" strike="noStrike" cap="none" normalizeH="0" baseline="0" dirty="0" smtClean="0">
                <a:ln>
                  <a:noFill/>
                </a:ln>
                <a:solidFill>
                  <a:schemeClr val="bg1"/>
                </a:solidFill>
                <a:effectLst/>
                <a:latin typeface="Arial" panose="020B0604020202020204" pitchFamily="34" charset="0"/>
                <a:cs typeface="Vrinda" panose="020B0502040204020203" pitchFamily="34" charset="0"/>
              </a:rPr>
              <a:t> </a:t>
            </a:r>
            <a:r>
              <a:rPr kumimoji="0" lang="bn-IN" altLang="en-US" sz="2000" b="0" i="0" u="none" strike="noStrike" cap="none" normalizeH="0" baseline="0" dirty="0" err="1" smtClean="0">
                <a:ln>
                  <a:noFill/>
                </a:ln>
                <a:solidFill>
                  <a:schemeClr val="bg1"/>
                </a:solidFill>
                <a:effectLst/>
                <a:latin typeface="Arial" panose="020B0604020202020204" pitchFamily="34" charset="0"/>
                <a:cs typeface="Vrinda" panose="020B0502040204020203" pitchFamily="34" charset="0"/>
              </a:rPr>
              <a:t>ট্যাংক</a:t>
            </a:r>
            <a:r>
              <a:rPr kumimoji="0" lang="bn-IN" altLang="en-US" sz="2000" b="0" i="0" u="none" strike="noStrike" cap="none" normalizeH="0" baseline="0" dirty="0" smtClean="0">
                <a:ln>
                  <a:noFill/>
                </a:ln>
                <a:solidFill>
                  <a:schemeClr val="bg1"/>
                </a:solidFill>
                <a:effectLst/>
                <a:latin typeface="Arial" panose="020B0604020202020204" pitchFamily="34" charset="0"/>
                <a:cs typeface="Vrinda" panose="020B0502040204020203" pitchFamily="34" charset="0"/>
              </a:rPr>
              <a:t> এর কাজ হলো কোর</a:t>
            </a:r>
            <a:r>
              <a:rPr kumimoji="0" lang="en-US" altLang="en-US" sz="2000" b="0" i="0" u="none" strike="noStrike" cap="none" normalizeH="0" baseline="0" dirty="0" smtClean="0">
                <a:ln>
                  <a:noFill/>
                </a:ln>
                <a:solidFill>
                  <a:schemeClr val="bg1"/>
                </a:solidFill>
                <a:effectLst/>
                <a:latin typeface="Arial" panose="020B0604020202020204" pitchFamily="34" charset="0"/>
              </a:rPr>
              <a:t>, </a:t>
            </a:r>
            <a:r>
              <a:rPr kumimoji="0" lang="bn-IN" altLang="en-US" sz="2000" b="0" i="0" u="none" strike="noStrike" cap="none" normalizeH="0" baseline="0" dirty="0" err="1" smtClean="0">
                <a:ln>
                  <a:noFill/>
                </a:ln>
                <a:solidFill>
                  <a:schemeClr val="bg1"/>
                </a:solidFill>
                <a:effectLst/>
                <a:latin typeface="Arial" panose="020B0604020202020204" pitchFamily="34" charset="0"/>
                <a:cs typeface="Vrinda" panose="020B0502040204020203" pitchFamily="34" charset="0"/>
              </a:rPr>
              <a:t>কয়েল</a:t>
            </a:r>
            <a:r>
              <a:rPr kumimoji="0" lang="en-US" altLang="en-US" sz="2000" b="0" i="0" u="none" strike="noStrike" cap="none" normalizeH="0" baseline="0" dirty="0" smtClean="0">
                <a:ln>
                  <a:noFill/>
                </a:ln>
                <a:solidFill>
                  <a:schemeClr val="bg1"/>
                </a:solidFill>
                <a:effectLst/>
                <a:latin typeface="Arial" panose="020B0604020202020204" pitchFamily="34" charset="0"/>
              </a:rPr>
              <a:t>, </a:t>
            </a:r>
            <a:r>
              <a:rPr kumimoji="0" lang="bn-IN" altLang="en-US" sz="2000" b="0" i="0" u="none" strike="noStrike" cap="none" normalizeH="0" baseline="0" dirty="0" err="1" smtClean="0">
                <a:ln>
                  <a:noFill/>
                </a:ln>
                <a:solidFill>
                  <a:schemeClr val="bg1"/>
                </a:solidFill>
                <a:effectLst/>
                <a:latin typeface="Arial" panose="020B0604020202020204" pitchFamily="34" charset="0"/>
                <a:cs typeface="Vrinda" panose="020B0502040204020203" pitchFamily="34" charset="0"/>
              </a:rPr>
              <a:t>ট্রান্সফরমার</a:t>
            </a:r>
            <a:r>
              <a:rPr kumimoji="0" lang="bn-IN" altLang="en-US" sz="2000" b="0" i="0" u="none" strike="noStrike" cap="none" normalizeH="0" baseline="0" dirty="0" smtClean="0">
                <a:ln>
                  <a:noFill/>
                </a:ln>
                <a:solidFill>
                  <a:schemeClr val="bg1"/>
                </a:solidFill>
                <a:effectLst/>
                <a:latin typeface="Arial" panose="020B0604020202020204" pitchFamily="34" charset="0"/>
                <a:cs typeface="Vrinda" panose="020B0502040204020203" pitchFamily="34" charset="0"/>
              </a:rPr>
              <a:t> তেল </a:t>
            </a:r>
            <a:r>
              <a:rPr kumimoji="0" lang="en-US" altLang="en-US" sz="2000" b="0" i="0" u="none" strike="noStrike" cap="none" normalizeH="0" baseline="0" dirty="0" smtClean="0">
                <a:ln>
                  <a:noFill/>
                </a:ln>
                <a:solidFill>
                  <a:schemeClr val="bg1"/>
                </a:solidFill>
                <a:effectLst/>
                <a:latin typeface="Arial" panose="020B0604020202020204" pitchFamily="34" charset="0"/>
              </a:rPr>
              <a:t>  , </a:t>
            </a:r>
            <a:r>
              <a:rPr kumimoji="0" lang="bn-IN" altLang="en-US" sz="2000" b="0" i="0" u="none" strike="noStrike" cap="none" normalizeH="0" baseline="0" dirty="0" smtClean="0">
                <a:ln>
                  <a:noFill/>
                </a:ln>
                <a:solidFill>
                  <a:schemeClr val="bg1"/>
                </a:solidFill>
                <a:effectLst/>
                <a:latin typeface="Arial" panose="020B0604020202020204" pitchFamily="34" charset="0"/>
                <a:cs typeface="Vrinda" panose="020B0502040204020203" pitchFamily="34" charset="0"/>
              </a:rPr>
              <a:t>ও অন্যান্য উপাদান বহন করে </a:t>
            </a:r>
            <a:r>
              <a:rPr kumimoji="0" lang="en-US" altLang="en-US" sz="2000" b="0" i="0" u="none" strike="noStrike" cap="none" normalizeH="0" baseline="0" dirty="0" smtClean="0">
                <a:ln>
                  <a:noFill/>
                </a:ln>
                <a:solidFill>
                  <a:schemeClr val="bg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bn-IN" altLang="en-US" sz="2000" b="0" i="0" u="none" strike="noStrike" cap="none" normalizeH="0" baseline="0" dirty="0" err="1" smtClean="0">
                <a:ln>
                  <a:noFill/>
                </a:ln>
                <a:solidFill>
                  <a:schemeClr val="bg1"/>
                </a:solidFill>
                <a:effectLst/>
                <a:latin typeface="Arial" panose="020B0604020202020204" pitchFamily="34" charset="0"/>
                <a:cs typeface="Vrinda" panose="020B0502040204020203" pitchFamily="34" charset="0"/>
              </a:rPr>
              <a:t>ম্যাগনেটিক</a:t>
            </a:r>
            <a:r>
              <a:rPr kumimoji="0" lang="bn-IN" altLang="en-US" sz="2000" b="0" i="0" u="none" strike="noStrike" cap="none" normalizeH="0" baseline="0" dirty="0" smtClean="0">
                <a:ln>
                  <a:noFill/>
                </a:ln>
                <a:solidFill>
                  <a:schemeClr val="bg1"/>
                </a:solidFill>
                <a:effectLst/>
                <a:latin typeface="Arial" panose="020B0604020202020204" pitchFamily="34" charset="0"/>
                <a:cs typeface="Vrinda" panose="020B0502040204020203" pitchFamily="34" charset="0"/>
              </a:rPr>
              <a:t> </a:t>
            </a:r>
            <a:r>
              <a:rPr kumimoji="0" lang="bn-IN" altLang="en-US" sz="2000" b="0" i="0" u="none" strike="noStrike" cap="none" normalizeH="0" baseline="0" dirty="0" err="1" smtClean="0">
                <a:ln>
                  <a:noFill/>
                </a:ln>
                <a:solidFill>
                  <a:schemeClr val="bg1"/>
                </a:solidFill>
                <a:effectLst/>
                <a:latin typeface="Arial" panose="020B0604020202020204" pitchFamily="34" charset="0"/>
                <a:cs typeface="Vrinda" panose="020B0502040204020203" pitchFamily="34" charset="0"/>
              </a:rPr>
              <a:t>সার্কিট</a:t>
            </a:r>
            <a:r>
              <a:rPr kumimoji="0" lang="bn-IN" altLang="en-US" sz="2000" b="0" i="0" u="none" strike="noStrike" cap="none" normalizeH="0" baseline="0" dirty="0" smtClean="0">
                <a:ln>
                  <a:noFill/>
                </a:ln>
                <a:solidFill>
                  <a:schemeClr val="bg1"/>
                </a:solidFill>
                <a:effectLst/>
                <a:latin typeface="Arial" panose="020B0604020202020204" pitchFamily="34" charset="0"/>
                <a:cs typeface="Vrinda" panose="020B0502040204020203" pitchFamily="34" charset="0"/>
              </a:rPr>
              <a:t> </a:t>
            </a:r>
            <a:r>
              <a:rPr kumimoji="0" lang="en-US" altLang="en-US" sz="2000" b="0" i="0" u="none" strike="noStrike" cap="none" normalizeH="0" baseline="0" dirty="0" smtClean="0">
                <a:ln>
                  <a:noFill/>
                </a:ln>
                <a:solidFill>
                  <a:schemeClr val="bg1"/>
                </a:solidFill>
                <a:effectLst/>
                <a:latin typeface="Arial" panose="020B0604020202020204" pitchFamily="34" charset="0"/>
              </a:rPr>
              <a:t>: </a:t>
            </a:r>
            <a:r>
              <a:rPr kumimoji="0" lang="bn-IN" altLang="en-US" sz="2000" b="0" i="0" u="none" strike="noStrike" cap="none" normalizeH="0" baseline="0" dirty="0" smtClean="0">
                <a:ln>
                  <a:noFill/>
                </a:ln>
                <a:solidFill>
                  <a:schemeClr val="bg1"/>
                </a:solidFill>
                <a:effectLst/>
                <a:latin typeface="Arial" panose="020B0604020202020204" pitchFamily="34" charset="0"/>
                <a:cs typeface="Vrinda" panose="020B0502040204020203" pitchFamily="34" charset="0"/>
              </a:rPr>
              <a:t>কোর</a:t>
            </a:r>
            <a:r>
              <a:rPr kumimoji="0" lang="en-US" altLang="en-US" sz="2000" b="0" i="0" u="none" strike="noStrike" cap="none" normalizeH="0" baseline="0" dirty="0" smtClean="0">
                <a:ln>
                  <a:noFill/>
                </a:ln>
                <a:solidFill>
                  <a:schemeClr val="bg1"/>
                </a:solidFill>
                <a:effectLst/>
                <a:latin typeface="Arial" panose="020B0604020202020204" pitchFamily="34" charset="0"/>
              </a:rPr>
              <a:t>, </a:t>
            </a:r>
            <a:r>
              <a:rPr kumimoji="0" lang="bn-IN" altLang="en-US" sz="2000" b="0" i="0" u="none" strike="noStrike" cap="none" normalizeH="0" baseline="0" dirty="0" err="1" smtClean="0">
                <a:ln>
                  <a:noFill/>
                </a:ln>
                <a:solidFill>
                  <a:schemeClr val="bg1"/>
                </a:solidFill>
                <a:effectLst/>
                <a:latin typeface="Arial" panose="020B0604020202020204" pitchFamily="34" charset="0"/>
                <a:cs typeface="Vrinda" panose="020B0502040204020203" pitchFamily="34" charset="0"/>
              </a:rPr>
              <a:t>ইয়ক</a:t>
            </a:r>
            <a:r>
              <a:rPr kumimoji="0" lang="en-US" altLang="en-US" sz="2000" b="0" i="0" u="none" strike="noStrike" cap="none" normalizeH="0" baseline="0" dirty="0" smtClean="0">
                <a:ln>
                  <a:noFill/>
                </a:ln>
                <a:solidFill>
                  <a:schemeClr val="bg1"/>
                </a:solidFill>
                <a:effectLst/>
                <a:latin typeface="Arial" panose="020B0604020202020204" pitchFamily="34" charset="0"/>
              </a:rPr>
              <a:t>, </a:t>
            </a:r>
            <a:r>
              <a:rPr kumimoji="0" lang="bn-IN" altLang="en-US" sz="2000" b="0" i="0" u="none" strike="noStrike" cap="none" normalizeH="0" baseline="0" dirty="0" smtClean="0">
                <a:ln>
                  <a:noFill/>
                </a:ln>
                <a:solidFill>
                  <a:schemeClr val="bg1"/>
                </a:solidFill>
                <a:effectLst/>
                <a:latin typeface="Arial" panose="020B0604020202020204" pitchFamily="34" charset="0"/>
                <a:cs typeface="Vrinda" panose="020B0502040204020203" pitchFamily="34" charset="0"/>
              </a:rPr>
              <a:t>এবং এদের সংযুক্ত করার ধাতব অংশ</a:t>
            </a:r>
            <a:r>
              <a:rPr kumimoji="0" lang="en-US" altLang="en-US" sz="2000" b="0" i="0" u="none" strike="noStrike" cap="none" normalizeH="0" baseline="0" dirty="0" smtClean="0">
                <a:ln>
                  <a:noFill/>
                </a:ln>
                <a:solidFill>
                  <a:schemeClr val="bg1"/>
                </a:solidFill>
                <a:effectLst/>
                <a:latin typeface="Arial" panose="020B0604020202020204" pitchFamily="34" charset="0"/>
              </a:rPr>
              <a:t> </a:t>
            </a:r>
          </a:p>
        </p:txBody>
      </p:sp>
      <p:sp>
        <p:nvSpPr>
          <p:cNvPr id="9" name="AutoShape 2" descr="⛽"/>
          <p:cNvSpPr>
            <a:spLocks noChangeAspect="1" noChangeArrowheads="1"/>
          </p:cNvSpPr>
          <p:nvPr/>
        </p:nvSpPr>
        <p:spPr bwMode="auto">
          <a:xfrm>
            <a:off x="9672638" y="2682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94973760"/>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3" name="breeze.wav"/>
          </p:stSnd>
        </p:sndAc>
      </p:transition>
    </mc:Choice>
    <mc:Fallback xmlns="">
      <p:transition spd="slow">
        <p:fade/>
        <p:sndAc>
          <p:stSnd>
            <p:snd r:embed="rId8"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p:tgtEl>
                                          <p:spTgt spid="12"/>
                                        </p:tgtEl>
                                        <p:attrNameLst>
                                          <p:attrName>ppt_y</p:attrName>
                                        </p:attrNameLst>
                                      </p:cBhvr>
                                      <p:tavLst>
                                        <p:tav tm="0">
                                          <p:val>
                                            <p:strVal val="#ppt_y+#ppt_h*1.125000"/>
                                          </p:val>
                                        </p:tav>
                                        <p:tav tm="100000">
                                          <p:val>
                                            <p:strVal val="#ppt_y"/>
                                          </p:val>
                                        </p:tav>
                                      </p:tavLst>
                                    </p:anim>
                                    <p:animEffect transition="in" filter="wipe(up)">
                                      <p:cBhvr>
                                        <p:cTn id="8" dur="500"/>
                                        <p:tgtEl>
                                          <p:spTgt spid="12"/>
                                        </p:tgtEl>
                                      </p:cBhvr>
                                    </p:animEffec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1000"/>
                                        <p:tgtEl>
                                          <p:spTgt spid="5">
                                            <p:txEl>
                                              <p:pRg st="2" end="2"/>
                                            </p:txEl>
                                          </p:spTgt>
                                        </p:tgtEl>
                                      </p:cBhvr>
                                    </p:animEffect>
                                    <p:anim calcmode="lin" valueType="num">
                                      <p:cBhvr>
                                        <p:cTn id="14"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strips(downLeft)">
                                      <p:cBhvr>
                                        <p:cTn id="20" dur="500"/>
                                        <p:tgtEl>
                                          <p:spTgt spid="5">
                                            <p:txEl>
                                              <p:pRg st="4" end="4"/>
                                            </p:txEl>
                                          </p:spTgt>
                                        </p:tgtEl>
                                      </p:cBhvr>
                                    </p:animEffect>
                                  </p:childTnLst>
                                </p:cTn>
                              </p:par>
                              <p:par>
                                <p:cTn id="21" presetID="18" presetClass="entr" presetSubtype="12"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Effect transition="in" filter="strips(downLeft)">
                                      <p:cBhvr>
                                        <p:cTn id="23" dur="500"/>
                                        <p:tgtEl>
                                          <p:spTgt spid="5">
                                            <p:txEl>
                                              <p:pRg st="5" end="5"/>
                                            </p:txEl>
                                          </p:spTgt>
                                        </p:tgtEl>
                                      </p:cBhvr>
                                    </p:animEffect>
                                  </p:childTnLst>
                                </p:cTn>
                              </p:par>
                              <p:par>
                                <p:cTn id="24" presetID="18" presetClass="entr" presetSubtype="12" fill="hold" nodeType="with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Effect transition="in" filter="strips(downLeft)">
                                      <p:cBhvr>
                                        <p:cTn id="26"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598" y="215598"/>
            <a:ext cx="2191056" cy="1457528"/>
          </a:xfrm>
          <a:prstGeom prst="rect">
            <a:avLst/>
          </a:prstGeom>
          <a:ln>
            <a:noFill/>
          </a:ln>
          <a:effectLst>
            <a:softEdge rad="112500"/>
          </a:effectLst>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54036" y="234127"/>
            <a:ext cx="9121695" cy="6014273"/>
          </a:xfrm>
          <a:prstGeom prst="rect">
            <a:avLst/>
          </a:prstGeom>
        </p:spPr>
      </p:pic>
      <p:sp>
        <p:nvSpPr>
          <p:cNvPr id="7" name="Rounded Rectangle 6"/>
          <p:cNvSpPr/>
          <p:nvPr/>
        </p:nvSpPr>
        <p:spPr>
          <a:xfrm>
            <a:off x="2854036" y="498395"/>
            <a:ext cx="7308425" cy="4783756"/>
          </a:xfrm>
          <a:prstGeom prst="roundRect">
            <a:avLst/>
          </a:prstGeom>
          <a:ln w="57150">
            <a:solidFill>
              <a:schemeClr val="accent2">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en-US" sz="2400" dirty="0" smtClean="0"/>
          </a:p>
          <a:p>
            <a:endParaRPr lang="en-US" sz="2400" dirty="0"/>
          </a:p>
          <a:p>
            <a:r>
              <a:rPr lang="en-US" sz="2400" dirty="0" smtClean="0"/>
              <a:t>                </a:t>
            </a:r>
            <a:r>
              <a:rPr lang="as-IN" sz="2400" dirty="0" smtClean="0"/>
              <a:t>আরও </a:t>
            </a:r>
            <a:r>
              <a:rPr lang="as-IN" sz="2400" dirty="0"/>
              <a:t>কিছু প্রয়োজনীয় উপাদান </a:t>
            </a:r>
            <a:r>
              <a:rPr lang="as-IN" sz="2400" dirty="0" smtClean="0"/>
              <a:t>আছে</a:t>
            </a:r>
            <a:endParaRPr lang="en-US" sz="2400" dirty="0" smtClean="0"/>
          </a:p>
          <a:p>
            <a:pPr algn="ctr"/>
            <a:r>
              <a:rPr lang="as-IN" sz="2400" dirty="0"/>
              <a:t>ট্রান্সফরমার তেল </a:t>
            </a:r>
          </a:p>
          <a:p>
            <a:pPr algn="ctr"/>
            <a:r>
              <a:rPr lang="as-IN" sz="2400" dirty="0"/>
              <a:t>বুশিং</a:t>
            </a:r>
          </a:p>
          <a:p>
            <a:pPr algn="ctr"/>
            <a:r>
              <a:rPr lang="as-IN" sz="2400" dirty="0"/>
              <a:t>কনজারভেটর</a:t>
            </a:r>
          </a:p>
          <a:p>
            <a:pPr algn="ctr"/>
            <a:r>
              <a:rPr lang="as-IN" sz="2400" dirty="0"/>
              <a:t>ব্রীদার</a:t>
            </a:r>
          </a:p>
          <a:p>
            <a:pPr algn="ctr"/>
            <a:r>
              <a:rPr lang="as-IN" sz="2400" dirty="0"/>
              <a:t>টেম্পারেচার গেজ</a:t>
            </a:r>
          </a:p>
          <a:p>
            <a:pPr algn="ctr"/>
            <a:r>
              <a:rPr lang="as-IN" sz="2400" dirty="0"/>
              <a:t>বুখলজ রীলে</a:t>
            </a:r>
          </a:p>
          <a:p>
            <a:pPr algn="ctr"/>
            <a:r>
              <a:rPr lang="as-IN" sz="2400" dirty="0"/>
              <a:t>ড্রেইন কক</a:t>
            </a:r>
          </a:p>
          <a:p>
            <a:pPr algn="ctr"/>
            <a:r>
              <a:rPr lang="as-IN" sz="2400" dirty="0"/>
              <a:t>অয়েল লেভেল ইন্ডিকেটর ইত্যাদি।</a:t>
            </a:r>
          </a:p>
          <a:p>
            <a:endParaRPr lang="as-IN" sz="2400" b="1" dirty="0"/>
          </a:p>
        </p:txBody>
      </p:sp>
      <p:pic>
        <p:nvPicPr>
          <p:cNvPr id="8" name="Picture 7"/>
          <p:cNvPicPr>
            <a:picLocks noChangeAspect="1"/>
          </p:cNvPicPr>
          <p:nvPr/>
        </p:nvPicPr>
        <p:blipFill>
          <a:blip r:embed="rId6"/>
          <a:stretch>
            <a:fillRect/>
          </a:stretch>
        </p:blipFill>
        <p:spPr>
          <a:xfrm>
            <a:off x="0" y="6248400"/>
            <a:ext cx="11975731" cy="666750"/>
          </a:xfrm>
          <a:prstGeom prst="rect">
            <a:avLst/>
          </a:prstGeom>
        </p:spPr>
      </p:pic>
      <p:sp>
        <p:nvSpPr>
          <p:cNvPr id="12" name="TextBox 11"/>
          <p:cNvSpPr txBox="1"/>
          <p:nvPr/>
        </p:nvSpPr>
        <p:spPr>
          <a:xfrm>
            <a:off x="4577948" y="682752"/>
            <a:ext cx="4196273" cy="461665"/>
          </a:xfrm>
          <a:prstGeom prst="rect">
            <a:avLst/>
          </a:prstGeom>
          <a:noFill/>
        </p:spPr>
        <p:txBody>
          <a:bodyPr wrap="square" rtlCol="0">
            <a:spAutoFit/>
          </a:bodyPr>
          <a:lstStyle/>
          <a:p>
            <a:r>
              <a:rPr lang="en-US" sz="2400" b="1" u="sng" dirty="0" err="1" smtClean="0">
                <a:solidFill>
                  <a:schemeClr val="bg1"/>
                </a:solidFill>
              </a:rPr>
              <a:t>ট্রান্সফরমারের</a:t>
            </a:r>
            <a:r>
              <a:rPr lang="en-US" sz="2400" b="1" u="sng" dirty="0" smtClean="0">
                <a:solidFill>
                  <a:schemeClr val="bg1"/>
                </a:solidFill>
              </a:rPr>
              <a:t> </a:t>
            </a:r>
            <a:r>
              <a:rPr lang="en-US" sz="2400" b="1" u="sng" dirty="0" err="1" smtClean="0">
                <a:solidFill>
                  <a:schemeClr val="bg1"/>
                </a:solidFill>
              </a:rPr>
              <a:t>গঠন</a:t>
            </a:r>
            <a:endParaRPr lang="en-US" sz="2400" b="1" u="sng" dirty="0">
              <a:solidFill>
                <a:schemeClr val="bg1"/>
              </a:solidFill>
            </a:endParaRPr>
          </a:p>
        </p:txBody>
      </p:sp>
      <p:sp>
        <p:nvSpPr>
          <p:cNvPr id="19" name="Oval 18"/>
          <p:cNvSpPr/>
          <p:nvPr/>
        </p:nvSpPr>
        <p:spPr>
          <a:xfrm>
            <a:off x="3281456" y="631197"/>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9506772" y="655942"/>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624139" y="474657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243073" y="4694154"/>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726" y="234127"/>
            <a:ext cx="2191056" cy="1457528"/>
          </a:xfrm>
          <a:prstGeom prst="rect">
            <a:avLst/>
          </a:prstGeom>
          <a:ln>
            <a:noFill/>
          </a:ln>
          <a:effectLst>
            <a:softEdge rad="112500"/>
          </a:effectLst>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23595" y="3797430"/>
            <a:ext cx="6301227" cy="2784345"/>
          </a:xfrm>
          <a:prstGeom prst="rect">
            <a:avLst/>
          </a:prstGeom>
        </p:spPr>
      </p:pic>
      <p:sp>
        <p:nvSpPr>
          <p:cNvPr id="3" name="Round Diagonal Corner Rectangle 2"/>
          <p:cNvSpPr/>
          <p:nvPr/>
        </p:nvSpPr>
        <p:spPr>
          <a:xfrm>
            <a:off x="4055017" y="792754"/>
            <a:ext cx="356677" cy="340273"/>
          </a:xfrm>
          <a:prstGeom prst="round2Diag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Round Diagonal Corner Rectangle 17"/>
          <p:cNvSpPr/>
          <p:nvPr/>
        </p:nvSpPr>
        <p:spPr>
          <a:xfrm>
            <a:off x="7724405" y="751059"/>
            <a:ext cx="356677" cy="340273"/>
          </a:xfrm>
          <a:prstGeom prst="round2Diag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AutoShape 2" descr="⛽"/>
          <p:cNvSpPr>
            <a:spLocks noChangeAspect="1" noChangeArrowheads="1"/>
          </p:cNvSpPr>
          <p:nvPr/>
        </p:nvSpPr>
        <p:spPr bwMode="auto">
          <a:xfrm>
            <a:off x="9672638" y="2682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921196827"/>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3" name="breeze.wav"/>
          </p:stSnd>
        </p:sndAc>
      </p:transition>
    </mc:Choice>
    <mc:Fallback xmlns="">
      <p:transition spd="slow">
        <p:fade/>
        <p:sndAc>
          <p:stSnd>
            <p:snd r:embed="rId8"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p:cTn id="7"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7">
                                            <p:txEl>
                                              <p:pRg st="2" end="2"/>
                                            </p:txEl>
                                          </p:spTgt>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anim calcmode="lin" valueType="num">
                                      <p:cBhvr>
                                        <p:cTn id="11"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12" dur="500" fill="hold"/>
                                        <p:tgtEl>
                                          <p:spTgt spid="7">
                                            <p:txEl>
                                              <p:pRg st="3" end="3"/>
                                            </p:txEl>
                                          </p:spTgt>
                                        </p:tgtEl>
                                        <p:attrNameLst>
                                          <p:attrName>ppt_h</p:attrName>
                                        </p:attrNameLst>
                                      </p:cBhvr>
                                      <p:tavLst>
                                        <p:tav tm="0">
                                          <p:val>
                                            <p:strVal val="#ppt_h"/>
                                          </p:val>
                                        </p:tav>
                                        <p:tav tm="100000">
                                          <p:val>
                                            <p:strVal val="#ppt_h"/>
                                          </p:val>
                                        </p:tav>
                                      </p:tavLst>
                                    </p:anim>
                                  </p:childTnLst>
                                </p:cTn>
                              </p:par>
                              <p:par>
                                <p:cTn id="13" presetID="17" presetClass="entr" presetSubtype="1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anim calcmode="lin" valueType="num">
                                      <p:cBhvr>
                                        <p:cTn id="15"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16" dur="500" fill="hold"/>
                                        <p:tgtEl>
                                          <p:spTgt spid="7">
                                            <p:txEl>
                                              <p:pRg st="4" end="4"/>
                                            </p:txEl>
                                          </p:spTgt>
                                        </p:tgtEl>
                                        <p:attrNameLst>
                                          <p:attrName>ppt_h</p:attrName>
                                        </p:attrNameLst>
                                      </p:cBhvr>
                                      <p:tavLst>
                                        <p:tav tm="0">
                                          <p:val>
                                            <p:strVal val="#ppt_h"/>
                                          </p:val>
                                        </p:tav>
                                        <p:tav tm="100000">
                                          <p:val>
                                            <p:strVal val="#ppt_h"/>
                                          </p:val>
                                        </p:tav>
                                      </p:tavLst>
                                    </p:anim>
                                  </p:childTnLst>
                                </p:cTn>
                              </p:par>
                              <p:par>
                                <p:cTn id="17" presetID="17" presetClass="entr" presetSubtype="1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anim calcmode="lin" valueType="num">
                                      <p:cBhvr>
                                        <p:cTn id="19" dur="500" fill="hold"/>
                                        <p:tgtEl>
                                          <p:spTgt spid="7">
                                            <p:txEl>
                                              <p:pRg st="5" end="5"/>
                                            </p:txEl>
                                          </p:spTgt>
                                        </p:tgtEl>
                                        <p:attrNameLst>
                                          <p:attrName>ppt_w</p:attrName>
                                        </p:attrNameLst>
                                      </p:cBhvr>
                                      <p:tavLst>
                                        <p:tav tm="0">
                                          <p:val>
                                            <p:fltVal val="0"/>
                                          </p:val>
                                        </p:tav>
                                        <p:tav tm="100000">
                                          <p:val>
                                            <p:strVal val="#ppt_w"/>
                                          </p:val>
                                        </p:tav>
                                      </p:tavLst>
                                    </p:anim>
                                    <p:anim calcmode="lin" valueType="num">
                                      <p:cBhvr>
                                        <p:cTn id="20" dur="500" fill="hold"/>
                                        <p:tgtEl>
                                          <p:spTgt spid="7">
                                            <p:txEl>
                                              <p:pRg st="5" end="5"/>
                                            </p:txEl>
                                          </p:spTgt>
                                        </p:tgtEl>
                                        <p:attrNameLst>
                                          <p:attrName>ppt_h</p:attrName>
                                        </p:attrNameLst>
                                      </p:cBhvr>
                                      <p:tavLst>
                                        <p:tav tm="0">
                                          <p:val>
                                            <p:strVal val="#ppt_h"/>
                                          </p:val>
                                        </p:tav>
                                        <p:tav tm="100000">
                                          <p:val>
                                            <p:strVal val="#ppt_h"/>
                                          </p:val>
                                        </p:tav>
                                      </p:tavLst>
                                    </p:anim>
                                  </p:childTnLst>
                                </p:cTn>
                              </p:par>
                              <p:par>
                                <p:cTn id="21" presetID="17" presetClass="entr" presetSubtype="10" fill="hold" nodeType="with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anim calcmode="lin" valueType="num">
                                      <p:cBhvr>
                                        <p:cTn id="23" dur="500" fill="hold"/>
                                        <p:tgtEl>
                                          <p:spTgt spid="7">
                                            <p:txEl>
                                              <p:pRg st="6" end="6"/>
                                            </p:txEl>
                                          </p:spTgt>
                                        </p:tgtEl>
                                        <p:attrNameLst>
                                          <p:attrName>ppt_w</p:attrName>
                                        </p:attrNameLst>
                                      </p:cBhvr>
                                      <p:tavLst>
                                        <p:tav tm="0">
                                          <p:val>
                                            <p:fltVal val="0"/>
                                          </p:val>
                                        </p:tav>
                                        <p:tav tm="100000">
                                          <p:val>
                                            <p:strVal val="#ppt_w"/>
                                          </p:val>
                                        </p:tav>
                                      </p:tavLst>
                                    </p:anim>
                                    <p:anim calcmode="lin" valueType="num">
                                      <p:cBhvr>
                                        <p:cTn id="24" dur="500" fill="hold"/>
                                        <p:tgtEl>
                                          <p:spTgt spid="7">
                                            <p:txEl>
                                              <p:pRg st="6" end="6"/>
                                            </p:txEl>
                                          </p:spTgt>
                                        </p:tgtEl>
                                        <p:attrNameLst>
                                          <p:attrName>ppt_h</p:attrName>
                                        </p:attrNameLst>
                                      </p:cBhvr>
                                      <p:tavLst>
                                        <p:tav tm="0">
                                          <p:val>
                                            <p:strVal val="#ppt_h"/>
                                          </p:val>
                                        </p:tav>
                                        <p:tav tm="100000">
                                          <p:val>
                                            <p:strVal val="#ppt_h"/>
                                          </p:val>
                                        </p:tav>
                                      </p:tavLst>
                                    </p:anim>
                                  </p:childTnLst>
                                </p:cTn>
                              </p:par>
                              <p:par>
                                <p:cTn id="25" presetID="17" presetClass="entr" presetSubtype="10" fill="hold" nodeType="withEffect">
                                  <p:stCondLst>
                                    <p:cond delay="0"/>
                                  </p:stCondLst>
                                  <p:childTnLst>
                                    <p:set>
                                      <p:cBhvr>
                                        <p:cTn id="26" dur="1" fill="hold">
                                          <p:stCondLst>
                                            <p:cond delay="0"/>
                                          </p:stCondLst>
                                        </p:cTn>
                                        <p:tgtEl>
                                          <p:spTgt spid="7">
                                            <p:txEl>
                                              <p:pRg st="7" end="7"/>
                                            </p:txEl>
                                          </p:spTgt>
                                        </p:tgtEl>
                                        <p:attrNameLst>
                                          <p:attrName>style.visibility</p:attrName>
                                        </p:attrNameLst>
                                      </p:cBhvr>
                                      <p:to>
                                        <p:strVal val="visible"/>
                                      </p:to>
                                    </p:set>
                                    <p:anim calcmode="lin" valueType="num">
                                      <p:cBhvr>
                                        <p:cTn id="27" dur="500" fill="hold"/>
                                        <p:tgtEl>
                                          <p:spTgt spid="7">
                                            <p:txEl>
                                              <p:pRg st="7" end="7"/>
                                            </p:txEl>
                                          </p:spTgt>
                                        </p:tgtEl>
                                        <p:attrNameLst>
                                          <p:attrName>ppt_w</p:attrName>
                                        </p:attrNameLst>
                                      </p:cBhvr>
                                      <p:tavLst>
                                        <p:tav tm="0">
                                          <p:val>
                                            <p:fltVal val="0"/>
                                          </p:val>
                                        </p:tav>
                                        <p:tav tm="100000">
                                          <p:val>
                                            <p:strVal val="#ppt_w"/>
                                          </p:val>
                                        </p:tav>
                                      </p:tavLst>
                                    </p:anim>
                                    <p:anim calcmode="lin" valueType="num">
                                      <p:cBhvr>
                                        <p:cTn id="28" dur="500" fill="hold"/>
                                        <p:tgtEl>
                                          <p:spTgt spid="7">
                                            <p:txEl>
                                              <p:pRg st="7" end="7"/>
                                            </p:txEl>
                                          </p:spTgt>
                                        </p:tgtEl>
                                        <p:attrNameLst>
                                          <p:attrName>ppt_h</p:attrName>
                                        </p:attrNameLst>
                                      </p:cBhvr>
                                      <p:tavLst>
                                        <p:tav tm="0">
                                          <p:val>
                                            <p:strVal val="#ppt_h"/>
                                          </p:val>
                                        </p:tav>
                                        <p:tav tm="100000">
                                          <p:val>
                                            <p:strVal val="#ppt_h"/>
                                          </p:val>
                                        </p:tav>
                                      </p:tavLst>
                                    </p:anim>
                                  </p:childTnLst>
                                </p:cTn>
                              </p:par>
                              <p:par>
                                <p:cTn id="29" presetID="17" presetClass="entr" presetSubtype="10" fill="hold" nodeType="withEffect">
                                  <p:stCondLst>
                                    <p:cond delay="0"/>
                                  </p:stCondLst>
                                  <p:childTnLst>
                                    <p:set>
                                      <p:cBhvr>
                                        <p:cTn id="30" dur="1" fill="hold">
                                          <p:stCondLst>
                                            <p:cond delay="0"/>
                                          </p:stCondLst>
                                        </p:cTn>
                                        <p:tgtEl>
                                          <p:spTgt spid="7">
                                            <p:txEl>
                                              <p:pRg st="8" end="8"/>
                                            </p:txEl>
                                          </p:spTgt>
                                        </p:tgtEl>
                                        <p:attrNameLst>
                                          <p:attrName>style.visibility</p:attrName>
                                        </p:attrNameLst>
                                      </p:cBhvr>
                                      <p:to>
                                        <p:strVal val="visible"/>
                                      </p:to>
                                    </p:set>
                                    <p:anim calcmode="lin" valueType="num">
                                      <p:cBhvr>
                                        <p:cTn id="31" dur="500" fill="hold"/>
                                        <p:tgtEl>
                                          <p:spTgt spid="7">
                                            <p:txEl>
                                              <p:pRg st="8" end="8"/>
                                            </p:txEl>
                                          </p:spTgt>
                                        </p:tgtEl>
                                        <p:attrNameLst>
                                          <p:attrName>ppt_w</p:attrName>
                                        </p:attrNameLst>
                                      </p:cBhvr>
                                      <p:tavLst>
                                        <p:tav tm="0">
                                          <p:val>
                                            <p:fltVal val="0"/>
                                          </p:val>
                                        </p:tav>
                                        <p:tav tm="100000">
                                          <p:val>
                                            <p:strVal val="#ppt_w"/>
                                          </p:val>
                                        </p:tav>
                                      </p:tavLst>
                                    </p:anim>
                                    <p:anim calcmode="lin" valueType="num">
                                      <p:cBhvr>
                                        <p:cTn id="32" dur="500" fill="hold"/>
                                        <p:tgtEl>
                                          <p:spTgt spid="7">
                                            <p:txEl>
                                              <p:pRg st="8" end="8"/>
                                            </p:txEl>
                                          </p:spTgt>
                                        </p:tgtEl>
                                        <p:attrNameLst>
                                          <p:attrName>ppt_h</p:attrName>
                                        </p:attrNameLst>
                                      </p:cBhvr>
                                      <p:tavLst>
                                        <p:tav tm="0">
                                          <p:val>
                                            <p:strVal val="#ppt_h"/>
                                          </p:val>
                                        </p:tav>
                                        <p:tav tm="100000">
                                          <p:val>
                                            <p:strVal val="#ppt_h"/>
                                          </p:val>
                                        </p:tav>
                                      </p:tavLst>
                                    </p:anim>
                                  </p:childTnLst>
                                </p:cTn>
                              </p:par>
                              <p:par>
                                <p:cTn id="33" presetID="17" presetClass="entr" presetSubtype="10" fill="hold" nodeType="withEffect">
                                  <p:stCondLst>
                                    <p:cond delay="0"/>
                                  </p:stCondLst>
                                  <p:childTnLst>
                                    <p:set>
                                      <p:cBhvr>
                                        <p:cTn id="34" dur="1" fill="hold">
                                          <p:stCondLst>
                                            <p:cond delay="0"/>
                                          </p:stCondLst>
                                        </p:cTn>
                                        <p:tgtEl>
                                          <p:spTgt spid="7">
                                            <p:txEl>
                                              <p:pRg st="9" end="9"/>
                                            </p:txEl>
                                          </p:spTgt>
                                        </p:tgtEl>
                                        <p:attrNameLst>
                                          <p:attrName>style.visibility</p:attrName>
                                        </p:attrNameLst>
                                      </p:cBhvr>
                                      <p:to>
                                        <p:strVal val="visible"/>
                                      </p:to>
                                    </p:set>
                                    <p:anim calcmode="lin" valueType="num">
                                      <p:cBhvr>
                                        <p:cTn id="35" dur="500" fill="hold"/>
                                        <p:tgtEl>
                                          <p:spTgt spid="7">
                                            <p:txEl>
                                              <p:pRg st="9" end="9"/>
                                            </p:txEl>
                                          </p:spTgt>
                                        </p:tgtEl>
                                        <p:attrNameLst>
                                          <p:attrName>ppt_w</p:attrName>
                                        </p:attrNameLst>
                                      </p:cBhvr>
                                      <p:tavLst>
                                        <p:tav tm="0">
                                          <p:val>
                                            <p:fltVal val="0"/>
                                          </p:val>
                                        </p:tav>
                                        <p:tav tm="100000">
                                          <p:val>
                                            <p:strVal val="#ppt_w"/>
                                          </p:val>
                                        </p:tav>
                                      </p:tavLst>
                                    </p:anim>
                                    <p:anim calcmode="lin" valueType="num">
                                      <p:cBhvr>
                                        <p:cTn id="36" dur="500" fill="hold"/>
                                        <p:tgtEl>
                                          <p:spTgt spid="7">
                                            <p:txEl>
                                              <p:pRg st="9" end="9"/>
                                            </p:txEl>
                                          </p:spTgt>
                                        </p:tgtEl>
                                        <p:attrNameLst>
                                          <p:attrName>ppt_h</p:attrName>
                                        </p:attrNameLst>
                                      </p:cBhvr>
                                      <p:tavLst>
                                        <p:tav tm="0">
                                          <p:val>
                                            <p:strVal val="#ppt_h"/>
                                          </p:val>
                                        </p:tav>
                                        <p:tav tm="100000">
                                          <p:val>
                                            <p:strVal val="#ppt_h"/>
                                          </p:val>
                                        </p:tav>
                                      </p:tavLst>
                                    </p:anim>
                                  </p:childTnLst>
                                </p:cTn>
                              </p:par>
                              <p:par>
                                <p:cTn id="37" presetID="17" presetClass="entr" presetSubtype="10" fill="hold" nodeType="withEffect">
                                  <p:stCondLst>
                                    <p:cond delay="0"/>
                                  </p:stCondLst>
                                  <p:childTnLst>
                                    <p:set>
                                      <p:cBhvr>
                                        <p:cTn id="38" dur="1" fill="hold">
                                          <p:stCondLst>
                                            <p:cond delay="0"/>
                                          </p:stCondLst>
                                        </p:cTn>
                                        <p:tgtEl>
                                          <p:spTgt spid="7">
                                            <p:txEl>
                                              <p:pRg st="10" end="10"/>
                                            </p:txEl>
                                          </p:spTgt>
                                        </p:tgtEl>
                                        <p:attrNameLst>
                                          <p:attrName>style.visibility</p:attrName>
                                        </p:attrNameLst>
                                      </p:cBhvr>
                                      <p:to>
                                        <p:strVal val="visible"/>
                                      </p:to>
                                    </p:set>
                                    <p:anim calcmode="lin" valueType="num">
                                      <p:cBhvr>
                                        <p:cTn id="39" dur="500" fill="hold"/>
                                        <p:tgtEl>
                                          <p:spTgt spid="7">
                                            <p:txEl>
                                              <p:pRg st="10" end="10"/>
                                            </p:txEl>
                                          </p:spTgt>
                                        </p:tgtEl>
                                        <p:attrNameLst>
                                          <p:attrName>ppt_w</p:attrName>
                                        </p:attrNameLst>
                                      </p:cBhvr>
                                      <p:tavLst>
                                        <p:tav tm="0">
                                          <p:val>
                                            <p:fltVal val="0"/>
                                          </p:val>
                                        </p:tav>
                                        <p:tav tm="100000">
                                          <p:val>
                                            <p:strVal val="#ppt_w"/>
                                          </p:val>
                                        </p:tav>
                                      </p:tavLst>
                                    </p:anim>
                                    <p:anim calcmode="lin" valueType="num">
                                      <p:cBhvr>
                                        <p:cTn id="40" dur="500" fill="hold"/>
                                        <p:tgtEl>
                                          <p:spTgt spid="7">
                                            <p:txEl>
                                              <p:pRg st="10" end="1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598" y="215598"/>
            <a:ext cx="2191056" cy="1457528"/>
          </a:xfrm>
          <a:prstGeom prst="rect">
            <a:avLst/>
          </a:prstGeom>
          <a:ln>
            <a:noFill/>
          </a:ln>
          <a:effectLst>
            <a:softEdge rad="112500"/>
          </a:effectLst>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54036" y="234127"/>
            <a:ext cx="9121695" cy="6014273"/>
          </a:xfrm>
          <a:prstGeom prst="rect">
            <a:avLst/>
          </a:prstGeom>
        </p:spPr>
      </p:pic>
      <p:sp>
        <p:nvSpPr>
          <p:cNvPr id="7" name="Rounded Rectangle 6"/>
          <p:cNvSpPr/>
          <p:nvPr/>
        </p:nvSpPr>
        <p:spPr>
          <a:xfrm>
            <a:off x="2854036" y="498395"/>
            <a:ext cx="7308425" cy="4783756"/>
          </a:xfrm>
          <a:prstGeom prst="roundRect">
            <a:avLst/>
          </a:prstGeom>
          <a:ln w="57150">
            <a:solidFill>
              <a:schemeClr val="accent2">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as-IN" sz="2400" dirty="0"/>
              <a:t>ট্রান্সফরমারের প্রাইমারি ও সেকেন্ডারি কয়েলের ভোল্টেজ, প্যাঁচ সংখ্যা ও কারেন্টের মধ্যে যে সম্পর্ক থাকে , তাকে ট্রান্সফরমেশন রেশিও বলে</a:t>
            </a:r>
            <a:r>
              <a:rPr lang="as-IN" sz="2400" dirty="0" smtClean="0"/>
              <a:t>।</a:t>
            </a:r>
            <a:endParaRPr lang="en-US" sz="2400" dirty="0" smtClean="0"/>
          </a:p>
          <a:p>
            <a:r>
              <a:rPr lang="as-IN" sz="2400" dirty="0"/>
              <a:t>ইহাকে সাধারণত </a:t>
            </a:r>
            <a:r>
              <a:rPr lang="en-US" sz="2400" dirty="0"/>
              <a:t>a </a:t>
            </a:r>
            <a:r>
              <a:rPr lang="as-IN" sz="2400" dirty="0"/>
              <a:t>দ্বারা প্রকাশ করা হয়, অর্থাৎ </a:t>
            </a:r>
            <a:r>
              <a:rPr lang="en-US" sz="2400" dirty="0"/>
              <a:t>a = Ep/</a:t>
            </a:r>
            <a:r>
              <a:rPr lang="en-US" sz="2400" dirty="0" err="1"/>
              <a:t>Es</a:t>
            </a:r>
            <a:r>
              <a:rPr lang="en-US" sz="2400" dirty="0"/>
              <a:t> = Np/Ns = </a:t>
            </a:r>
            <a:r>
              <a:rPr lang="en-US" sz="2400" dirty="0" smtClean="0"/>
              <a:t>Is/</a:t>
            </a:r>
            <a:r>
              <a:rPr lang="en-US" sz="2400" dirty="0" err="1" smtClean="0"/>
              <a:t>Ip</a:t>
            </a:r>
            <a:endParaRPr lang="en-US" sz="2400" dirty="0" smtClean="0"/>
          </a:p>
          <a:p>
            <a:endParaRPr lang="en-US" sz="2400" dirty="0" smtClean="0"/>
          </a:p>
          <a:p>
            <a:endParaRPr lang="en-US" sz="2400" dirty="0"/>
          </a:p>
          <a:p>
            <a:r>
              <a:rPr lang="as-IN" sz="2400" dirty="0" smtClean="0"/>
              <a:t> </a:t>
            </a:r>
            <a:endParaRPr lang="as-IN" sz="2400" b="1" dirty="0"/>
          </a:p>
        </p:txBody>
      </p:sp>
      <p:pic>
        <p:nvPicPr>
          <p:cNvPr id="8" name="Picture 7"/>
          <p:cNvPicPr>
            <a:picLocks noChangeAspect="1"/>
          </p:cNvPicPr>
          <p:nvPr/>
        </p:nvPicPr>
        <p:blipFill>
          <a:blip r:embed="rId6"/>
          <a:stretch>
            <a:fillRect/>
          </a:stretch>
        </p:blipFill>
        <p:spPr>
          <a:xfrm>
            <a:off x="0" y="6248400"/>
            <a:ext cx="11975731" cy="666750"/>
          </a:xfrm>
          <a:prstGeom prst="rect">
            <a:avLst/>
          </a:prstGeom>
        </p:spPr>
      </p:pic>
      <p:sp>
        <p:nvSpPr>
          <p:cNvPr id="19" name="Oval 18"/>
          <p:cNvSpPr/>
          <p:nvPr/>
        </p:nvSpPr>
        <p:spPr>
          <a:xfrm>
            <a:off x="3283521" y="745469"/>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9520507" y="728897"/>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624139" y="474657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243073" y="4694154"/>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726" y="234127"/>
            <a:ext cx="2191056" cy="1457528"/>
          </a:xfrm>
          <a:prstGeom prst="rect">
            <a:avLst/>
          </a:prstGeom>
          <a:ln>
            <a:noFill/>
          </a:ln>
          <a:effectLst>
            <a:softEdge rad="112500"/>
          </a:effectLst>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23595" y="3889978"/>
            <a:ext cx="6301227" cy="2784345"/>
          </a:xfrm>
          <a:prstGeom prst="rect">
            <a:avLst/>
          </a:prstGeom>
        </p:spPr>
      </p:pic>
      <p:sp>
        <p:nvSpPr>
          <p:cNvPr id="3" name="Round Diagonal Corner Rectangle 2"/>
          <p:cNvSpPr/>
          <p:nvPr/>
        </p:nvSpPr>
        <p:spPr>
          <a:xfrm>
            <a:off x="4055017" y="792754"/>
            <a:ext cx="356677" cy="340273"/>
          </a:xfrm>
          <a:prstGeom prst="round2Diag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Round Diagonal Corner Rectangle 17"/>
          <p:cNvSpPr/>
          <p:nvPr/>
        </p:nvSpPr>
        <p:spPr>
          <a:xfrm>
            <a:off x="7724405" y="751059"/>
            <a:ext cx="356677" cy="340273"/>
          </a:xfrm>
          <a:prstGeom prst="round2Diag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AutoShape 2" descr="⛽"/>
          <p:cNvSpPr>
            <a:spLocks noChangeAspect="1" noChangeArrowheads="1"/>
          </p:cNvSpPr>
          <p:nvPr/>
        </p:nvSpPr>
        <p:spPr bwMode="auto">
          <a:xfrm>
            <a:off x="9672638" y="2682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p:cNvSpPr txBox="1"/>
          <p:nvPr/>
        </p:nvSpPr>
        <p:spPr>
          <a:xfrm>
            <a:off x="4733445" y="745469"/>
            <a:ext cx="2907833" cy="461665"/>
          </a:xfrm>
          <a:prstGeom prst="rect">
            <a:avLst/>
          </a:prstGeom>
          <a:noFill/>
        </p:spPr>
        <p:txBody>
          <a:bodyPr wrap="square" rtlCol="0">
            <a:spAutoFit/>
          </a:bodyPr>
          <a:lstStyle/>
          <a:p>
            <a:r>
              <a:rPr lang="as-IN" sz="2400" b="1" dirty="0">
                <a:solidFill>
                  <a:schemeClr val="bg1"/>
                </a:solidFill>
              </a:rPr>
              <a:t>ট্রান্সফরমেশন রেশিও</a:t>
            </a:r>
            <a:endParaRPr lang="en-US" sz="2400" b="1" dirty="0">
              <a:solidFill>
                <a:schemeClr val="bg1"/>
              </a:solidFill>
            </a:endParaRPr>
          </a:p>
        </p:txBody>
      </p:sp>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316509" y="3361056"/>
            <a:ext cx="5356129" cy="1602433"/>
          </a:xfrm>
          <a:prstGeom prst="rect">
            <a:avLst/>
          </a:prstGeom>
        </p:spPr>
      </p:pic>
    </p:spTree>
    <p:extLst>
      <p:ext uri="{BB962C8B-B14F-4D97-AF65-F5344CB8AC3E}">
        <p14:creationId xmlns:p14="http://schemas.microsoft.com/office/powerpoint/2010/main" val="3597409279"/>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3" name="breeze.wav"/>
          </p:stSnd>
        </p:sndAc>
      </p:transition>
    </mc:Choice>
    <mc:Fallback xmlns="">
      <p:transition spd="slow">
        <p:fade/>
        <p:sndAc>
          <p:stSnd>
            <p:snd r:embed="rId9"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
                                        <p:tgtEl>
                                          <p:spTgt spid="7">
                                            <p:txEl>
                                              <p:pRg st="0" end="0"/>
                                            </p:txEl>
                                          </p:spTgt>
                                        </p:tgtEl>
                                      </p:cBhvr>
                                    </p:animEffect>
                                    <p:anim calcmode="lin" valueType="num">
                                      <p:cBhvr>
                                        <p:cTn id="13" dur="4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400" fill="hold"/>
                                        <p:tgtEl>
                                          <p:spTgt spid="7">
                                            <p:txEl>
                                              <p:pRg st="0" end="0"/>
                                            </p:txEl>
                                          </p:spTgt>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7">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7">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100"/>
                                        <p:tgtEl>
                                          <p:spTgt spid="7">
                                            <p:txEl>
                                              <p:pRg st="4" end="4"/>
                                            </p:txEl>
                                          </p:spTgt>
                                        </p:tgtEl>
                                      </p:cBhvr>
                                    </p:animEffect>
                                    <p:anim calcmode="lin" valueType="num">
                                      <p:cBhvr>
                                        <p:cTn id="22" dur="4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3" dur="400" fill="hold"/>
                                        <p:tgtEl>
                                          <p:spTgt spid="7">
                                            <p:txEl>
                                              <p:pRg st="4" end="4"/>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7">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7">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3" presetClass="entr" presetSubtype="0" fill="hold" nodeType="clickEffect">
                                  <p:stCondLst>
                                    <p:cond delay="0"/>
                                  </p:stCondLst>
                                  <p:childTnLst>
                                    <p:set>
                                      <p:cBhvr>
                                        <p:cTn id="29" dur="1" fill="hold">
                                          <p:stCondLst>
                                            <p:cond delay="0"/>
                                          </p:stCondLst>
                                        </p:cTn>
                                        <p:tgtEl>
                                          <p:spTgt spid="7">
                                            <p:txEl>
                                              <p:pRg st="1" end="1"/>
                                            </p:txEl>
                                          </p:spTgt>
                                        </p:tgtEl>
                                        <p:attrNameLst>
                                          <p:attrName>style.visibility</p:attrName>
                                        </p:attrNameLst>
                                      </p:cBhvr>
                                      <p:to>
                                        <p:strVal val="visible"/>
                                      </p:to>
                                    </p:set>
                                    <p:animEffect transition="in" filter="fade">
                                      <p:cBhvr>
                                        <p:cTn id="30" dur="100"/>
                                        <p:tgtEl>
                                          <p:spTgt spid="7">
                                            <p:txEl>
                                              <p:pRg st="1" end="1"/>
                                            </p:txEl>
                                          </p:spTgt>
                                        </p:tgtEl>
                                      </p:cBhvr>
                                    </p:animEffect>
                                    <p:anim calcmode="lin" valueType="num">
                                      <p:cBhvr>
                                        <p:cTn id="31" dur="4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2" dur="400" fill="hold"/>
                                        <p:tgtEl>
                                          <p:spTgt spid="7">
                                            <p:txEl>
                                              <p:pRg st="1" end="1"/>
                                            </p:txEl>
                                          </p:spTgt>
                                        </p:tgtEl>
                                        <p:attrNameLst>
                                          <p:attrName>ppt_y</p:attrName>
                                        </p:attrNameLst>
                                      </p:cBhvr>
                                      <p:tavLst>
                                        <p:tav tm="0">
                                          <p:val>
                                            <p:strVal val="#ppt_y+0.31"/>
                                          </p:val>
                                        </p:tav>
                                        <p:tav tm="100000">
                                          <p:val>
                                            <p:strVal val="#ppt_y+0.31"/>
                                          </p:val>
                                        </p:tav>
                                      </p:tavLst>
                                    </p:anim>
                                    <p:anim calcmode="lin" valueType="num">
                                      <p:cBhvr>
                                        <p:cTn id="33" dur="600" decel="50000" fill="hold">
                                          <p:stCondLst>
                                            <p:cond delay="400"/>
                                          </p:stCondLst>
                                        </p:cTn>
                                        <p:tgtEl>
                                          <p:spTgt spid="7">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4" dur="600" decel="50000" fill="hold">
                                          <p:stCondLst>
                                            <p:cond delay="400"/>
                                          </p:stCondLst>
                                        </p:cTn>
                                        <p:tgtEl>
                                          <p:spTgt spid="7">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linds(horizontal)">
                                      <p:cBhvr>
                                        <p:cTn id="3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598" y="215598"/>
            <a:ext cx="2191056" cy="1457528"/>
          </a:xfrm>
          <a:prstGeom prst="rect">
            <a:avLst/>
          </a:prstGeom>
          <a:ln>
            <a:noFill/>
          </a:ln>
          <a:effectLst>
            <a:softEdge rad="112500"/>
          </a:effectLst>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54036" y="234127"/>
            <a:ext cx="9121695" cy="6014273"/>
          </a:xfrm>
          <a:prstGeom prst="rect">
            <a:avLst/>
          </a:prstGeom>
        </p:spPr>
      </p:pic>
      <p:sp>
        <p:nvSpPr>
          <p:cNvPr id="7" name="Rounded Rectangle 6"/>
          <p:cNvSpPr/>
          <p:nvPr/>
        </p:nvSpPr>
        <p:spPr>
          <a:xfrm>
            <a:off x="2854036" y="360609"/>
            <a:ext cx="7308425" cy="4783756"/>
          </a:xfrm>
          <a:prstGeom prst="roundRect">
            <a:avLst/>
          </a:prstGeom>
          <a:ln w="57150">
            <a:solidFill>
              <a:schemeClr val="accent2">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2400" b="1" dirty="0" smtClean="0"/>
              <a:t>        </a:t>
            </a:r>
          </a:p>
          <a:p>
            <a:endParaRPr lang="en-US" sz="2400" b="1" dirty="0"/>
          </a:p>
          <a:p>
            <a:endParaRPr lang="en-US" sz="2400" b="1" dirty="0"/>
          </a:p>
          <a:p>
            <a:r>
              <a:rPr lang="en-US" sz="2400" b="1" dirty="0" smtClean="0"/>
              <a:t>                  </a:t>
            </a:r>
            <a:r>
              <a:rPr lang="as-IN" sz="2400" b="1" dirty="0" smtClean="0"/>
              <a:t>ট্রান্সফরমার এর ক্ষমতার একক কি </a:t>
            </a:r>
            <a:r>
              <a:rPr lang="en-US" sz="2400" b="1" dirty="0" smtClean="0"/>
              <a:t>:</a:t>
            </a:r>
            <a:endParaRPr lang="as-IN" sz="2400" b="1" dirty="0" smtClean="0"/>
          </a:p>
          <a:p>
            <a:r>
              <a:rPr lang="as-IN" sz="2000" dirty="0" smtClean="0"/>
              <a:t>ট্রান্সফরমারের ক্ষমতার একক</a:t>
            </a:r>
            <a:r>
              <a:rPr lang="en-US" sz="2000" dirty="0" smtClean="0"/>
              <a:t> </a:t>
            </a:r>
            <a:r>
              <a:rPr lang="as-IN" sz="2000" dirty="0" smtClean="0"/>
              <a:t>কেভিএ ( </a:t>
            </a:r>
            <a:r>
              <a:rPr lang="en-US" sz="2000" dirty="0" smtClean="0"/>
              <a:t>KVA )। </a:t>
            </a:r>
            <a:r>
              <a:rPr lang="as-IN" sz="2000" dirty="0" smtClean="0"/>
              <a:t>অর্থাৎ কিলোওয়াট ভোল্ট এম্পিয়ার</a:t>
            </a:r>
            <a:r>
              <a:rPr lang="en-US" sz="2000" dirty="0" smtClean="0"/>
              <a:t>= Is/</a:t>
            </a:r>
            <a:r>
              <a:rPr lang="en-US" sz="2000" dirty="0" err="1" smtClean="0"/>
              <a:t>Ip</a:t>
            </a:r>
            <a:endParaRPr lang="en-US" sz="2000" dirty="0" smtClean="0"/>
          </a:p>
          <a:p>
            <a:r>
              <a:rPr lang="as-IN" sz="2000" dirty="0" smtClean="0"/>
              <a:t>ট্রান্সফরমারের লস গুলো হল</a:t>
            </a:r>
            <a:r>
              <a:rPr lang="en-US" sz="2000" dirty="0" smtClean="0"/>
              <a:t>:</a:t>
            </a:r>
          </a:p>
          <a:p>
            <a:r>
              <a:rPr lang="as-IN" sz="2000" dirty="0"/>
              <a:t>১। আয়রন লস/কোর লস</a:t>
            </a:r>
            <a:br>
              <a:rPr lang="as-IN" sz="2000" dirty="0"/>
            </a:br>
            <a:r>
              <a:rPr lang="as-IN" sz="2000" dirty="0"/>
              <a:t>২। কপার </a:t>
            </a:r>
            <a:r>
              <a:rPr lang="as-IN" sz="2000" dirty="0" smtClean="0"/>
              <a:t>লস</a:t>
            </a:r>
            <a:endParaRPr lang="en-US" sz="2000" dirty="0" smtClean="0"/>
          </a:p>
          <a:p>
            <a:r>
              <a:rPr lang="as-IN" sz="2000" b="1" dirty="0"/>
              <a:t>ট্রান্সফরমার কিভাবে কাজ </a:t>
            </a:r>
            <a:r>
              <a:rPr lang="as-IN" sz="2000" b="1" dirty="0" smtClean="0"/>
              <a:t>করে</a:t>
            </a:r>
            <a:r>
              <a:rPr lang="en-US" sz="2000" b="1" dirty="0" smtClean="0"/>
              <a:t>:</a:t>
            </a:r>
            <a:endParaRPr lang="as-IN" sz="2000" b="1" dirty="0"/>
          </a:p>
          <a:p>
            <a:pPr algn="just"/>
            <a:r>
              <a:rPr lang="as-IN" sz="2000" dirty="0"/>
              <a:t>এটাকে বলা হয় মিউচুয়াল ইন্ডাকশন । অর্থাৎ প্রাইমারী কয়েলে বিদ্যুৎ প্রবাহিত করলে এর চার পাশে একটি ম্যাগনেটিক ফিল্ড বা তড়িৎ চুম্বকীয় আবেশের সৃষ্টি হয়। আর এই ফিল্ড থেকে ফ্লাক্স সংগ্রহ করে সেকেন্ডারী কয়েল। তখন তাদের মধ্যে একটি মিউচুয়াল/কমন ইন্ডাকশন এর তৈরি হয়। যার ফলে সেকেন্ডারীতে তড়িৎ প্রবাহিত হয়। এই প্রবাহিত তড়িৎ এর মান নির্ভর করে সেকেন্ডারী ও প্রাইমারী তে ব্যবহৃত প্যাঁচ সংখ্যার </a:t>
            </a:r>
            <a:r>
              <a:rPr lang="as-IN" sz="2000" dirty="0" smtClean="0"/>
              <a:t>উপরে।</a:t>
            </a:r>
            <a:endParaRPr lang="en-US" sz="2400" dirty="0" smtClean="0"/>
          </a:p>
          <a:p>
            <a:endParaRPr lang="en-US" sz="2400" dirty="0" smtClean="0"/>
          </a:p>
          <a:p>
            <a:endParaRPr lang="en-US" sz="2400" dirty="0" smtClean="0"/>
          </a:p>
          <a:p>
            <a:r>
              <a:rPr lang="as-IN" sz="2400" dirty="0" smtClean="0"/>
              <a:t> </a:t>
            </a:r>
            <a:endParaRPr lang="as-IN" sz="2400" b="1" dirty="0"/>
          </a:p>
        </p:txBody>
      </p:sp>
      <p:pic>
        <p:nvPicPr>
          <p:cNvPr id="8" name="Picture 7"/>
          <p:cNvPicPr>
            <a:picLocks noChangeAspect="1"/>
          </p:cNvPicPr>
          <p:nvPr/>
        </p:nvPicPr>
        <p:blipFill>
          <a:blip r:embed="rId6"/>
          <a:stretch>
            <a:fillRect/>
          </a:stretch>
        </p:blipFill>
        <p:spPr>
          <a:xfrm>
            <a:off x="0" y="6248400"/>
            <a:ext cx="11975731" cy="666750"/>
          </a:xfrm>
          <a:prstGeom prst="rect">
            <a:avLst/>
          </a:prstGeom>
        </p:spPr>
      </p:pic>
      <p:sp>
        <p:nvSpPr>
          <p:cNvPr id="19" name="Oval 18"/>
          <p:cNvSpPr/>
          <p:nvPr/>
        </p:nvSpPr>
        <p:spPr>
          <a:xfrm>
            <a:off x="3283521" y="745469"/>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9520507" y="728897"/>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624139" y="474657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243073" y="4694154"/>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726" y="234127"/>
            <a:ext cx="2191056" cy="1457528"/>
          </a:xfrm>
          <a:prstGeom prst="rect">
            <a:avLst/>
          </a:prstGeom>
          <a:ln>
            <a:noFill/>
          </a:ln>
          <a:effectLst>
            <a:softEdge rad="112500"/>
          </a:effectLst>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23595" y="3889978"/>
            <a:ext cx="6301227" cy="2784345"/>
          </a:xfrm>
          <a:prstGeom prst="rect">
            <a:avLst/>
          </a:prstGeom>
        </p:spPr>
      </p:pic>
      <p:sp>
        <p:nvSpPr>
          <p:cNvPr id="9" name="AutoShape 2" descr="⛽"/>
          <p:cNvSpPr>
            <a:spLocks noChangeAspect="1" noChangeArrowheads="1"/>
          </p:cNvSpPr>
          <p:nvPr/>
        </p:nvSpPr>
        <p:spPr bwMode="auto">
          <a:xfrm>
            <a:off x="9672638" y="2682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26297433"/>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3" name="breeze.wav"/>
          </p:stSnd>
        </p:sndAc>
      </p:transition>
    </mc:Choice>
    <mc:Fallback xmlns="">
      <p:transition spd="slow">
        <p:fade/>
        <p:sndAc>
          <p:stSnd>
            <p:snd r:embed="rId9"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
                                        <p:tgtEl>
                                          <p:spTgt spid="7">
                                            <p:txEl>
                                              <p:pRg st="0" end="0"/>
                                            </p:txEl>
                                          </p:spTgt>
                                        </p:tgtEl>
                                      </p:cBhvr>
                                    </p:animEffect>
                                    <p:anim calcmode="lin" valueType="num">
                                      <p:cBhvr>
                                        <p:cTn id="8" dur="4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7">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7">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7">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nodeType="click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diamond(in)">
                                      <p:cBhvr>
                                        <p:cTn id="16" dur="2000"/>
                                        <p:tgtEl>
                                          <p:spTgt spid="7">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nodeType="clickEffect">
                                  <p:stCondLst>
                                    <p:cond delay="0"/>
                                  </p:stCondLst>
                                  <p:childTnLst>
                                    <p:set>
                                      <p:cBhvr>
                                        <p:cTn id="20" dur="1" fill="hold">
                                          <p:stCondLst>
                                            <p:cond delay="0"/>
                                          </p:stCondLst>
                                        </p:cTn>
                                        <p:tgtEl>
                                          <p:spTgt spid="7">
                                            <p:txEl>
                                              <p:pRg st="11" end="11"/>
                                            </p:txEl>
                                          </p:spTgt>
                                        </p:tgtEl>
                                        <p:attrNameLst>
                                          <p:attrName>style.visibility</p:attrName>
                                        </p:attrNameLst>
                                      </p:cBhvr>
                                      <p:to>
                                        <p:strVal val="visible"/>
                                      </p:to>
                                    </p:set>
                                    <p:animEffect transition="in" filter="fade">
                                      <p:cBhvr>
                                        <p:cTn id="21" dur="100"/>
                                        <p:tgtEl>
                                          <p:spTgt spid="7">
                                            <p:txEl>
                                              <p:pRg st="11" end="11"/>
                                            </p:txEl>
                                          </p:spTgt>
                                        </p:tgtEl>
                                      </p:cBhvr>
                                    </p:animEffect>
                                    <p:anim calcmode="lin" valueType="num">
                                      <p:cBhvr>
                                        <p:cTn id="22" dur="400" fill="hold"/>
                                        <p:tgtEl>
                                          <p:spTgt spid="7">
                                            <p:txEl>
                                              <p:pRg st="11" end="11"/>
                                            </p:txEl>
                                          </p:spTgt>
                                        </p:tgtEl>
                                        <p:attrNameLst>
                                          <p:attrName>ppt_x</p:attrName>
                                        </p:attrNameLst>
                                      </p:cBhvr>
                                      <p:tavLst>
                                        <p:tav tm="0">
                                          <p:val>
                                            <p:strVal val="#ppt_x"/>
                                          </p:val>
                                        </p:tav>
                                        <p:tav tm="100000">
                                          <p:val>
                                            <p:strVal val="#ppt_x"/>
                                          </p:val>
                                        </p:tav>
                                      </p:tavLst>
                                    </p:anim>
                                    <p:anim calcmode="lin" valueType="num">
                                      <p:cBhvr>
                                        <p:cTn id="23" dur="400" fill="hold"/>
                                        <p:tgtEl>
                                          <p:spTgt spid="7">
                                            <p:txEl>
                                              <p:pRg st="11" end="11"/>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7">
                                            <p:txEl>
                                              <p:pRg st="11" end="1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7">
                                            <p:txEl>
                                              <p:pRg st="11" end="1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7">
                                            <p:txEl>
                                              <p:pRg st="4" end="4"/>
                                            </p:txEl>
                                          </p:spTgt>
                                        </p:tgtEl>
                                        <p:attrNameLst>
                                          <p:attrName>style.visibility</p:attrName>
                                        </p:attrNameLst>
                                      </p:cBhvr>
                                      <p:to>
                                        <p:strVal val="visible"/>
                                      </p:to>
                                    </p:set>
                                    <p:anim calcmode="lin" valueType="num">
                                      <p:cBhvr>
                                        <p:cTn id="30"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31"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p:cTn id="37" dur="1000" fill="hold"/>
                                        <p:tgtEl>
                                          <p:spTgt spid="7">
                                            <p:txEl>
                                              <p:pRg st="5" end="5"/>
                                            </p:txEl>
                                          </p:spTgt>
                                        </p:tgtEl>
                                        <p:attrNameLst>
                                          <p:attrName>ppt_w</p:attrName>
                                        </p:attrNameLst>
                                      </p:cBhvr>
                                      <p:tavLst>
                                        <p:tav tm="0">
                                          <p:val>
                                            <p:strVal val="#ppt_w*0.70"/>
                                          </p:val>
                                        </p:tav>
                                        <p:tav tm="100000">
                                          <p:val>
                                            <p:strVal val="#ppt_w"/>
                                          </p:val>
                                        </p:tav>
                                      </p:tavLst>
                                    </p:anim>
                                    <p:anim calcmode="lin" valueType="num">
                                      <p:cBhvr>
                                        <p:cTn id="38" dur="1000" fill="hold"/>
                                        <p:tgtEl>
                                          <p:spTgt spid="7">
                                            <p:txEl>
                                              <p:pRg st="5" end="5"/>
                                            </p:txEl>
                                          </p:spTgt>
                                        </p:tgtEl>
                                        <p:attrNameLst>
                                          <p:attrName>ppt_h</p:attrName>
                                        </p:attrNameLst>
                                      </p:cBhvr>
                                      <p:tavLst>
                                        <p:tav tm="0">
                                          <p:val>
                                            <p:strVal val="#ppt_h"/>
                                          </p:val>
                                        </p:tav>
                                        <p:tav tm="100000">
                                          <p:val>
                                            <p:strVal val="#ppt_h"/>
                                          </p:val>
                                        </p:tav>
                                      </p:tavLst>
                                    </p:anim>
                                    <p:animEffect transition="in" filter="fade">
                                      <p:cBhvr>
                                        <p:cTn id="39" dur="1000"/>
                                        <p:tgtEl>
                                          <p:spTgt spid="7">
                                            <p:txEl>
                                              <p:pRg st="5" end="5"/>
                                            </p:txEl>
                                          </p:spTgt>
                                        </p:tgtEl>
                                      </p:cBhvr>
                                    </p:animEffect>
                                  </p:childTnLst>
                                </p:cTn>
                              </p:par>
                              <p:par>
                                <p:cTn id="40" presetID="55" presetClass="entr" presetSubtype="0" fill="hold" nodeType="with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 calcmode="lin" valueType="num">
                                      <p:cBhvr>
                                        <p:cTn id="42" dur="1000" fill="hold"/>
                                        <p:tgtEl>
                                          <p:spTgt spid="7">
                                            <p:txEl>
                                              <p:pRg st="6" end="6"/>
                                            </p:txEl>
                                          </p:spTgt>
                                        </p:tgtEl>
                                        <p:attrNameLst>
                                          <p:attrName>ppt_w</p:attrName>
                                        </p:attrNameLst>
                                      </p:cBhvr>
                                      <p:tavLst>
                                        <p:tav tm="0">
                                          <p:val>
                                            <p:strVal val="#ppt_w*0.70"/>
                                          </p:val>
                                        </p:tav>
                                        <p:tav tm="100000">
                                          <p:val>
                                            <p:strVal val="#ppt_w"/>
                                          </p:val>
                                        </p:tav>
                                      </p:tavLst>
                                    </p:anim>
                                    <p:anim calcmode="lin" valueType="num">
                                      <p:cBhvr>
                                        <p:cTn id="43" dur="1000" fill="hold"/>
                                        <p:tgtEl>
                                          <p:spTgt spid="7">
                                            <p:txEl>
                                              <p:pRg st="6" end="6"/>
                                            </p:txEl>
                                          </p:spTgt>
                                        </p:tgtEl>
                                        <p:attrNameLst>
                                          <p:attrName>ppt_h</p:attrName>
                                        </p:attrNameLst>
                                      </p:cBhvr>
                                      <p:tavLst>
                                        <p:tav tm="0">
                                          <p:val>
                                            <p:strVal val="#ppt_h"/>
                                          </p:val>
                                        </p:tav>
                                        <p:tav tm="100000">
                                          <p:val>
                                            <p:strVal val="#ppt_h"/>
                                          </p:val>
                                        </p:tav>
                                      </p:tavLst>
                                    </p:anim>
                                    <p:animEffect transition="in" filter="fade">
                                      <p:cBhvr>
                                        <p:cTn id="44" dur="1000"/>
                                        <p:tgtEl>
                                          <p:spTgt spid="7">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7" presetClass="entr" presetSubtype="10" fill="hold" nodeType="click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anim calcmode="lin" valueType="num">
                                      <p:cBhvr>
                                        <p:cTn id="49" dur="500" fill="hold"/>
                                        <p:tgtEl>
                                          <p:spTgt spid="7">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7">
                                            <p:txEl>
                                              <p:pRg st="7" end="7"/>
                                            </p:txEl>
                                          </p:spTgt>
                                        </p:tgtEl>
                                        <p:attrNameLst>
                                          <p:attrName>ppt_h</p:attrName>
                                        </p:attrNameLst>
                                      </p:cBhvr>
                                      <p:tavLst>
                                        <p:tav tm="0">
                                          <p:val>
                                            <p:strVal val="#ppt_h"/>
                                          </p:val>
                                        </p:tav>
                                        <p:tav tm="100000">
                                          <p:val>
                                            <p:strVal val="#ppt_h"/>
                                          </p:val>
                                        </p:tav>
                                      </p:tavLst>
                                    </p:anim>
                                  </p:childTnLst>
                                </p:cTn>
                              </p:par>
                              <p:par>
                                <p:cTn id="51" presetID="17" presetClass="entr" presetSubtype="10" fill="hold" nodeType="withEffect">
                                  <p:stCondLst>
                                    <p:cond delay="0"/>
                                  </p:stCondLst>
                                  <p:childTnLst>
                                    <p:set>
                                      <p:cBhvr>
                                        <p:cTn id="52" dur="1" fill="hold">
                                          <p:stCondLst>
                                            <p:cond delay="0"/>
                                          </p:stCondLst>
                                        </p:cTn>
                                        <p:tgtEl>
                                          <p:spTgt spid="7">
                                            <p:txEl>
                                              <p:pRg st="8" end="8"/>
                                            </p:txEl>
                                          </p:spTgt>
                                        </p:tgtEl>
                                        <p:attrNameLst>
                                          <p:attrName>style.visibility</p:attrName>
                                        </p:attrNameLst>
                                      </p:cBhvr>
                                      <p:to>
                                        <p:strVal val="visible"/>
                                      </p:to>
                                    </p:set>
                                    <p:anim calcmode="lin" valueType="num">
                                      <p:cBhvr>
                                        <p:cTn id="53" dur="500" fill="hold"/>
                                        <p:tgtEl>
                                          <p:spTgt spid="7">
                                            <p:txEl>
                                              <p:pRg st="8" end="8"/>
                                            </p:txEl>
                                          </p:spTgt>
                                        </p:tgtEl>
                                        <p:attrNameLst>
                                          <p:attrName>ppt_w</p:attrName>
                                        </p:attrNameLst>
                                      </p:cBhvr>
                                      <p:tavLst>
                                        <p:tav tm="0">
                                          <p:val>
                                            <p:fltVal val="0"/>
                                          </p:val>
                                        </p:tav>
                                        <p:tav tm="100000">
                                          <p:val>
                                            <p:strVal val="#ppt_w"/>
                                          </p:val>
                                        </p:tav>
                                      </p:tavLst>
                                    </p:anim>
                                    <p:anim calcmode="lin" valueType="num">
                                      <p:cBhvr>
                                        <p:cTn id="54" dur="500" fill="hold"/>
                                        <p:tgtEl>
                                          <p:spTgt spid="7">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598" y="215598"/>
            <a:ext cx="2191056" cy="1457528"/>
          </a:xfrm>
          <a:prstGeom prst="rect">
            <a:avLst/>
          </a:prstGeom>
          <a:ln>
            <a:noFill/>
          </a:ln>
          <a:effectLst>
            <a:softEdge rad="112500"/>
          </a:effectLst>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54036" y="234127"/>
            <a:ext cx="9121695" cy="6014273"/>
          </a:xfrm>
          <a:prstGeom prst="rect">
            <a:avLst/>
          </a:prstGeom>
        </p:spPr>
      </p:pic>
      <p:sp>
        <p:nvSpPr>
          <p:cNvPr id="7" name="Rounded Rectangle 6"/>
          <p:cNvSpPr/>
          <p:nvPr/>
        </p:nvSpPr>
        <p:spPr>
          <a:xfrm>
            <a:off x="2854036" y="360609"/>
            <a:ext cx="7308425" cy="4783756"/>
          </a:xfrm>
          <a:prstGeom prst="roundRect">
            <a:avLst/>
          </a:prstGeom>
          <a:ln w="57150">
            <a:solidFill>
              <a:schemeClr val="accent2">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2400" b="1" dirty="0" smtClean="0"/>
              <a:t>        </a:t>
            </a:r>
          </a:p>
          <a:p>
            <a:endParaRPr lang="en-US" sz="2400" b="1" dirty="0"/>
          </a:p>
          <a:p>
            <a:endParaRPr lang="en-US" sz="2400" b="1" dirty="0"/>
          </a:p>
          <a:p>
            <a:endParaRPr lang="en-US" sz="2400" dirty="0" smtClean="0"/>
          </a:p>
          <a:p>
            <a:endParaRPr lang="en-US" sz="2400" dirty="0" smtClean="0"/>
          </a:p>
          <a:p>
            <a:r>
              <a:rPr lang="as-IN" sz="2400" dirty="0" smtClean="0"/>
              <a:t> </a:t>
            </a:r>
            <a:endParaRPr lang="as-IN" sz="2400" b="1" dirty="0"/>
          </a:p>
        </p:txBody>
      </p:sp>
      <p:pic>
        <p:nvPicPr>
          <p:cNvPr id="8" name="Picture 7"/>
          <p:cNvPicPr>
            <a:picLocks noChangeAspect="1"/>
          </p:cNvPicPr>
          <p:nvPr/>
        </p:nvPicPr>
        <p:blipFill>
          <a:blip r:embed="rId6"/>
          <a:stretch>
            <a:fillRect/>
          </a:stretch>
        </p:blipFill>
        <p:spPr>
          <a:xfrm>
            <a:off x="0" y="6248400"/>
            <a:ext cx="11975731" cy="666750"/>
          </a:xfrm>
          <a:prstGeom prst="rect">
            <a:avLst/>
          </a:prstGeom>
        </p:spPr>
      </p:pic>
      <p:sp>
        <p:nvSpPr>
          <p:cNvPr id="19" name="Oval 18"/>
          <p:cNvSpPr/>
          <p:nvPr/>
        </p:nvSpPr>
        <p:spPr>
          <a:xfrm>
            <a:off x="3283521" y="745469"/>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9520507" y="728897"/>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624139" y="474657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243073" y="4694154"/>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726" y="234127"/>
            <a:ext cx="2191056" cy="1457528"/>
          </a:xfrm>
          <a:prstGeom prst="rect">
            <a:avLst/>
          </a:prstGeom>
          <a:ln>
            <a:noFill/>
          </a:ln>
          <a:effectLst>
            <a:softEdge rad="112500"/>
          </a:effectLst>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23595" y="3889978"/>
            <a:ext cx="6301227" cy="2784345"/>
          </a:xfrm>
          <a:prstGeom prst="rect">
            <a:avLst/>
          </a:prstGeom>
        </p:spPr>
      </p:pic>
      <p:sp>
        <p:nvSpPr>
          <p:cNvPr id="9" name="AutoShape 2" descr="⛽"/>
          <p:cNvSpPr>
            <a:spLocks noChangeAspect="1" noChangeArrowheads="1"/>
          </p:cNvSpPr>
          <p:nvPr/>
        </p:nvSpPr>
        <p:spPr bwMode="auto">
          <a:xfrm>
            <a:off x="9672638" y="2682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p:nvPicPr>
        <p:blipFill>
          <a:blip r:embed="rId8"/>
          <a:stretch>
            <a:fillRect/>
          </a:stretch>
        </p:blipFill>
        <p:spPr>
          <a:xfrm>
            <a:off x="3265899" y="1154314"/>
            <a:ext cx="6484698" cy="1670572"/>
          </a:xfrm>
          <a:prstGeom prst="rect">
            <a:avLst/>
          </a:prstGeom>
        </p:spPr>
      </p:pic>
      <p:pic>
        <p:nvPicPr>
          <p:cNvPr id="5" name="Picture 4"/>
          <p:cNvPicPr>
            <a:picLocks noChangeAspect="1"/>
          </p:cNvPicPr>
          <p:nvPr/>
        </p:nvPicPr>
        <p:blipFill>
          <a:blip r:embed="rId9"/>
          <a:stretch>
            <a:fillRect/>
          </a:stretch>
        </p:blipFill>
        <p:spPr>
          <a:xfrm>
            <a:off x="3243073" y="3044313"/>
            <a:ext cx="6588330" cy="1209675"/>
          </a:xfrm>
          <a:prstGeom prst="rect">
            <a:avLst/>
          </a:prstGeom>
        </p:spPr>
      </p:pic>
    </p:spTree>
    <p:extLst>
      <p:ext uri="{BB962C8B-B14F-4D97-AF65-F5344CB8AC3E}">
        <p14:creationId xmlns:p14="http://schemas.microsoft.com/office/powerpoint/2010/main" val="3105109628"/>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3" name="breeze.wav"/>
          </p:stSnd>
        </p:sndAc>
      </p:transition>
    </mc:Choice>
    <mc:Fallback xmlns="">
      <p:transition spd="slow">
        <p:fade/>
        <p:sndAc>
          <p:stSnd>
            <p:snd r:embed="rId10"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
                                        <p:tgtEl>
                                          <p:spTgt spid="7">
                                            <p:txEl>
                                              <p:pRg st="0" end="0"/>
                                            </p:txEl>
                                          </p:spTgt>
                                        </p:tgtEl>
                                      </p:cBhvr>
                                    </p:animEffect>
                                    <p:anim calcmode="lin" valueType="num">
                                      <p:cBhvr>
                                        <p:cTn id="8" dur="4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7">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7">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7">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7">
                                            <p:txEl>
                                              <p:pRg st="5" end="5"/>
                                            </p:txEl>
                                          </p:spTgt>
                                        </p:tgtEl>
                                        <p:attrNameLst>
                                          <p:attrName>style.visibility</p:attrName>
                                        </p:attrNameLst>
                                      </p:cBhvr>
                                      <p:to>
                                        <p:strVal val="visible"/>
                                      </p:to>
                                    </p:set>
                                    <p:animEffect transition="in" filter="fade">
                                      <p:cBhvr>
                                        <p:cTn id="16" dur="100"/>
                                        <p:tgtEl>
                                          <p:spTgt spid="7">
                                            <p:txEl>
                                              <p:pRg st="5" end="5"/>
                                            </p:txEl>
                                          </p:spTgt>
                                        </p:tgtEl>
                                      </p:cBhvr>
                                    </p:animEffect>
                                    <p:anim calcmode="lin" valueType="num">
                                      <p:cBhvr>
                                        <p:cTn id="17" dur="4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18" dur="400" fill="hold"/>
                                        <p:tgtEl>
                                          <p:spTgt spid="7">
                                            <p:txEl>
                                              <p:pRg st="5" end="5"/>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7">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7">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 calcmode="lin" valueType="num">
                                      <p:cBhvr>
                                        <p:cTn id="27" dur="500" fill="hold"/>
                                        <p:tgtEl>
                                          <p:spTgt spid="3"/>
                                        </p:tgtEl>
                                        <p:attrNameLst>
                                          <p:attrName>style.rotation</p:attrName>
                                        </p:attrNameLst>
                                      </p:cBhvr>
                                      <p:tavLst>
                                        <p:tav tm="0">
                                          <p:val>
                                            <p:fltVal val="360"/>
                                          </p:val>
                                        </p:tav>
                                        <p:tav tm="100000">
                                          <p:val>
                                            <p:fltVal val="0"/>
                                          </p:val>
                                        </p:tav>
                                      </p:tavLst>
                                    </p:anim>
                                    <p:animEffect transition="in" filter="fad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barn(inVertical)">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598" y="215598"/>
            <a:ext cx="2191056" cy="1457528"/>
          </a:xfrm>
          <a:prstGeom prst="rect">
            <a:avLst/>
          </a:prstGeom>
          <a:ln>
            <a:noFill/>
          </a:ln>
          <a:effectLst>
            <a:softEdge rad="112500"/>
          </a:effectLst>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54036" y="234127"/>
            <a:ext cx="9121695" cy="6014273"/>
          </a:xfrm>
          <a:prstGeom prst="rect">
            <a:avLst/>
          </a:prstGeom>
        </p:spPr>
      </p:pic>
      <p:sp>
        <p:nvSpPr>
          <p:cNvPr id="7" name="Rounded Rectangle 6"/>
          <p:cNvSpPr/>
          <p:nvPr/>
        </p:nvSpPr>
        <p:spPr>
          <a:xfrm>
            <a:off x="2854036" y="360609"/>
            <a:ext cx="7308425" cy="4783756"/>
          </a:xfrm>
          <a:prstGeom prst="roundRect">
            <a:avLst/>
          </a:prstGeom>
          <a:ln w="57150">
            <a:solidFill>
              <a:schemeClr val="accent2">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2400" b="1" dirty="0" smtClean="0"/>
              <a:t>        </a:t>
            </a:r>
          </a:p>
          <a:p>
            <a:endParaRPr lang="en-US" sz="2400" b="1" dirty="0"/>
          </a:p>
          <a:p>
            <a:endParaRPr lang="en-US" sz="2400" b="1" dirty="0"/>
          </a:p>
          <a:p>
            <a:endParaRPr lang="en-US" sz="2400" dirty="0" smtClean="0"/>
          </a:p>
          <a:p>
            <a:endParaRPr lang="en-US" sz="2400" dirty="0" smtClean="0"/>
          </a:p>
          <a:p>
            <a:r>
              <a:rPr lang="as-IN" sz="2400" dirty="0" smtClean="0"/>
              <a:t> </a:t>
            </a:r>
            <a:endParaRPr lang="as-IN" sz="2400" b="1" dirty="0"/>
          </a:p>
        </p:txBody>
      </p:sp>
      <p:pic>
        <p:nvPicPr>
          <p:cNvPr id="8" name="Picture 7"/>
          <p:cNvPicPr>
            <a:picLocks noChangeAspect="1"/>
          </p:cNvPicPr>
          <p:nvPr/>
        </p:nvPicPr>
        <p:blipFill>
          <a:blip r:embed="rId6"/>
          <a:stretch>
            <a:fillRect/>
          </a:stretch>
        </p:blipFill>
        <p:spPr>
          <a:xfrm>
            <a:off x="0" y="6248400"/>
            <a:ext cx="11975731" cy="666750"/>
          </a:xfrm>
          <a:prstGeom prst="rect">
            <a:avLst/>
          </a:prstGeom>
        </p:spPr>
      </p:pic>
      <p:sp>
        <p:nvSpPr>
          <p:cNvPr id="19" name="Oval 18"/>
          <p:cNvSpPr/>
          <p:nvPr/>
        </p:nvSpPr>
        <p:spPr>
          <a:xfrm>
            <a:off x="3283521" y="745469"/>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9520507" y="728897"/>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624139" y="474657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243073" y="4694154"/>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726" y="234127"/>
            <a:ext cx="2191056" cy="1457528"/>
          </a:xfrm>
          <a:prstGeom prst="rect">
            <a:avLst/>
          </a:prstGeom>
          <a:ln>
            <a:noFill/>
          </a:ln>
          <a:effectLst>
            <a:softEdge rad="112500"/>
          </a:effectLst>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23595" y="3889978"/>
            <a:ext cx="6301227" cy="2784345"/>
          </a:xfrm>
          <a:prstGeom prst="rect">
            <a:avLst/>
          </a:prstGeom>
        </p:spPr>
      </p:pic>
      <p:sp>
        <p:nvSpPr>
          <p:cNvPr id="9" name="AutoShape 2" descr="⛽"/>
          <p:cNvSpPr>
            <a:spLocks noChangeAspect="1" noChangeArrowheads="1"/>
          </p:cNvSpPr>
          <p:nvPr/>
        </p:nvSpPr>
        <p:spPr bwMode="auto">
          <a:xfrm>
            <a:off x="9672638" y="2682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5373666" y="1315233"/>
            <a:ext cx="1914307" cy="523220"/>
          </a:xfrm>
          <a:prstGeom prst="rect">
            <a:avLst/>
          </a:prstGeom>
          <a:noFill/>
          <a:ln>
            <a:solidFill>
              <a:schemeClr val="accent2">
                <a:lumMod val="60000"/>
                <a:lumOff val="40000"/>
              </a:schemeClr>
            </a:solidFill>
          </a:ln>
        </p:spPr>
        <p:txBody>
          <a:bodyPr wrap="none" rtlCol="0">
            <a:spAutoFit/>
          </a:bodyPr>
          <a:lstStyle/>
          <a:p>
            <a:r>
              <a:rPr lang="en-US" sz="2800" dirty="0" err="1" smtClean="0">
                <a:solidFill>
                  <a:schemeClr val="accent4">
                    <a:lumMod val="60000"/>
                    <a:lumOff val="40000"/>
                  </a:schemeClr>
                </a:solidFill>
              </a:rPr>
              <a:t>একক</a:t>
            </a:r>
            <a:r>
              <a:rPr lang="en-US" sz="2800" dirty="0" smtClean="0">
                <a:solidFill>
                  <a:schemeClr val="accent4">
                    <a:lumMod val="60000"/>
                    <a:lumOff val="40000"/>
                  </a:schemeClr>
                </a:solidFill>
              </a:rPr>
              <a:t> </a:t>
            </a:r>
            <a:r>
              <a:rPr lang="en-US" sz="2800" dirty="0" err="1" smtClean="0">
                <a:solidFill>
                  <a:schemeClr val="accent4">
                    <a:lumMod val="60000"/>
                    <a:lumOff val="40000"/>
                  </a:schemeClr>
                </a:solidFill>
              </a:rPr>
              <a:t>কাজ</a:t>
            </a:r>
            <a:endParaRPr lang="en-US" sz="2800" dirty="0">
              <a:solidFill>
                <a:schemeClr val="accent4">
                  <a:lumMod val="60000"/>
                  <a:lumOff val="40000"/>
                </a:schemeClr>
              </a:solidFill>
            </a:endParaRPr>
          </a:p>
        </p:txBody>
      </p:sp>
      <p:sp>
        <p:nvSpPr>
          <p:cNvPr id="10" name="Sun 9"/>
          <p:cNvSpPr/>
          <p:nvPr/>
        </p:nvSpPr>
        <p:spPr>
          <a:xfrm>
            <a:off x="3387153" y="1796367"/>
            <a:ext cx="914400" cy="914400"/>
          </a:xfrm>
          <a:prstGeom prst="sun">
            <a:avLst>
              <a:gd name="adj"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০১</a:t>
            </a:r>
            <a:endParaRPr lang="en-US" sz="2000" dirty="0"/>
          </a:p>
        </p:txBody>
      </p:sp>
      <p:sp>
        <p:nvSpPr>
          <p:cNvPr id="11" name="Flowchart: Terminator 10"/>
          <p:cNvSpPr/>
          <p:nvPr/>
        </p:nvSpPr>
        <p:spPr>
          <a:xfrm>
            <a:off x="4301553" y="1964935"/>
            <a:ext cx="5098819" cy="56367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ট্রান্সফরমার</a:t>
            </a:r>
            <a:r>
              <a:rPr lang="en-US" dirty="0" smtClean="0"/>
              <a:t> </a:t>
            </a:r>
            <a:r>
              <a:rPr lang="en-US" dirty="0" err="1" smtClean="0"/>
              <a:t>কে</a:t>
            </a:r>
            <a:r>
              <a:rPr lang="en-US" dirty="0" smtClean="0"/>
              <a:t> </a:t>
            </a:r>
            <a:r>
              <a:rPr lang="en-US" dirty="0" err="1" smtClean="0"/>
              <a:t>আবিস্কার</a:t>
            </a:r>
            <a:r>
              <a:rPr lang="en-US" dirty="0" smtClean="0"/>
              <a:t> </a:t>
            </a:r>
            <a:r>
              <a:rPr lang="en-US" dirty="0" err="1" smtClean="0"/>
              <a:t>করেন</a:t>
            </a:r>
            <a:endParaRPr lang="en-US" dirty="0"/>
          </a:p>
        </p:txBody>
      </p:sp>
      <p:sp>
        <p:nvSpPr>
          <p:cNvPr id="18" name="Sun 17"/>
          <p:cNvSpPr/>
          <p:nvPr/>
        </p:nvSpPr>
        <p:spPr>
          <a:xfrm>
            <a:off x="3450337" y="2879335"/>
            <a:ext cx="914400" cy="914400"/>
          </a:xfrm>
          <a:prstGeom prst="sun">
            <a:avLst>
              <a:gd name="adj"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০২</a:t>
            </a:r>
            <a:endParaRPr lang="en-US" sz="2000" dirty="0"/>
          </a:p>
        </p:txBody>
      </p:sp>
      <p:sp>
        <p:nvSpPr>
          <p:cNvPr id="25" name="Flowchart: Terminator 24"/>
          <p:cNvSpPr/>
          <p:nvPr/>
        </p:nvSpPr>
        <p:spPr>
          <a:xfrm>
            <a:off x="4364737" y="3068641"/>
            <a:ext cx="5098819" cy="56367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স্টেপডাউন</a:t>
            </a:r>
            <a:r>
              <a:rPr lang="en-US" dirty="0" smtClean="0"/>
              <a:t> </a:t>
            </a:r>
            <a:r>
              <a:rPr lang="en-US" dirty="0" err="1" smtClean="0"/>
              <a:t>ট্রান্সফরমারের</a:t>
            </a:r>
            <a:r>
              <a:rPr lang="en-US" dirty="0" smtClean="0"/>
              <a:t> </a:t>
            </a:r>
            <a:r>
              <a:rPr lang="en-US" dirty="0" err="1" smtClean="0"/>
              <a:t>কোন</a:t>
            </a:r>
            <a:r>
              <a:rPr lang="en-US" dirty="0" smtClean="0"/>
              <a:t> </a:t>
            </a:r>
            <a:r>
              <a:rPr lang="en-US" dirty="0" err="1" smtClean="0"/>
              <a:t>সাইডে</a:t>
            </a:r>
            <a:r>
              <a:rPr lang="en-US" dirty="0" smtClean="0"/>
              <a:t> </a:t>
            </a:r>
            <a:r>
              <a:rPr lang="en-US" dirty="0" err="1" smtClean="0"/>
              <a:t>প্যাঁচ</a:t>
            </a:r>
            <a:r>
              <a:rPr lang="en-US" dirty="0" smtClean="0"/>
              <a:t> </a:t>
            </a:r>
            <a:r>
              <a:rPr lang="en-US" dirty="0" err="1" smtClean="0"/>
              <a:t>সংখ্যা</a:t>
            </a:r>
            <a:r>
              <a:rPr lang="en-US" dirty="0" smtClean="0"/>
              <a:t> </a:t>
            </a:r>
            <a:r>
              <a:rPr lang="en-US" dirty="0" err="1" smtClean="0"/>
              <a:t>বেশি</a:t>
            </a:r>
            <a:endParaRPr lang="en-US" dirty="0"/>
          </a:p>
        </p:txBody>
      </p:sp>
    </p:spTree>
    <p:extLst>
      <p:ext uri="{BB962C8B-B14F-4D97-AF65-F5344CB8AC3E}">
        <p14:creationId xmlns:p14="http://schemas.microsoft.com/office/powerpoint/2010/main" val="11260413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3" name="breeze.wav"/>
          </p:stSnd>
        </p:sndAc>
      </p:transition>
    </mc:Choice>
    <mc:Fallback xmlns="">
      <p:transition spd="slow">
        <p:fade/>
        <p:sndAc>
          <p:stSnd>
            <p:snd r:embed="rId8"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
                                        <p:tgtEl>
                                          <p:spTgt spid="7">
                                            <p:txEl>
                                              <p:pRg st="0" end="0"/>
                                            </p:txEl>
                                          </p:spTgt>
                                        </p:tgtEl>
                                      </p:cBhvr>
                                    </p:animEffect>
                                    <p:anim calcmode="lin" valueType="num">
                                      <p:cBhvr>
                                        <p:cTn id="8" dur="4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7">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7">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7">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7">
                                            <p:txEl>
                                              <p:pRg st="5" end="5"/>
                                            </p:txEl>
                                          </p:spTgt>
                                        </p:tgtEl>
                                        <p:attrNameLst>
                                          <p:attrName>style.visibility</p:attrName>
                                        </p:attrNameLst>
                                      </p:cBhvr>
                                      <p:to>
                                        <p:strVal val="visible"/>
                                      </p:to>
                                    </p:set>
                                    <p:animEffect transition="in" filter="fade">
                                      <p:cBhvr>
                                        <p:cTn id="16" dur="100"/>
                                        <p:tgtEl>
                                          <p:spTgt spid="7">
                                            <p:txEl>
                                              <p:pRg st="5" end="5"/>
                                            </p:txEl>
                                          </p:spTgt>
                                        </p:tgtEl>
                                      </p:cBhvr>
                                    </p:animEffect>
                                    <p:anim calcmode="lin" valueType="num">
                                      <p:cBhvr>
                                        <p:cTn id="17" dur="4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18" dur="400" fill="hold"/>
                                        <p:tgtEl>
                                          <p:spTgt spid="7">
                                            <p:txEl>
                                              <p:pRg st="5" end="5"/>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7">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7">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wheel(1)">
                                      <p:cBhvr>
                                        <p:cTn id="25" dur="2000"/>
                                        <p:tgtEl>
                                          <p:spTgt spid="6">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ppt_x"/>
                                          </p:val>
                                        </p:tav>
                                        <p:tav tm="100000">
                                          <p:val>
                                            <p:strVal val="#ppt_x"/>
                                          </p:val>
                                        </p:tav>
                                      </p:tavLst>
                                    </p:anim>
                                    <p:anim calcmode="lin" valueType="num">
                                      <p:cBhvr additive="base">
                                        <p:cTn id="31" dur="500" fill="hold"/>
                                        <p:tgtEl>
                                          <p:spTgt spid="10"/>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ppt_x"/>
                                          </p:val>
                                        </p:tav>
                                        <p:tav tm="100000">
                                          <p:val>
                                            <p:strVal val="#ppt_x"/>
                                          </p:val>
                                        </p:tav>
                                      </p:tavLst>
                                    </p:anim>
                                    <p:anim calcmode="lin" valueType="num">
                                      <p:cBhvr additive="base">
                                        <p:cTn id="3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additive="base">
                                        <p:cTn id="40" dur="500" fill="hold"/>
                                        <p:tgtEl>
                                          <p:spTgt spid="18"/>
                                        </p:tgtEl>
                                        <p:attrNameLst>
                                          <p:attrName>ppt_x</p:attrName>
                                        </p:attrNameLst>
                                      </p:cBhvr>
                                      <p:tavLst>
                                        <p:tav tm="0">
                                          <p:val>
                                            <p:strVal val="#ppt_x"/>
                                          </p:val>
                                        </p:tav>
                                        <p:tav tm="100000">
                                          <p:val>
                                            <p:strVal val="#ppt_x"/>
                                          </p:val>
                                        </p:tav>
                                      </p:tavLst>
                                    </p:anim>
                                    <p:anim calcmode="lin" valueType="num">
                                      <p:cBhvr additive="base">
                                        <p:cTn id="41" dur="500" fill="hold"/>
                                        <p:tgtEl>
                                          <p:spTgt spid="18"/>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25"/>
                                        </p:tgtEl>
                                        <p:attrNameLst>
                                          <p:attrName>style.visibility</p:attrName>
                                        </p:attrNameLst>
                                      </p:cBhvr>
                                      <p:to>
                                        <p:strVal val="visible"/>
                                      </p:to>
                                    </p:set>
                                    <p:anim calcmode="lin" valueType="num">
                                      <p:cBhvr additive="base">
                                        <p:cTn id="44" dur="500" fill="hold"/>
                                        <p:tgtEl>
                                          <p:spTgt spid="25"/>
                                        </p:tgtEl>
                                        <p:attrNameLst>
                                          <p:attrName>ppt_x</p:attrName>
                                        </p:attrNameLst>
                                      </p:cBhvr>
                                      <p:tavLst>
                                        <p:tav tm="0">
                                          <p:val>
                                            <p:strVal val="#ppt_x"/>
                                          </p:val>
                                        </p:tav>
                                        <p:tav tm="100000">
                                          <p:val>
                                            <p:strVal val="#ppt_x"/>
                                          </p:val>
                                        </p:tav>
                                      </p:tavLst>
                                    </p:anim>
                                    <p:anim calcmode="lin" valueType="num">
                                      <p:cBhvr additive="base">
                                        <p:cTn id="45"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8" grpId="0" animBg="1"/>
      <p:bldP spid="2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598" y="215598"/>
            <a:ext cx="2191056" cy="1457528"/>
          </a:xfrm>
          <a:prstGeom prst="rect">
            <a:avLst/>
          </a:prstGeom>
          <a:ln>
            <a:noFill/>
          </a:ln>
          <a:effectLst>
            <a:softEdge rad="112500"/>
          </a:effectLst>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54036" y="234127"/>
            <a:ext cx="9121695" cy="6014273"/>
          </a:xfrm>
          <a:prstGeom prst="rect">
            <a:avLst/>
          </a:prstGeom>
        </p:spPr>
      </p:pic>
      <p:sp>
        <p:nvSpPr>
          <p:cNvPr id="7" name="Rounded Rectangle 6"/>
          <p:cNvSpPr/>
          <p:nvPr/>
        </p:nvSpPr>
        <p:spPr>
          <a:xfrm>
            <a:off x="2854036" y="360609"/>
            <a:ext cx="7308425" cy="4783756"/>
          </a:xfrm>
          <a:prstGeom prst="roundRect">
            <a:avLst/>
          </a:prstGeom>
          <a:ln w="57150">
            <a:solidFill>
              <a:schemeClr val="accent2">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2400" b="1" dirty="0" smtClean="0"/>
              <a:t>        </a:t>
            </a:r>
          </a:p>
          <a:p>
            <a:endParaRPr lang="en-US" sz="2400" b="1" dirty="0"/>
          </a:p>
          <a:p>
            <a:endParaRPr lang="en-US" sz="2400" b="1" dirty="0"/>
          </a:p>
          <a:p>
            <a:endParaRPr lang="en-US" sz="2400" dirty="0" smtClean="0"/>
          </a:p>
          <a:p>
            <a:endParaRPr lang="en-US" sz="2400" dirty="0" smtClean="0"/>
          </a:p>
          <a:p>
            <a:r>
              <a:rPr lang="as-IN" sz="2400" dirty="0" smtClean="0"/>
              <a:t> </a:t>
            </a:r>
            <a:endParaRPr lang="as-IN" sz="2400" b="1" dirty="0"/>
          </a:p>
        </p:txBody>
      </p:sp>
      <p:pic>
        <p:nvPicPr>
          <p:cNvPr id="8" name="Picture 7"/>
          <p:cNvPicPr>
            <a:picLocks noChangeAspect="1"/>
          </p:cNvPicPr>
          <p:nvPr/>
        </p:nvPicPr>
        <p:blipFill>
          <a:blip r:embed="rId6"/>
          <a:stretch>
            <a:fillRect/>
          </a:stretch>
        </p:blipFill>
        <p:spPr>
          <a:xfrm>
            <a:off x="0" y="6248400"/>
            <a:ext cx="11975731" cy="666750"/>
          </a:xfrm>
          <a:prstGeom prst="rect">
            <a:avLst/>
          </a:prstGeom>
        </p:spPr>
      </p:pic>
      <p:sp>
        <p:nvSpPr>
          <p:cNvPr id="19" name="Oval 18"/>
          <p:cNvSpPr/>
          <p:nvPr/>
        </p:nvSpPr>
        <p:spPr>
          <a:xfrm>
            <a:off x="3283521" y="745469"/>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9520507" y="728897"/>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624139" y="474657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243073" y="4694154"/>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726" y="234127"/>
            <a:ext cx="2191056" cy="1457528"/>
          </a:xfrm>
          <a:prstGeom prst="rect">
            <a:avLst/>
          </a:prstGeom>
          <a:ln>
            <a:noFill/>
          </a:ln>
          <a:effectLst>
            <a:softEdge rad="112500"/>
          </a:effectLst>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23595" y="3889978"/>
            <a:ext cx="6301227" cy="2784345"/>
          </a:xfrm>
          <a:prstGeom prst="rect">
            <a:avLst/>
          </a:prstGeom>
        </p:spPr>
      </p:pic>
      <p:sp>
        <p:nvSpPr>
          <p:cNvPr id="9" name="AutoShape 2" descr="⛽"/>
          <p:cNvSpPr>
            <a:spLocks noChangeAspect="1" noChangeArrowheads="1"/>
          </p:cNvSpPr>
          <p:nvPr/>
        </p:nvSpPr>
        <p:spPr bwMode="auto">
          <a:xfrm>
            <a:off x="9672638" y="2682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5373666" y="1315233"/>
            <a:ext cx="2154476" cy="523220"/>
          </a:xfrm>
          <a:prstGeom prst="rect">
            <a:avLst/>
          </a:prstGeom>
          <a:noFill/>
          <a:ln>
            <a:solidFill>
              <a:schemeClr val="accent2">
                <a:lumMod val="60000"/>
                <a:lumOff val="40000"/>
              </a:schemeClr>
            </a:solidFill>
          </a:ln>
        </p:spPr>
        <p:txBody>
          <a:bodyPr wrap="square" rtlCol="0">
            <a:spAutoFit/>
          </a:bodyPr>
          <a:lstStyle/>
          <a:p>
            <a:r>
              <a:rPr lang="en-US" sz="2800" dirty="0" smtClean="0">
                <a:solidFill>
                  <a:schemeClr val="accent4">
                    <a:lumMod val="60000"/>
                    <a:lumOff val="40000"/>
                  </a:schemeClr>
                </a:solidFill>
              </a:rPr>
              <a:t>   </a:t>
            </a:r>
            <a:r>
              <a:rPr lang="en-US" sz="2800" dirty="0" err="1" smtClean="0">
                <a:solidFill>
                  <a:schemeClr val="accent4">
                    <a:lumMod val="60000"/>
                    <a:lumOff val="40000"/>
                  </a:schemeClr>
                </a:solidFill>
              </a:rPr>
              <a:t>দলীয়</a:t>
            </a:r>
            <a:r>
              <a:rPr lang="en-US" sz="2800" dirty="0" smtClean="0">
                <a:solidFill>
                  <a:schemeClr val="accent4">
                    <a:lumMod val="60000"/>
                    <a:lumOff val="40000"/>
                  </a:schemeClr>
                </a:solidFill>
              </a:rPr>
              <a:t> </a:t>
            </a:r>
            <a:r>
              <a:rPr lang="en-US" sz="2800" dirty="0" err="1" smtClean="0">
                <a:solidFill>
                  <a:schemeClr val="accent4">
                    <a:lumMod val="60000"/>
                    <a:lumOff val="40000"/>
                  </a:schemeClr>
                </a:solidFill>
              </a:rPr>
              <a:t>কাজ</a:t>
            </a:r>
            <a:endParaRPr lang="en-US" sz="2800" dirty="0">
              <a:solidFill>
                <a:schemeClr val="accent4">
                  <a:lumMod val="60000"/>
                  <a:lumOff val="40000"/>
                </a:schemeClr>
              </a:solidFill>
            </a:endParaRPr>
          </a:p>
        </p:txBody>
      </p:sp>
      <p:sp>
        <p:nvSpPr>
          <p:cNvPr id="10" name="Sun 9"/>
          <p:cNvSpPr/>
          <p:nvPr/>
        </p:nvSpPr>
        <p:spPr>
          <a:xfrm>
            <a:off x="3539464" y="2406409"/>
            <a:ext cx="914400" cy="914400"/>
          </a:xfrm>
          <a:prstGeom prst="sun">
            <a:avLst>
              <a:gd name="adj" fmla="val 1250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smtClean="0"/>
              <a:t>০১</a:t>
            </a:r>
            <a:endParaRPr lang="en-US" sz="2000" dirty="0"/>
          </a:p>
        </p:txBody>
      </p:sp>
      <p:sp>
        <p:nvSpPr>
          <p:cNvPr id="11" name="Flowchart: Terminator 10"/>
          <p:cNvSpPr/>
          <p:nvPr/>
        </p:nvSpPr>
        <p:spPr>
          <a:xfrm>
            <a:off x="4421688" y="2563239"/>
            <a:ext cx="5098819" cy="563672"/>
          </a:xfrm>
          <a:prstGeom prst="flowChartTermina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smtClean="0"/>
              <a:t>ট্রান্সফরমারের</a:t>
            </a:r>
            <a:r>
              <a:rPr lang="en-US" dirty="0" smtClean="0"/>
              <a:t> </a:t>
            </a:r>
            <a:r>
              <a:rPr lang="en-US" dirty="0" err="1" smtClean="0"/>
              <a:t>গঠন</a:t>
            </a:r>
            <a:r>
              <a:rPr lang="en-US" dirty="0" smtClean="0"/>
              <a:t> </a:t>
            </a:r>
            <a:r>
              <a:rPr lang="en-US" dirty="0" err="1" smtClean="0"/>
              <a:t>চিত্র</a:t>
            </a:r>
            <a:r>
              <a:rPr lang="en-US" dirty="0" smtClean="0"/>
              <a:t> </a:t>
            </a:r>
            <a:r>
              <a:rPr lang="en-US" dirty="0" err="1" smtClean="0"/>
              <a:t>অংকন</a:t>
            </a:r>
            <a:r>
              <a:rPr lang="en-US" dirty="0" smtClean="0"/>
              <a:t> </a:t>
            </a:r>
            <a:r>
              <a:rPr lang="en-US" dirty="0" err="1" smtClean="0"/>
              <a:t>করে</a:t>
            </a:r>
            <a:r>
              <a:rPr lang="en-US" dirty="0" smtClean="0"/>
              <a:t> </a:t>
            </a:r>
            <a:r>
              <a:rPr lang="en-US" dirty="0" err="1" smtClean="0"/>
              <a:t>দেখাও</a:t>
            </a:r>
            <a:endParaRPr lang="en-US" dirty="0"/>
          </a:p>
        </p:txBody>
      </p:sp>
    </p:spTree>
    <p:extLst>
      <p:ext uri="{BB962C8B-B14F-4D97-AF65-F5344CB8AC3E}">
        <p14:creationId xmlns:p14="http://schemas.microsoft.com/office/powerpoint/2010/main" val="2921012802"/>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3" name="breeze.wav"/>
          </p:stSnd>
        </p:sndAc>
      </p:transition>
    </mc:Choice>
    <mc:Fallback xmlns="">
      <p:transition spd="slow">
        <p:fade/>
        <p:sndAc>
          <p:stSnd>
            <p:snd r:embed="rId9"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
                                        <p:tgtEl>
                                          <p:spTgt spid="7">
                                            <p:txEl>
                                              <p:pRg st="0" end="0"/>
                                            </p:txEl>
                                          </p:spTgt>
                                        </p:tgtEl>
                                      </p:cBhvr>
                                    </p:animEffect>
                                    <p:anim calcmode="lin" valueType="num">
                                      <p:cBhvr>
                                        <p:cTn id="8" dur="4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7">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7">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7">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7">
                                            <p:txEl>
                                              <p:pRg st="5" end="5"/>
                                            </p:txEl>
                                          </p:spTgt>
                                        </p:tgtEl>
                                        <p:attrNameLst>
                                          <p:attrName>style.visibility</p:attrName>
                                        </p:attrNameLst>
                                      </p:cBhvr>
                                      <p:to>
                                        <p:strVal val="visible"/>
                                      </p:to>
                                    </p:set>
                                    <p:animEffect transition="in" filter="fade">
                                      <p:cBhvr>
                                        <p:cTn id="16" dur="100"/>
                                        <p:tgtEl>
                                          <p:spTgt spid="7">
                                            <p:txEl>
                                              <p:pRg st="5" end="5"/>
                                            </p:txEl>
                                          </p:spTgt>
                                        </p:tgtEl>
                                      </p:cBhvr>
                                    </p:animEffect>
                                    <p:anim calcmode="lin" valueType="num">
                                      <p:cBhvr>
                                        <p:cTn id="17" dur="4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18" dur="400" fill="hold"/>
                                        <p:tgtEl>
                                          <p:spTgt spid="7">
                                            <p:txEl>
                                              <p:pRg st="5" end="5"/>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7">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7">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wipe(down)">
                                      <p:cBhvr>
                                        <p:cTn id="25" dur="500"/>
                                        <p:tgtEl>
                                          <p:spTgt spid="6">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p:cTn id="30" dur="1000" fill="hold"/>
                                        <p:tgtEl>
                                          <p:spTgt spid="10"/>
                                        </p:tgtEl>
                                        <p:attrNameLst>
                                          <p:attrName>ppt_w</p:attrName>
                                        </p:attrNameLst>
                                      </p:cBhvr>
                                      <p:tavLst>
                                        <p:tav tm="0">
                                          <p:val>
                                            <p:fltVal val="0"/>
                                          </p:val>
                                        </p:tav>
                                        <p:tav tm="100000">
                                          <p:val>
                                            <p:strVal val="#ppt_w"/>
                                          </p:val>
                                        </p:tav>
                                      </p:tavLst>
                                    </p:anim>
                                    <p:anim calcmode="lin" valueType="num">
                                      <p:cBhvr>
                                        <p:cTn id="31" dur="1000" fill="hold"/>
                                        <p:tgtEl>
                                          <p:spTgt spid="10"/>
                                        </p:tgtEl>
                                        <p:attrNameLst>
                                          <p:attrName>ppt_h</p:attrName>
                                        </p:attrNameLst>
                                      </p:cBhvr>
                                      <p:tavLst>
                                        <p:tav tm="0">
                                          <p:val>
                                            <p:fltVal val="0"/>
                                          </p:val>
                                        </p:tav>
                                        <p:tav tm="100000">
                                          <p:val>
                                            <p:strVal val="#ppt_h"/>
                                          </p:val>
                                        </p:tav>
                                      </p:tavLst>
                                    </p:anim>
                                    <p:anim calcmode="lin" valueType="num">
                                      <p:cBhvr>
                                        <p:cTn id="32" dur="1000" fill="hold"/>
                                        <p:tgtEl>
                                          <p:spTgt spid="10"/>
                                        </p:tgtEl>
                                        <p:attrNameLst>
                                          <p:attrName>style.rotation</p:attrName>
                                        </p:attrNameLst>
                                      </p:cBhvr>
                                      <p:tavLst>
                                        <p:tav tm="0">
                                          <p:val>
                                            <p:fltVal val="90"/>
                                          </p:val>
                                        </p:tav>
                                        <p:tav tm="100000">
                                          <p:val>
                                            <p:fltVal val="0"/>
                                          </p:val>
                                        </p:tav>
                                      </p:tavLst>
                                    </p:anim>
                                    <p:animEffect transition="in" filter="fade">
                                      <p:cBhvr>
                                        <p:cTn id="33" dur="1000"/>
                                        <p:tgtEl>
                                          <p:spTgt spid="10"/>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p:cTn id="36" dur="1000" fill="hold"/>
                                        <p:tgtEl>
                                          <p:spTgt spid="11"/>
                                        </p:tgtEl>
                                        <p:attrNameLst>
                                          <p:attrName>ppt_w</p:attrName>
                                        </p:attrNameLst>
                                      </p:cBhvr>
                                      <p:tavLst>
                                        <p:tav tm="0">
                                          <p:val>
                                            <p:fltVal val="0"/>
                                          </p:val>
                                        </p:tav>
                                        <p:tav tm="100000">
                                          <p:val>
                                            <p:strVal val="#ppt_w"/>
                                          </p:val>
                                        </p:tav>
                                      </p:tavLst>
                                    </p:anim>
                                    <p:anim calcmode="lin" valueType="num">
                                      <p:cBhvr>
                                        <p:cTn id="37" dur="1000" fill="hold"/>
                                        <p:tgtEl>
                                          <p:spTgt spid="11"/>
                                        </p:tgtEl>
                                        <p:attrNameLst>
                                          <p:attrName>ppt_h</p:attrName>
                                        </p:attrNameLst>
                                      </p:cBhvr>
                                      <p:tavLst>
                                        <p:tav tm="0">
                                          <p:val>
                                            <p:fltVal val="0"/>
                                          </p:val>
                                        </p:tav>
                                        <p:tav tm="100000">
                                          <p:val>
                                            <p:strVal val="#ppt_h"/>
                                          </p:val>
                                        </p:tav>
                                      </p:tavLst>
                                    </p:anim>
                                    <p:anim calcmode="lin" valueType="num">
                                      <p:cBhvr>
                                        <p:cTn id="38" dur="1000" fill="hold"/>
                                        <p:tgtEl>
                                          <p:spTgt spid="11"/>
                                        </p:tgtEl>
                                        <p:attrNameLst>
                                          <p:attrName>style.rotation</p:attrName>
                                        </p:attrNameLst>
                                      </p:cBhvr>
                                      <p:tavLst>
                                        <p:tav tm="0">
                                          <p:val>
                                            <p:fltVal val="90"/>
                                          </p:val>
                                        </p:tav>
                                        <p:tav tm="100000">
                                          <p:val>
                                            <p:fltVal val="0"/>
                                          </p:val>
                                        </p:tav>
                                      </p:tavLst>
                                    </p:anim>
                                    <p:animEffect transition="in" filter="fade">
                                      <p:cBhvr>
                                        <p:cTn id="39"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598" y="215598"/>
            <a:ext cx="2191056" cy="1457528"/>
          </a:xfrm>
          <a:prstGeom prst="rect">
            <a:avLst/>
          </a:prstGeom>
          <a:ln>
            <a:noFill/>
          </a:ln>
          <a:effectLst>
            <a:softEdge rad="112500"/>
          </a:effectLst>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54036" y="234127"/>
            <a:ext cx="9121695" cy="6014273"/>
          </a:xfrm>
          <a:prstGeom prst="rect">
            <a:avLst/>
          </a:prstGeom>
        </p:spPr>
      </p:pic>
      <p:sp>
        <p:nvSpPr>
          <p:cNvPr id="7" name="Rounded Rectangle 6"/>
          <p:cNvSpPr/>
          <p:nvPr/>
        </p:nvSpPr>
        <p:spPr>
          <a:xfrm>
            <a:off x="2854036" y="360609"/>
            <a:ext cx="7308425" cy="4783756"/>
          </a:xfrm>
          <a:prstGeom prst="roundRect">
            <a:avLst/>
          </a:prstGeom>
          <a:ln w="57150">
            <a:solidFill>
              <a:schemeClr val="accent2">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2400" b="1" dirty="0" smtClean="0"/>
              <a:t>        </a:t>
            </a:r>
          </a:p>
          <a:p>
            <a:endParaRPr lang="en-US" sz="2400" b="1" dirty="0"/>
          </a:p>
          <a:p>
            <a:endParaRPr lang="en-US" sz="2400" b="1" dirty="0"/>
          </a:p>
          <a:p>
            <a:endParaRPr lang="en-US" sz="2400" dirty="0" smtClean="0"/>
          </a:p>
          <a:p>
            <a:endParaRPr lang="en-US" sz="2400" dirty="0" smtClean="0"/>
          </a:p>
          <a:p>
            <a:r>
              <a:rPr lang="as-IN" sz="2400" dirty="0" smtClean="0"/>
              <a:t> </a:t>
            </a:r>
            <a:endParaRPr lang="as-IN" sz="2400" b="1" dirty="0"/>
          </a:p>
        </p:txBody>
      </p:sp>
      <p:pic>
        <p:nvPicPr>
          <p:cNvPr id="8" name="Picture 7"/>
          <p:cNvPicPr>
            <a:picLocks noChangeAspect="1"/>
          </p:cNvPicPr>
          <p:nvPr/>
        </p:nvPicPr>
        <p:blipFill>
          <a:blip r:embed="rId6"/>
          <a:stretch>
            <a:fillRect/>
          </a:stretch>
        </p:blipFill>
        <p:spPr>
          <a:xfrm>
            <a:off x="0" y="6248400"/>
            <a:ext cx="11975731" cy="666750"/>
          </a:xfrm>
          <a:prstGeom prst="rect">
            <a:avLst/>
          </a:prstGeom>
        </p:spPr>
      </p:pic>
      <p:sp>
        <p:nvSpPr>
          <p:cNvPr id="19" name="Oval 18"/>
          <p:cNvSpPr/>
          <p:nvPr/>
        </p:nvSpPr>
        <p:spPr>
          <a:xfrm>
            <a:off x="3283521" y="745469"/>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9520507" y="728897"/>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624139" y="474657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243073" y="4694154"/>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726" y="234127"/>
            <a:ext cx="2191056" cy="1457528"/>
          </a:xfrm>
          <a:prstGeom prst="rect">
            <a:avLst/>
          </a:prstGeom>
          <a:ln>
            <a:noFill/>
          </a:ln>
          <a:effectLst>
            <a:softEdge rad="112500"/>
          </a:effectLst>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23595" y="3889978"/>
            <a:ext cx="6301227" cy="2784345"/>
          </a:xfrm>
          <a:prstGeom prst="rect">
            <a:avLst/>
          </a:prstGeom>
        </p:spPr>
      </p:pic>
      <p:sp>
        <p:nvSpPr>
          <p:cNvPr id="9" name="AutoShape 2" descr="⛽"/>
          <p:cNvSpPr>
            <a:spLocks noChangeAspect="1" noChangeArrowheads="1"/>
          </p:cNvSpPr>
          <p:nvPr/>
        </p:nvSpPr>
        <p:spPr bwMode="auto">
          <a:xfrm>
            <a:off x="9672638" y="2682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5373666" y="1315233"/>
            <a:ext cx="1917513" cy="523220"/>
          </a:xfrm>
          <a:prstGeom prst="rect">
            <a:avLst/>
          </a:prstGeom>
          <a:noFill/>
          <a:ln>
            <a:solidFill>
              <a:schemeClr val="accent2">
                <a:lumMod val="60000"/>
                <a:lumOff val="40000"/>
              </a:schemeClr>
            </a:solidFill>
          </a:ln>
        </p:spPr>
        <p:txBody>
          <a:bodyPr wrap="none" rtlCol="0">
            <a:spAutoFit/>
          </a:bodyPr>
          <a:lstStyle/>
          <a:p>
            <a:r>
              <a:rPr lang="en-US" sz="2800" dirty="0" err="1" smtClean="0">
                <a:solidFill>
                  <a:schemeClr val="accent4">
                    <a:lumMod val="60000"/>
                    <a:lumOff val="40000"/>
                  </a:schemeClr>
                </a:solidFill>
              </a:rPr>
              <a:t>বাড়ীর</a:t>
            </a:r>
            <a:r>
              <a:rPr lang="en-US" sz="2800" dirty="0" smtClean="0">
                <a:solidFill>
                  <a:schemeClr val="accent4">
                    <a:lumMod val="60000"/>
                    <a:lumOff val="40000"/>
                  </a:schemeClr>
                </a:solidFill>
              </a:rPr>
              <a:t> </a:t>
            </a:r>
            <a:r>
              <a:rPr lang="en-US" sz="2800" dirty="0" err="1" smtClean="0">
                <a:solidFill>
                  <a:schemeClr val="accent4">
                    <a:lumMod val="60000"/>
                    <a:lumOff val="40000"/>
                  </a:schemeClr>
                </a:solidFill>
              </a:rPr>
              <a:t>কাজ</a:t>
            </a:r>
            <a:endParaRPr lang="en-US" sz="2800" dirty="0">
              <a:solidFill>
                <a:schemeClr val="accent4">
                  <a:lumMod val="60000"/>
                  <a:lumOff val="40000"/>
                </a:schemeClr>
              </a:solidFill>
            </a:endParaRPr>
          </a:p>
        </p:txBody>
      </p:sp>
      <p:sp>
        <p:nvSpPr>
          <p:cNvPr id="10" name="Sun 9"/>
          <p:cNvSpPr/>
          <p:nvPr/>
        </p:nvSpPr>
        <p:spPr>
          <a:xfrm>
            <a:off x="3387153" y="1796367"/>
            <a:ext cx="914400" cy="914400"/>
          </a:xfrm>
          <a:prstGeom prst="sun">
            <a:avLst>
              <a:gd name="adj" fmla="val 125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dirty="0" smtClean="0"/>
              <a:t>০১</a:t>
            </a:r>
            <a:endParaRPr lang="en-US" sz="2000" dirty="0"/>
          </a:p>
        </p:txBody>
      </p:sp>
      <p:sp>
        <p:nvSpPr>
          <p:cNvPr id="11" name="Flowchart: Terminator 10"/>
          <p:cNvSpPr/>
          <p:nvPr/>
        </p:nvSpPr>
        <p:spPr>
          <a:xfrm>
            <a:off x="4301553" y="1964935"/>
            <a:ext cx="5098819" cy="563672"/>
          </a:xfrm>
          <a:prstGeom prst="flowChartTerminator">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err="1" smtClean="0"/>
              <a:t>ট্রান্সফরমারের</a:t>
            </a:r>
            <a:r>
              <a:rPr lang="en-US" dirty="0" smtClean="0"/>
              <a:t> </a:t>
            </a:r>
            <a:r>
              <a:rPr lang="en-US" dirty="0" err="1" smtClean="0"/>
              <a:t>শ্রেনী</a:t>
            </a:r>
            <a:r>
              <a:rPr lang="en-US" dirty="0" smtClean="0"/>
              <a:t> </a:t>
            </a:r>
            <a:r>
              <a:rPr lang="en-US" dirty="0" err="1" smtClean="0"/>
              <a:t>বিভাগ</a:t>
            </a:r>
            <a:r>
              <a:rPr lang="en-US" dirty="0" smtClean="0"/>
              <a:t> </a:t>
            </a:r>
            <a:r>
              <a:rPr lang="en-US" dirty="0" err="1" smtClean="0"/>
              <a:t>উল্লেখ</a:t>
            </a:r>
            <a:r>
              <a:rPr lang="en-US" dirty="0" smtClean="0"/>
              <a:t> </a:t>
            </a:r>
            <a:r>
              <a:rPr lang="en-US" dirty="0" err="1" smtClean="0"/>
              <a:t>কর</a:t>
            </a:r>
            <a:endParaRPr lang="en-US" dirty="0"/>
          </a:p>
        </p:txBody>
      </p:sp>
      <p:sp>
        <p:nvSpPr>
          <p:cNvPr id="18" name="Sun 17"/>
          <p:cNvSpPr/>
          <p:nvPr/>
        </p:nvSpPr>
        <p:spPr>
          <a:xfrm>
            <a:off x="3450337" y="2879335"/>
            <a:ext cx="914400" cy="914400"/>
          </a:xfrm>
          <a:prstGeom prst="sun">
            <a:avLst>
              <a:gd name="adj" fmla="val 12500"/>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smtClean="0"/>
              <a:t>০২</a:t>
            </a:r>
            <a:endParaRPr lang="en-US" sz="2000" dirty="0"/>
          </a:p>
        </p:txBody>
      </p:sp>
      <p:sp>
        <p:nvSpPr>
          <p:cNvPr id="25" name="Flowchart: Terminator 24"/>
          <p:cNvSpPr/>
          <p:nvPr/>
        </p:nvSpPr>
        <p:spPr>
          <a:xfrm>
            <a:off x="4364737" y="3068641"/>
            <a:ext cx="5098819" cy="563672"/>
          </a:xfrm>
          <a:prstGeom prst="flowChartTerminator">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err="1" smtClean="0"/>
              <a:t>ট্রান্সফরমারের</a:t>
            </a:r>
            <a:r>
              <a:rPr lang="en-US" dirty="0" smtClean="0"/>
              <a:t> </a:t>
            </a:r>
            <a:r>
              <a:rPr lang="en-US" dirty="0" err="1" smtClean="0"/>
              <a:t>ইফিসিয়েন্সি</a:t>
            </a:r>
            <a:r>
              <a:rPr lang="en-US" dirty="0" smtClean="0"/>
              <a:t> </a:t>
            </a:r>
            <a:r>
              <a:rPr lang="en-US" dirty="0" err="1" smtClean="0"/>
              <a:t>বলতে</a:t>
            </a:r>
            <a:r>
              <a:rPr lang="en-US" dirty="0" smtClean="0"/>
              <a:t> </a:t>
            </a:r>
            <a:r>
              <a:rPr lang="en-US" dirty="0" err="1" smtClean="0"/>
              <a:t>কি</a:t>
            </a:r>
            <a:r>
              <a:rPr lang="en-US" dirty="0" smtClean="0"/>
              <a:t> </a:t>
            </a:r>
            <a:r>
              <a:rPr lang="en-US" dirty="0" err="1" smtClean="0"/>
              <a:t>বোঝায়</a:t>
            </a:r>
            <a:endParaRPr lang="en-US" dirty="0"/>
          </a:p>
        </p:txBody>
      </p:sp>
    </p:spTree>
    <p:extLst>
      <p:ext uri="{BB962C8B-B14F-4D97-AF65-F5344CB8AC3E}">
        <p14:creationId xmlns:p14="http://schemas.microsoft.com/office/powerpoint/2010/main" val="16455142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3" name="breeze.wav"/>
          </p:stSnd>
        </p:sndAc>
      </p:transition>
    </mc:Choice>
    <mc:Fallback xmlns="">
      <p:transition spd="slow">
        <p:fade/>
        <p:sndAc>
          <p:stSnd>
            <p:snd r:embed="rId8"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
                                        <p:tgtEl>
                                          <p:spTgt spid="7">
                                            <p:txEl>
                                              <p:pRg st="0" end="0"/>
                                            </p:txEl>
                                          </p:spTgt>
                                        </p:tgtEl>
                                      </p:cBhvr>
                                    </p:animEffect>
                                    <p:anim calcmode="lin" valueType="num">
                                      <p:cBhvr>
                                        <p:cTn id="8" dur="4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7">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7">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7">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7">
                                            <p:txEl>
                                              <p:pRg st="5" end="5"/>
                                            </p:txEl>
                                          </p:spTgt>
                                        </p:tgtEl>
                                        <p:attrNameLst>
                                          <p:attrName>style.visibility</p:attrName>
                                        </p:attrNameLst>
                                      </p:cBhvr>
                                      <p:to>
                                        <p:strVal val="visible"/>
                                      </p:to>
                                    </p:set>
                                    <p:animEffect transition="in" filter="fade">
                                      <p:cBhvr>
                                        <p:cTn id="16" dur="100"/>
                                        <p:tgtEl>
                                          <p:spTgt spid="7">
                                            <p:txEl>
                                              <p:pRg st="5" end="5"/>
                                            </p:txEl>
                                          </p:spTgt>
                                        </p:tgtEl>
                                      </p:cBhvr>
                                    </p:animEffect>
                                    <p:anim calcmode="lin" valueType="num">
                                      <p:cBhvr>
                                        <p:cTn id="17" dur="4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18" dur="400" fill="hold"/>
                                        <p:tgtEl>
                                          <p:spTgt spid="7">
                                            <p:txEl>
                                              <p:pRg st="5" end="5"/>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7">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7">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wheel(1)">
                                      <p:cBhvr>
                                        <p:cTn id="25" dur="2000"/>
                                        <p:tgtEl>
                                          <p:spTgt spid="6">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ppt_x"/>
                                          </p:val>
                                        </p:tav>
                                        <p:tav tm="100000">
                                          <p:val>
                                            <p:strVal val="#ppt_x"/>
                                          </p:val>
                                        </p:tav>
                                      </p:tavLst>
                                    </p:anim>
                                    <p:anim calcmode="lin" valueType="num">
                                      <p:cBhvr additive="base">
                                        <p:cTn id="31" dur="500" fill="hold"/>
                                        <p:tgtEl>
                                          <p:spTgt spid="10"/>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ppt_x"/>
                                          </p:val>
                                        </p:tav>
                                        <p:tav tm="100000">
                                          <p:val>
                                            <p:strVal val="#ppt_x"/>
                                          </p:val>
                                        </p:tav>
                                      </p:tavLst>
                                    </p:anim>
                                    <p:anim calcmode="lin" valueType="num">
                                      <p:cBhvr additive="base">
                                        <p:cTn id="3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additive="base">
                                        <p:cTn id="40" dur="500" fill="hold"/>
                                        <p:tgtEl>
                                          <p:spTgt spid="18"/>
                                        </p:tgtEl>
                                        <p:attrNameLst>
                                          <p:attrName>ppt_x</p:attrName>
                                        </p:attrNameLst>
                                      </p:cBhvr>
                                      <p:tavLst>
                                        <p:tav tm="0">
                                          <p:val>
                                            <p:strVal val="#ppt_x"/>
                                          </p:val>
                                        </p:tav>
                                        <p:tav tm="100000">
                                          <p:val>
                                            <p:strVal val="#ppt_x"/>
                                          </p:val>
                                        </p:tav>
                                      </p:tavLst>
                                    </p:anim>
                                    <p:anim calcmode="lin" valueType="num">
                                      <p:cBhvr additive="base">
                                        <p:cTn id="41" dur="500" fill="hold"/>
                                        <p:tgtEl>
                                          <p:spTgt spid="18"/>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25"/>
                                        </p:tgtEl>
                                        <p:attrNameLst>
                                          <p:attrName>style.visibility</p:attrName>
                                        </p:attrNameLst>
                                      </p:cBhvr>
                                      <p:to>
                                        <p:strVal val="visible"/>
                                      </p:to>
                                    </p:set>
                                    <p:anim calcmode="lin" valueType="num">
                                      <p:cBhvr additive="base">
                                        <p:cTn id="44" dur="500" fill="hold"/>
                                        <p:tgtEl>
                                          <p:spTgt spid="25"/>
                                        </p:tgtEl>
                                        <p:attrNameLst>
                                          <p:attrName>ppt_x</p:attrName>
                                        </p:attrNameLst>
                                      </p:cBhvr>
                                      <p:tavLst>
                                        <p:tav tm="0">
                                          <p:val>
                                            <p:strVal val="#ppt_x"/>
                                          </p:val>
                                        </p:tav>
                                        <p:tav tm="100000">
                                          <p:val>
                                            <p:strVal val="#ppt_x"/>
                                          </p:val>
                                        </p:tav>
                                      </p:tavLst>
                                    </p:anim>
                                    <p:anim calcmode="lin" valueType="num">
                                      <p:cBhvr additive="base">
                                        <p:cTn id="45"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8" grpId="0" animBg="1"/>
      <p:bldP spid="2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598" y="215598"/>
            <a:ext cx="2191056" cy="1457528"/>
          </a:xfrm>
          <a:prstGeom prst="rect">
            <a:avLst/>
          </a:prstGeom>
          <a:ln>
            <a:noFill/>
          </a:ln>
          <a:effectLst>
            <a:softEdge rad="112500"/>
          </a:effectLst>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54036" y="234127"/>
            <a:ext cx="9121695" cy="6014273"/>
          </a:xfrm>
          <a:prstGeom prst="rect">
            <a:avLst/>
          </a:prstGeom>
        </p:spPr>
      </p:pic>
      <p:sp>
        <p:nvSpPr>
          <p:cNvPr id="7" name="Rounded Rectangle 6"/>
          <p:cNvSpPr/>
          <p:nvPr/>
        </p:nvSpPr>
        <p:spPr>
          <a:xfrm>
            <a:off x="2854036" y="360609"/>
            <a:ext cx="7308425" cy="4783756"/>
          </a:xfrm>
          <a:prstGeom prst="roundRect">
            <a:avLst/>
          </a:prstGeom>
          <a:ln w="57150">
            <a:solidFill>
              <a:schemeClr val="accent2">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2400" b="1" dirty="0" smtClean="0"/>
              <a:t>        </a:t>
            </a:r>
          </a:p>
          <a:p>
            <a:endParaRPr lang="en-US" sz="2400" b="1" dirty="0"/>
          </a:p>
          <a:p>
            <a:endParaRPr lang="en-US" sz="2400" b="1" dirty="0"/>
          </a:p>
          <a:p>
            <a:endParaRPr lang="en-US" sz="2400" dirty="0" smtClean="0"/>
          </a:p>
          <a:p>
            <a:endParaRPr lang="en-US" sz="2400" dirty="0" smtClean="0"/>
          </a:p>
          <a:p>
            <a:r>
              <a:rPr lang="as-IN" sz="2400" dirty="0" smtClean="0"/>
              <a:t> </a:t>
            </a:r>
            <a:endParaRPr lang="as-IN" sz="2400" b="1" dirty="0"/>
          </a:p>
        </p:txBody>
      </p:sp>
      <p:pic>
        <p:nvPicPr>
          <p:cNvPr id="8" name="Picture 7"/>
          <p:cNvPicPr>
            <a:picLocks noChangeAspect="1"/>
          </p:cNvPicPr>
          <p:nvPr/>
        </p:nvPicPr>
        <p:blipFill>
          <a:blip r:embed="rId6"/>
          <a:stretch>
            <a:fillRect/>
          </a:stretch>
        </p:blipFill>
        <p:spPr>
          <a:xfrm>
            <a:off x="0" y="6248400"/>
            <a:ext cx="11975731" cy="666750"/>
          </a:xfrm>
          <a:prstGeom prst="rect">
            <a:avLst/>
          </a:prstGeom>
        </p:spPr>
      </p:pic>
      <p:sp>
        <p:nvSpPr>
          <p:cNvPr id="19" name="Oval 18"/>
          <p:cNvSpPr/>
          <p:nvPr/>
        </p:nvSpPr>
        <p:spPr>
          <a:xfrm>
            <a:off x="3283521" y="745469"/>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9520507" y="728897"/>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626684" y="4603365"/>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243073" y="4694154"/>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726" y="234127"/>
            <a:ext cx="2191056" cy="1457528"/>
          </a:xfrm>
          <a:prstGeom prst="rect">
            <a:avLst/>
          </a:prstGeom>
          <a:ln>
            <a:noFill/>
          </a:ln>
          <a:effectLst>
            <a:softEdge rad="112500"/>
          </a:effectLst>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23595" y="3843353"/>
            <a:ext cx="6301227" cy="2784345"/>
          </a:xfrm>
          <a:prstGeom prst="rect">
            <a:avLst/>
          </a:prstGeom>
        </p:spPr>
      </p:pic>
      <p:sp>
        <p:nvSpPr>
          <p:cNvPr id="9" name="AutoShape 2" descr="⛽"/>
          <p:cNvSpPr>
            <a:spLocks noChangeAspect="1" noChangeArrowheads="1"/>
          </p:cNvSpPr>
          <p:nvPr/>
        </p:nvSpPr>
        <p:spPr bwMode="auto">
          <a:xfrm>
            <a:off x="9672638" y="2682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322638" y="1388568"/>
            <a:ext cx="6502400" cy="2997200"/>
          </a:xfrm>
          <a:prstGeom prst="rect">
            <a:avLst/>
          </a:prstGeom>
          <a:ln>
            <a:noFill/>
          </a:ln>
          <a:effectLst>
            <a:softEdge rad="112500"/>
          </a:effectLst>
        </p:spPr>
      </p:pic>
    </p:spTree>
    <p:extLst>
      <p:ext uri="{BB962C8B-B14F-4D97-AF65-F5344CB8AC3E}">
        <p14:creationId xmlns:p14="http://schemas.microsoft.com/office/powerpoint/2010/main" val="1861704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3" name="breeze.wav"/>
          </p:stSnd>
        </p:sndAc>
      </p:transition>
    </mc:Choice>
    <mc:Fallback xmlns="">
      <p:transition spd="slow">
        <p:fade/>
        <p:sndAc>
          <p:stSnd>
            <p:snd r:embed="rId9"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
                                        <p:tgtEl>
                                          <p:spTgt spid="7">
                                            <p:txEl>
                                              <p:pRg st="0" end="0"/>
                                            </p:txEl>
                                          </p:spTgt>
                                        </p:tgtEl>
                                      </p:cBhvr>
                                    </p:animEffect>
                                    <p:anim calcmode="lin" valueType="num">
                                      <p:cBhvr>
                                        <p:cTn id="8" dur="4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7">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7">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7">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7">
                                            <p:txEl>
                                              <p:pRg st="5" end="5"/>
                                            </p:txEl>
                                          </p:spTgt>
                                        </p:tgtEl>
                                        <p:attrNameLst>
                                          <p:attrName>style.visibility</p:attrName>
                                        </p:attrNameLst>
                                      </p:cBhvr>
                                      <p:to>
                                        <p:strVal val="visible"/>
                                      </p:to>
                                    </p:set>
                                    <p:animEffect transition="in" filter="fade">
                                      <p:cBhvr>
                                        <p:cTn id="16" dur="100"/>
                                        <p:tgtEl>
                                          <p:spTgt spid="7">
                                            <p:txEl>
                                              <p:pRg st="5" end="5"/>
                                            </p:txEl>
                                          </p:spTgt>
                                        </p:tgtEl>
                                      </p:cBhvr>
                                    </p:animEffect>
                                    <p:anim calcmode="lin" valueType="num">
                                      <p:cBhvr>
                                        <p:cTn id="17" dur="4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18" dur="400" fill="hold"/>
                                        <p:tgtEl>
                                          <p:spTgt spid="7">
                                            <p:txEl>
                                              <p:pRg st="5" end="5"/>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7">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7">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745" y="234127"/>
            <a:ext cx="2191056" cy="1457528"/>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54036" y="234127"/>
            <a:ext cx="9121695" cy="6014273"/>
          </a:xfrm>
          <a:prstGeom prst="rect">
            <a:avLst/>
          </a:prstGeom>
        </p:spPr>
      </p:pic>
      <p:sp>
        <p:nvSpPr>
          <p:cNvPr id="7" name="Rounded Rectangle 6"/>
          <p:cNvSpPr/>
          <p:nvPr/>
        </p:nvSpPr>
        <p:spPr>
          <a:xfrm>
            <a:off x="2854035" y="336884"/>
            <a:ext cx="6858000" cy="4600876"/>
          </a:xfrm>
          <a:prstGeom prst="roundRect">
            <a:avLst/>
          </a:prstGeom>
          <a:ln w="57150">
            <a:solidFill>
              <a:schemeClr val="accent2">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6"/>
          <a:stretch>
            <a:fillRect/>
          </a:stretch>
        </p:blipFill>
        <p:spPr>
          <a:xfrm>
            <a:off x="0" y="6248400"/>
            <a:ext cx="11975731" cy="666750"/>
          </a:xfrm>
          <a:prstGeom prst="rect">
            <a:avLst/>
          </a:prstGeom>
        </p:spPr>
      </p:pic>
      <p:sp>
        <p:nvSpPr>
          <p:cNvPr id="12" name="TextBox 11"/>
          <p:cNvSpPr txBox="1"/>
          <p:nvPr/>
        </p:nvSpPr>
        <p:spPr>
          <a:xfrm>
            <a:off x="5391011" y="682752"/>
            <a:ext cx="2023872" cy="523220"/>
          </a:xfrm>
          <a:prstGeom prst="rect">
            <a:avLst/>
          </a:prstGeom>
          <a:noFill/>
        </p:spPr>
        <p:txBody>
          <a:bodyPr wrap="square" rtlCol="0">
            <a:spAutoFit/>
          </a:bodyPr>
          <a:lstStyle/>
          <a:p>
            <a:r>
              <a:rPr lang="en-US" sz="2800" b="1" u="sng" dirty="0" err="1" smtClean="0">
                <a:solidFill>
                  <a:schemeClr val="bg1"/>
                </a:solidFill>
              </a:rPr>
              <a:t>পরিচিতি</a:t>
            </a:r>
            <a:endParaRPr lang="en-US" sz="2800" b="1" u="sng" dirty="0">
              <a:solidFill>
                <a:schemeClr val="bg1"/>
              </a:solidFill>
            </a:endParaRPr>
          </a:p>
        </p:txBody>
      </p:sp>
      <p:sp>
        <p:nvSpPr>
          <p:cNvPr id="14" name="TextBox 13"/>
          <p:cNvSpPr txBox="1"/>
          <p:nvPr/>
        </p:nvSpPr>
        <p:spPr>
          <a:xfrm>
            <a:off x="3401568" y="1389888"/>
            <a:ext cx="1389888" cy="461665"/>
          </a:xfrm>
          <a:prstGeom prst="rect">
            <a:avLst/>
          </a:prstGeom>
          <a:noFill/>
          <a:ln>
            <a:solidFill>
              <a:schemeClr val="accent6">
                <a:lumMod val="40000"/>
                <a:lumOff val="60000"/>
              </a:schemeClr>
            </a:solidFill>
          </a:ln>
        </p:spPr>
        <p:txBody>
          <a:bodyPr wrap="square" rtlCol="0">
            <a:spAutoFit/>
          </a:bodyPr>
          <a:lstStyle/>
          <a:p>
            <a:r>
              <a:rPr lang="en-US" sz="2400" b="1" dirty="0" err="1" smtClean="0">
                <a:ln>
                  <a:solidFill>
                    <a:schemeClr val="bg1"/>
                  </a:solidFill>
                </a:ln>
                <a:solidFill>
                  <a:schemeClr val="bg1"/>
                </a:solidFill>
              </a:rPr>
              <a:t>শিক্ষক</a:t>
            </a:r>
            <a:r>
              <a:rPr lang="en-US" sz="2400" b="1" dirty="0" smtClean="0">
                <a:ln>
                  <a:solidFill>
                    <a:schemeClr val="bg1"/>
                  </a:solidFill>
                </a:ln>
                <a:solidFill>
                  <a:schemeClr val="bg1"/>
                </a:solidFill>
              </a:rPr>
              <a:t> :</a:t>
            </a:r>
            <a:endParaRPr lang="en-US" sz="2400" b="1" dirty="0">
              <a:ln>
                <a:solidFill>
                  <a:schemeClr val="bg1"/>
                </a:solidFill>
              </a:ln>
              <a:solidFill>
                <a:schemeClr val="bg1"/>
              </a:solidFill>
            </a:endParaRPr>
          </a:p>
        </p:txBody>
      </p:sp>
      <p:sp>
        <p:nvSpPr>
          <p:cNvPr id="15" name="TextBox 14"/>
          <p:cNvSpPr txBox="1"/>
          <p:nvPr/>
        </p:nvSpPr>
        <p:spPr>
          <a:xfrm>
            <a:off x="3072385" y="2154918"/>
            <a:ext cx="2635688" cy="1899174"/>
          </a:xfrm>
          <a:prstGeom prst="rect">
            <a:avLst/>
          </a:prstGeom>
          <a:noFill/>
          <a:ln w="28575">
            <a:solidFill>
              <a:schemeClr val="accent6">
                <a:lumMod val="40000"/>
                <a:lumOff val="60000"/>
              </a:schemeClr>
            </a:solidFill>
          </a:ln>
        </p:spPr>
        <p:txBody>
          <a:bodyPr wrap="square" rtlCol="0">
            <a:spAutoFit/>
          </a:bodyPr>
          <a:lstStyle/>
          <a:p>
            <a:pPr>
              <a:lnSpc>
                <a:spcPct val="150000"/>
              </a:lnSpc>
            </a:pPr>
            <a:r>
              <a:rPr lang="en-US" sz="1600" dirty="0" err="1" smtClean="0">
                <a:ln>
                  <a:solidFill>
                    <a:schemeClr val="bg1"/>
                  </a:solidFill>
                </a:ln>
                <a:solidFill>
                  <a:schemeClr val="bg1"/>
                </a:solidFill>
              </a:rPr>
              <a:t>মোঃ</a:t>
            </a:r>
            <a:r>
              <a:rPr lang="en-US" sz="1600" dirty="0" smtClean="0">
                <a:ln>
                  <a:solidFill>
                    <a:schemeClr val="bg1"/>
                  </a:solidFill>
                </a:ln>
                <a:solidFill>
                  <a:schemeClr val="bg1"/>
                </a:solidFill>
              </a:rPr>
              <a:t> </a:t>
            </a:r>
            <a:r>
              <a:rPr lang="en-US" sz="1600" dirty="0" err="1" smtClean="0">
                <a:ln>
                  <a:solidFill>
                    <a:schemeClr val="bg1"/>
                  </a:solidFill>
                </a:ln>
                <a:solidFill>
                  <a:schemeClr val="bg1"/>
                </a:solidFill>
              </a:rPr>
              <a:t>আতিকুর</a:t>
            </a:r>
            <a:r>
              <a:rPr lang="en-US" sz="1600" dirty="0" smtClean="0">
                <a:ln>
                  <a:solidFill>
                    <a:schemeClr val="bg1"/>
                  </a:solidFill>
                </a:ln>
                <a:solidFill>
                  <a:schemeClr val="bg1"/>
                </a:solidFill>
              </a:rPr>
              <a:t> </a:t>
            </a:r>
            <a:r>
              <a:rPr lang="en-US" sz="1600" dirty="0" err="1" smtClean="0">
                <a:ln>
                  <a:solidFill>
                    <a:schemeClr val="bg1"/>
                  </a:solidFill>
                </a:ln>
                <a:solidFill>
                  <a:schemeClr val="bg1"/>
                </a:solidFill>
              </a:rPr>
              <a:t>রহমান</a:t>
            </a:r>
            <a:endParaRPr lang="en-US" sz="1600" dirty="0" smtClean="0">
              <a:ln>
                <a:solidFill>
                  <a:schemeClr val="bg1"/>
                </a:solidFill>
              </a:ln>
              <a:solidFill>
                <a:schemeClr val="bg1"/>
              </a:solidFill>
            </a:endParaRPr>
          </a:p>
          <a:p>
            <a:pPr>
              <a:lnSpc>
                <a:spcPct val="150000"/>
              </a:lnSpc>
            </a:pPr>
            <a:r>
              <a:rPr lang="en-US" sz="1600" dirty="0" err="1" smtClean="0">
                <a:ln>
                  <a:solidFill>
                    <a:schemeClr val="bg1"/>
                  </a:solidFill>
                </a:ln>
                <a:solidFill>
                  <a:schemeClr val="bg1"/>
                </a:solidFill>
              </a:rPr>
              <a:t>ট্রেড</a:t>
            </a:r>
            <a:r>
              <a:rPr lang="en-US" sz="1600" dirty="0" smtClean="0">
                <a:ln>
                  <a:solidFill>
                    <a:schemeClr val="bg1"/>
                  </a:solidFill>
                </a:ln>
                <a:solidFill>
                  <a:schemeClr val="bg1"/>
                </a:solidFill>
              </a:rPr>
              <a:t> </a:t>
            </a:r>
            <a:r>
              <a:rPr lang="en-US" sz="1600" dirty="0" err="1" smtClean="0">
                <a:ln>
                  <a:solidFill>
                    <a:schemeClr val="bg1"/>
                  </a:solidFill>
                </a:ln>
                <a:solidFill>
                  <a:schemeClr val="bg1"/>
                </a:solidFill>
              </a:rPr>
              <a:t>ইন্সট্রাক্টর</a:t>
            </a:r>
            <a:r>
              <a:rPr lang="en-US" sz="1600" dirty="0" smtClean="0">
                <a:ln>
                  <a:solidFill>
                    <a:schemeClr val="bg1"/>
                  </a:solidFill>
                </a:ln>
                <a:solidFill>
                  <a:schemeClr val="bg1"/>
                </a:solidFill>
              </a:rPr>
              <a:t> ( </a:t>
            </a:r>
            <a:r>
              <a:rPr lang="en-US" sz="1600" dirty="0" err="1" smtClean="0">
                <a:ln>
                  <a:solidFill>
                    <a:schemeClr val="bg1"/>
                  </a:solidFill>
                </a:ln>
                <a:solidFill>
                  <a:schemeClr val="bg1"/>
                </a:solidFill>
              </a:rPr>
              <a:t>ইলেক</a:t>
            </a:r>
            <a:r>
              <a:rPr lang="en-US" sz="1600" dirty="0" smtClean="0">
                <a:ln>
                  <a:solidFill>
                    <a:schemeClr val="bg1"/>
                  </a:solidFill>
                </a:ln>
                <a:solidFill>
                  <a:schemeClr val="bg1"/>
                </a:solidFill>
              </a:rPr>
              <a:t>)</a:t>
            </a:r>
          </a:p>
          <a:p>
            <a:pPr>
              <a:lnSpc>
                <a:spcPct val="150000"/>
              </a:lnSpc>
            </a:pPr>
            <a:r>
              <a:rPr lang="en-US" sz="1600" dirty="0" err="1" smtClean="0">
                <a:ln>
                  <a:solidFill>
                    <a:schemeClr val="bg1"/>
                  </a:solidFill>
                </a:ln>
                <a:solidFill>
                  <a:schemeClr val="bg1"/>
                </a:solidFill>
              </a:rPr>
              <a:t>ফুলকোট</a:t>
            </a:r>
            <a:r>
              <a:rPr lang="en-US" sz="1600" dirty="0" smtClean="0">
                <a:ln>
                  <a:solidFill>
                    <a:schemeClr val="bg1"/>
                  </a:solidFill>
                </a:ln>
                <a:solidFill>
                  <a:schemeClr val="bg1"/>
                </a:solidFill>
              </a:rPr>
              <a:t> </a:t>
            </a:r>
            <a:r>
              <a:rPr lang="en-US" sz="1600" dirty="0" err="1" smtClean="0">
                <a:ln>
                  <a:solidFill>
                    <a:schemeClr val="bg1"/>
                  </a:solidFill>
                </a:ln>
                <a:solidFill>
                  <a:schemeClr val="bg1"/>
                </a:solidFill>
              </a:rPr>
              <a:t>নবোদয়</a:t>
            </a:r>
            <a:r>
              <a:rPr lang="en-US" sz="1600" dirty="0" smtClean="0">
                <a:ln>
                  <a:solidFill>
                    <a:schemeClr val="bg1"/>
                  </a:solidFill>
                </a:ln>
                <a:solidFill>
                  <a:schemeClr val="bg1"/>
                </a:solidFill>
              </a:rPr>
              <a:t> </a:t>
            </a:r>
            <a:r>
              <a:rPr lang="en-US" sz="1600" dirty="0" err="1" smtClean="0">
                <a:ln>
                  <a:solidFill>
                    <a:schemeClr val="bg1"/>
                  </a:solidFill>
                </a:ln>
                <a:solidFill>
                  <a:schemeClr val="bg1"/>
                </a:solidFill>
              </a:rPr>
              <a:t>কারিগরি</a:t>
            </a:r>
            <a:r>
              <a:rPr lang="en-US" sz="1600" dirty="0" smtClean="0">
                <a:ln>
                  <a:solidFill>
                    <a:schemeClr val="bg1"/>
                  </a:solidFill>
                </a:ln>
                <a:solidFill>
                  <a:schemeClr val="bg1"/>
                </a:solidFill>
              </a:rPr>
              <a:t> </a:t>
            </a:r>
            <a:r>
              <a:rPr lang="en-US" sz="1600" dirty="0" err="1" smtClean="0">
                <a:ln>
                  <a:solidFill>
                    <a:schemeClr val="bg1"/>
                  </a:solidFill>
                </a:ln>
                <a:solidFill>
                  <a:schemeClr val="bg1"/>
                </a:solidFill>
              </a:rPr>
              <a:t>উচ্চ</a:t>
            </a:r>
            <a:r>
              <a:rPr lang="en-US" sz="1600" dirty="0" smtClean="0">
                <a:ln>
                  <a:solidFill>
                    <a:schemeClr val="bg1"/>
                  </a:solidFill>
                </a:ln>
                <a:solidFill>
                  <a:schemeClr val="bg1"/>
                </a:solidFill>
              </a:rPr>
              <a:t> </a:t>
            </a:r>
            <a:r>
              <a:rPr lang="en-US" sz="1600" dirty="0" err="1" smtClean="0">
                <a:ln>
                  <a:solidFill>
                    <a:schemeClr val="bg1"/>
                  </a:solidFill>
                </a:ln>
                <a:solidFill>
                  <a:schemeClr val="bg1"/>
                </a:solidFill>
              </a:rPr>
              <a:t>বিদ্যালয়</a:t>
            </a:r>
            <a:endParaRPr lang="en-US" sz="1600" dirty="0" smtClean="0">
              <a:ln>
                <a:solidFill>
                  <a:schemeClr val="bg1"/>
                </a:solidFill>
              </a:ln>
              <a:solidFill>
                <a:schemeClr val="bg1"/>
              </a:solidFill>
            </a:endParaRPr>
          </a:p>
          <a:p>
            <a:pPr>
              <a:lnSpc>
                <a:spcPct val="150000"/>
              </a:lnSpc>
            </a:pPr>
            <a:r>
              <a:rPr lang="en-US" sz="1600" dirty="0" err="1" smtClean="0">
                <a:ln>
                  <a:solidFill>
                    <a:schemeClr val="bg1"/>
                  </a:solidFill>
                </a:ln>
                <a:solidFill>
                  <a:schemeClr val="bg1"/>
                </a:solidFill>
              </a:rPr>
              <a:t>শাজাহানপুর,বগুড়া</a:t>
            </a:r>
            <a:r>
              <a:rPr lang="en-US" sz="1600" dirty="0" smtClean="0">
                <a:ln>
                  <a:solidFill>
                    <a:schemeClr val="bg1"/>
                  </a:solidFill>
                </a:ln>
                <a:solidFill>
                  <a:schemeClr val="bg1"/>
                </a:solidFill>
              </a:rPr>
              <a:t>।</a:t>
            </a:r>
            <a:endParaRPr lang="en-US" sz="1600" dirty="0">
              <a:ln>
                <a:solidFill>
                  <a:schemeClr val="bg1"/>
                </a:solidFill>
              </a:ln>
              <a:solidFill>
                <a:schemeClr val="bg1"/>
              </a:solidFill>
            </a:endParaRPr>
          </a:p>
        </p:txBody>
      </p:sp>
      <p:sp>
        <p:nvSpPr>
          <p:cNvPr id="17" name="TextBox 16"/>
          <p:cNvSpPr txBox="1"/>
          <p:nvPr/>
        </p:nvSpPr>
        <p:spPr>
          <a:xfrm>
            <a:off x="6521612" y="2816637"/>
            <a:ext cx="2732116" cy="1529842"/>
          </a:xfrm>
          <a:prstGeom prst="rect">
            <a:avLst/>
          </a:prstGeom>
          <a:noFill/>
          <a:ln w="28575">
            <a:solidFill>
              <a:schemeClr val="accent6">
                <a:lumMod val="40000"/>
                <a:lumOff val="60000"/>
              </a:schemeClr>
            </a:solidFill>
          </a:ln>
        </p:spPr>
        <p:txBody>
          <a:bodyPr wrap="square" rtlCol="0">
            <a:spAutoFit/>
          </a:bodyPr>
          <a:lstStyle/>
          <a:p>
            <a:pPr>
              <a:lnSpc>
                <a:spcPct val="150000"/>
              </a:lnSpc>
            </a:pPr>
            <a:r>
              <a:rPr lang="en-US" sz="1600" dirty="0" err="1" smtClean="0">
                <a:ln>
                  <a:solidFill>
                    <a:schemeClr val="bg1"/>
                  </a:solidFill>
                </a:ln>
                <a:solidFill>
                  <a:schemeClr val="bg1"/>
                </a:solidFill>
              </a:rPr>
              <a:t>বিষয়</a:t>
            </a:r>
            <a:r>
              <a:rPr lang="en-US" sz="1600" dirty="0" smtClean="0">
                <a:ln>
                  <a:solidFill>
                    <a:schemeClr val="bg1"/>
                  </a:solidFill>
                </a:ln>
                <a:solidFill>
                  <a:schemeClr val="bg1"/>
                </a:solidFill>
              </a:rPr>
              <a:t> : </a:t>
            </a:r>
            <a:r>
              <a:rPr lang="en-US" sz="1600" dirty="0" err="1" smtClean="0">
                <a:ln>
                  <a:solidFill>
                    <a:schemeClr val="bg1"/>
                  </a:solidFill>
                </a:ln>
                <a:solidFill>
                  <a:schemeClr val="bg1"/>
                </a:solidFill>
              </a:rPr>
              <a:t>জেনারেল</a:t>
            </a:r>
            <a:r>
              <a:rPr lang="en-US" sz="1600" dirty="0" smtClean="0">
                <a:ln>
                  <a:solidFill>
                    <a:schemeClr val="bg1"/>
                  </a:solidFill>
                </a:ln>
                <a:solidFill>
                  <a:schemeClr val="bg1"/>
                </a:solidFill>
              </a:rPr>
              <a:t> </a:t>
            </a:r>
            <a:r>
              <a:rPr lang="en-US" sz="1600" dirty="0" err="1" smtClean="0">
                <a:ln>
                  <a:solidFill>
                    <a:schemeClr val="bg1"/>
                  </a:solidFill>
                </a:ln>
                <a:solidFill>
                  <a:schemeClr val="bg1"/>
                </a:solidFill>
              </a:rPr>
              <a:t>ইলেকট্রিক্যাল</a:t>
            </a:r>
            <a:r>
              <a:rPr lang="en-US" sz="1600" dirty="0" smtClean="0">
                <a:ln>
                  <a:solidFill>
                    <a:schemeClr val="bg1"/>
                  </a:solidFill>
                </a:ln>
                <a:solidFill>
                  <a:schemeClr val="bg1"/>
                </a:solidFill>
              </a:rPr>
              <a:t> ওয়ার্কস-১(২য়)</a:t>
            </a:r>
          </a:p>
          <a:p>
            <a:pPr>
              <a:lnSpc>
                <a:spcPct val="150000"/>
              </a:lnSpc>
            </a:pPr>
            <a:r>
              <a:rPr lang="en-US" sz="1600" dirty="0" err="1" smtClean="0">
                <a:ln>
                  <a:solidFill>
                    <a:schemeClr val="bg1"/>
                  </a:solidFill>
                </a:ln>
                <a:solidFill>
                  <a:schemeClr val="bg1"/>
                </a:solidFill>
              </a:rPr>
              <a:t>অধ্যায়</a:t>
            </a:r>
            <a:r>
              <a:rPr lang="en-US" sz="1600" dirty="0" smtClean="0">
                <a:ln>
                  <a:solidFill>
                    <a:schemeClr val="bg1"/>
                  </a:solidFill>
                </a:ln>
                <a:solidFill>
                  <a:schemeClr val="bg1"/>
                </a:solidFill>
              </a:rPr>
              <a:t>: ১১</a:t>
            </a:r>
          </a:p>
          <a:p>
            <a:pPr>
              <a:lnSpc>
                <a:spcPct val="150000"/>
              </a:lnSpc>
            </a:pPr>
            <a:r>
              <a:rPr lang="en-US" sz="1600" dirty="0" err="1" smtClean="0">
                <a:ln>
                  <a:solidFill>
                    <a:schemeClr val="bg1"/>
                  </a:solidFill>
                </a:ln>
                <a:solidFill>
                  <a:schemeClr val="bg1"/>
                </a:solidFill>
              </a:rPr>
              <a:t>পাঠ</a:t>
            </a:r>
            <a:r>
              <a:rPr lang="en-US" sz="1600" dirty="0" smtClean="0">
                <a:ln>
                  <a:solidFill>
                    <a:schemeClr val="bg1"/>
                  </a:solidFill>
                </a:ln>
                <a:solidFill>
                  <a:schemeClr val="bg1"/>
                </a:solidFill>
              </a:rPr>
              <a:t> : </a:t>
            </a:r>
            <a:r>
              <a:rPr lang="en-US" sz="1600" dirty="0" err="1" smtClean="0">
                <a:ln>
                  <a:solidFill>
                    <a:schemeClr val="bg1"/>
                  </a:solidFill>
                </a:ln>
                <a:solidFill>
                  <a:schemeClr val="bg1"/>
                </a:solidFill>
              </a:rPr>
              <a:t>ট্রান্সফরমার</a:t>
            </a:r>
            <a:endParaRPr lang="en-US" sz="1600" dirty="0">
              <a:ln>
                <a:solidFill>
                  <a:schemeClr val="bg1"/>
                </a:solidFill>
              </a:ln>
              <a:solidFill>
                <a:schemeClr val="bg1"/>
              </a:solidFill>
            </a:endParaRPr>
          </a:p>
        </p:txBody>
      </p:sp>
      <p:sp>
        <p:nvSpPr>
          <p:cNvPr id="18" name="TextBox 17"/>
          <p:cNvSpPr txBox="1"/>
          <p:nvPr/>
        </p:nvSpPr>
        <p:spPr>
          <a:xfrm>
            <a:off x="7015110" y="2116998"/>
            <a:ext cx="1389888" cy="461665"/>
          </a:xfrm>
          <a:prstGeom prst="rect">
            <a:avLst/>
          </a:prstGeom>
          <a:noFill/>
          <a:ln>
            <a:solidFill>
              <a:schemeClr val="accent6">
                <a:lumMod val="40000"/>
                <a:lumOff val="60000"/>
              </a:schemeClr>
            </a:solidFill>
          </a:ln>
        </p:spPr>
        <p:txBody>
          <a:bodyPr wrap="square" rtlCol="0">
            <a:spAutoFit/>
          </a:bodyPr>
          <a:lstStyle/>
          <a:p>
            <a:r>
              <a:rPr lang="en-US" sz="2400" b="1" dirty="0" err="1" smtClean="0">
                <a:ln>
                  <a:solidFill>
                    <a:schemeClr val="bg1"/>
                  </a:solidFill>
                </a:ln>
                <a:solidFill>
                  <a:schemeClr val="bg1"/>
                </a:solidFill>
              </a:rPr>
              <a:t>পাঠ</a:t>
            </a:r>
            <a:r>
              <a:rPr lang="en-US" sz="2400" b="1" dirty="0" smtClean="0">
                <a:ln>
                  <a:solidFill>
                    <a:schemeClr val="bg1"/>
                  </a:solidFill>
                </a:ln>
                <a:solidFill>
                  <a:schemeClr val="bg1"/>
                </a:solidFill>
              </a:rPr>
              <a:t> :</a:t>
            </a:r>
            <a:endParaRPr lang="en-US" sz="2400" b="1" dirty="0">
              <a:ln>
                <a:solidFill>
                  <a:schemeClr val="bg1"/>
                </a:solidFill>
              </a:ln>
              <a:solidFill>
                <a:schemeClr val="bg1"/>
              </a:solidFill>
            </a:endParaRPr>
          </a:p>
        </p:txBody>
      </p:sp>
      <p:sp>
        <p:nvSpPr>
          <p:cNvPr id="19" name="Oval 18"/>
          <p:cNvSpPr/>
          <p:nvPr/>
        </p:nvSpPr>
        <p:spPr>
          <a:xfrm>
            <a:off x="3316225" y="50622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9150096" y="56718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253728" y="4462936"/>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243073" y="4571395"/>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77756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3" name="breeze.wav"/>
          </p:stSnd>
        </p:sndAc>
      </p:transition>
    </mc:Choice>
    <mc:Fallback xmlns="">
      <p:transition spd="slow">
        <p:fade/>
        <p:sndAc>
          <p:stSnd>
            <p:snd r:embed="rId8"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anim calcmode="lin" valueType="num">
                                      <p:cBhvr>
                                        <p:cTn id="13" dur="2000" fill="hold"/>
                                        <p:tgtEl>
                                          <p:spTgt spid="8"/>
                                        </p:tgtEl>
                                        <p:attrNameLst>
                                          <p:attrName>ppt_w</p:attrName>
                                        </p:attrNameLst>
                                      </p:cBhvr>
                                      <p:tavLst>
                                        <p:tav tm="0" fmla="#ppt_w*sin(2.5*pi*$)">
                                          <p:val>
                                            <p:fltVal val="0"/>
                                          </p:val>
                                        </p:tav>
                                        <p:tav tm="100000">
                                          <p:val>
                                            <p:fltVal val="1"/>
                                          </p:val>
                                        </p:tav>
                                      </p:tavLst>
                                    </p:anim>
                                    <p:anim calcmode="lin" valueType="num">
                                      <p:cBhvr>
                                        <p:cTn id="14" dur="2000" fill="hold"/>
                                        <p:tgtEl>
                                          <p:spTgt spid="8"/>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2000"/>
                                        <p:tgtEl>
                                          <p:spTgt spid="22"/>
                                        </p:tgtEl>
                                      </p:cBhvr>
                                    </p:animEffect>
                                    <p:anim calcmode="lin" valueType="num">
                                      <p:cBhvr>
                                        <p:cTn id="18" dur="2000" fill="hold"/>
                                        <p:tgtEl>
                                          <p:spTgt spid="22"/>
                                        </p:tgtEl>
                                        <p:attrNameLst>
                                          <p:attrName>ppt_w</p:attrName>
                                        </p:attrNameLst>
                                      </p:cBhvr>
                                      <p:tavLst>
                                        <p:tav tm="0" fmla="#ppt_w*sin(2.5*pi*$)">
                                          <p:val>
                                            <p:fltVal val="0"/>
                                          </p:val>
                                        </p:tav>
                                        <p:tav tm="100000">
                                          <p:val>
                                            <p:fltVal val="1"/>
                                          </p:val>
                                        </p:tav>
                                      </p:tavLst>
                                    </p:anim>
                                    <p:anim calcmode="lin" valueType="num">
                                      <p:cBhvr>
                                        <p:cTn id="19" dur="2000" fill="hold"/>
                                        <p:tgtEl>
                                          <p:spTgt spid="22"/>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2000"/>
                                        <p:tgtEl>
                                          <p:spTgt spid="21"/>
                                        </p:tgtEl>
                                      </p:cBhvr>
                                    </p:animEffect>
                                    <p:anim calcmode="lin" valueType="num">
                                      <p:cBhvr>
                                        <p:cTn id="23" dur="2000" fill="hold"/>
                                        <p:tgtEl>
                                          <p:spTgt spid="21"/>
                                        </p:tgtEl>
                                        <p:attrNameLst>
                                          <p:attrName>ppt_w</p:attrName>
                                        </p:attrNameLst>
                                      </p:cBhvr>
                                      <p:tavLst>
                                        <p:tav tm="0" fmla="#ppt_w*sin(2.5*pi*$)">
                                          <p:val>
                                            <p:fltVal val="0"/>
                                          </p:val>
                                        </p:tav>
                                        <p:tav tm="100000">
                                          <p:val>
                                            <p:fltVal val="1"/>
                                          </p:val>
                                        </p:tav>
                                      </p:tavLst>
                                    </p:anim>
                                    <p:anim calcmode="lin" valueType="num">
                                      <p:cBhvr>
                                        <p:cTn id="24" dur="2000" fill="hold"/>
                                        <p:tgtEl>
                                          <p:spTgt spid="21"/>
                                        </p:tgtEl>
                                        <p:attrNameLst>
                                          <p:attrName>ppt_h</p:attrName>
                                        </p:attrNameLst>
                                      </p:cBhvr>
                                      <p:tavLst>
                                        <p:tav tm="0">
                                          <p:val>
                                            <p:strVal val="#ppt_h"/>
                                          </p:val>
                                        </p:tav>
                                        <p:tav tm="100000">
                                          <p:val>
                                            <p:strVal val="#ppt_h"/>
                                          </p:val>
                                        </p:tav>
                                      </p:tavLst>
                                    </p:anim>
                                  </p:childTnLst>
                                </p:cTn>
                              </p:par>
                              <p:par>
                                <p:cTn id="25" presetID="45" presetClass="entr" presetSubtype="0" fill="hold"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par>
                                <p:cTn id="30" presetID="45" presetClass="entr" presetSubtype="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2000"/>
                                        <p:tgtEl>
                                          <p:spTgt spid="7"/>
                                        </p:tgtEl>
                                      </p:cBhvr>
                                    </p:animEffect>
                                    <p:anim calcmode="lin" valueType="num">
                                      <p:cBhvr>
                                        <p:cTn id="33" dur="2000" fill="hold"/>
                                        <p:tgtEl>
                                          <p:spTgt spid="7"/>
                                        </p:tgtEl>
                                        <p:attrNameLst>
                                          <p:attrName>ppt_w</p:attrName>
                                        </p:attrNameLst>
                                      </p:cBhvr>
                                      <p:tavLst>
                                        <p:tav tm="0" fmla="#ppt_w*sin(2.5*pi*$)">
                                          <p:val>
                                            <p:fltVal val="0"/>
                                          </p:val>
                                        </p:tav>
                                        <p:tav tm="100000">
                                          <p:val>
                                            <p:fltVal val="1"/>
                                          </p:val>
                                        </p:tav>
                                      </p:tavLst>
                                    </p:anim>
                                    <p:anim calcmode="lin" valueType="num">
                                      <p:cBhvr>
                                        <p:cTn id="34" dur="2000" fill="hold"/>
                                        <p:tgtEl>
                                          <p:spTgt spid="7"/>
                                        </p:tgtEl>
                                        <p:attrNameLst>
                                          <p:attrName>ppt_h</p:attrName>
                                        </p:attrNameLst>
                                      </p:cBhvr>
                                      <p:tavLst>
                                        <p:tav tm="0">
                                          <p:val>
                                            <p:strVal val="#ppt_h"/>
                                          </p:val>
                                        </p:tav>
                                        <p:tav tm="100000">
                                          <p:val>
                                            <p:strVal val="#ppt_h"/>
                                          </p:val>
                                        </p:tav>
                                      </p:tavLst>
                                    </p:anim>
                                  </p:childTnLst>
                                </p:cTn>
                              </p:par>
                              <p:par>
                                <p:cTn id="35" presetID="45" presetClass="entr" presetSubtype="0"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2000"/>
                                        <p:tgtEl>
                                          <p:spTgt spid="19"/>
                                        </p:tgtEl>
                                      </p:cBhvr>
                                    </p:animEffect>
                                    <p:anim calcmode="lin" valueType="num">
                                      <p:cBhvr>
                                        <p:cTn id="38" dur="2000" fill="hold"/>
                                        <p:tgtEl>
                                          <p:spTgt spid="19"/>
                                        </p:tgtEl>
                                        <p:attrNameLst>
                                          <p:attrName>ppt_w</p:attrName>
                                        </p:attrNameLst>
                                      </p:cBhvr>
                                      <p:tavLst>
                                        <p:tav tm="0" fmla="#ppt_w*sin(2.5*pi*$)">
                                          <p:val>
                                            <p:fltVal val="0"/>
                                          </p:val>
                                        </p:tav>
                                        <p:tav tm="100000">
                                          <p:val>
                                            <p:fltVal val="1"/>
                                          </p:val>
                                        </p:tav>
                                      </p:tavLst>
                                    </p:anim>
                                    <p:anim calcmode="lin" valueType="num">
                                      <p:cBhvr>
                                        <p:cTn id="39" dur="2000" fill="hold"/>
                                        <p:tgtEl>
                                          <p:spTgt spid="19"/>
                                        </p:tgtEl>
                                        <p:attrNameLst>
                                          <p:attrName>ppt_h</p:attrName>
                                        </p:attrNameLst>
                                      </p:cBhvr>
                                      <p:tavLst>
                                        <p:tav tm="0">
                                          <p:val>
                                            <p:strVal val="#ppt_h"/>
                                          </p:val>
                                        </p:tav>
                                        <p:tav tm="100000">
                                          <p:val>
                                            <p:strVal val="#ppt_h"/>
                                          </p:val>
                                        </p:tav>
                                      </p:tavLst>
                                    </p:anim>
                                  </p:childTnLst>
                                </p:cTn>
                              </p:par>
                              <p:par>
                                <p:cTn id="40" presetID="45" presetClass="entr" presetSubtype="0"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2000"/>
                                        <p:tgtEl>
                                          <p:spTgt spid="20"/>
                                        </p:tgtEl>
                                      </p:cBhvr>
                                    </p:animEffect>
                                    <p:anim calcmode="lin" valueType="num">
                                      <p:cBhvr>
                                        <p:cTn id="43" dur="2000" fill="hold"/>
                                        <p:tgtEl>
                                          <p:spTgt spid="20"/>
                                        </p:tgtEl>
                                        <p:attrNameLst>
                                          <p:attrName>ppt_w</p:attrName>
                                        </p:attrNameLst>
                                      </p:cBhvr>
                                      <p:tavLst>
                                        <p:tav tm="0" fmla="#ppt_w*sin(2.5*pi*$)">
                                          <p:val>
                                            <p:fltVal val="0"/>
                                          </p:val>
                                        </p:tav>
                                        <p:tav tm="100000">
                                          <p:val>
                                            <p:fltVal val="1"/>
                                          </p:val>
                                        </p:tav>
                                      </p:tavLst>
                                    </p:anim>
                                    <p:anim calcmode="lin" valueType="num">
                                      <p:cBhvr>
                                        <p:cTn id="44" dur="20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additive="base">
                                        <p:cTn id="56" dur="500" fill="hold"/>
                                        <p:tgtEl>
                                          <p:spTgt spid="14"/>
                                        </p:tgtEl>
                                        <p:attrNameLst>
                                          <p:attrName>ppt_x</p:attrName>
                                        </p:attrNameLst>
                                      </p:cBhvr>
                                      <p:tavLst>
                                        <p:tav tm="0">
                                          <p:val>
                                            <p:strVal val="#ppt_x"/>
                                          </p:val>
                                        </p:tav>
                                        <p:tav tm="100000">
                                          <p:val>
                                            <p:strVal val="#ppt_x"/>
                                          </p:val>
                                        </p:tav>
                                      </p:tavLst>
                                    </p:anim>
                                    <p:anim calcmode="lin" valueType="num">
                                      <p:cBhvr additive="base">
                                        <p:cTn id="5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additive="base">
                                        <p:cTn id="62" dur="500" fill="hold"/>
                                        <p:tgtEl>
                                          <p:spTgt spid="15"/>
                                        </p:tgtEl>
                                        <p:attrNameLst>
                                          <p:attrName>ppt_x</p:attrName>
                                        </p:attrNameLst>
                                      </p:cBhvr>
                                      <p:tavLst>
                                        <p:tav tm="0">
                                          <p:val>
                                            <p:strVal val="#ppt_x"/>
                                          </p:val>
                                        </p:tav>
                                        <p:tav tm="100000">
                                          <p:val>
                                            <p:strVal val="#ppt_x"/>
                                          </p:val>
                                        </p:tav>
                                      </p:tavLst>
                                    </p:anim>
                                    <p:anim calcmode="lin" valueType="num">
                                      <p:cBhvr additive="base">
                                        <p:cTn id="6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barn(inVertical)">
                                      <p:cBhvr>
                                        <p:cTn id="68" dur="500"/>
                                        <p:tgtEl>
                                          <p:spTgt spid="18"/>
                                        </p:tgtEl>
                                      </p:cBhvr>
                                    </p:animEffect>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fade">
                                      <p:cBhvr>
                                        <p:cTn id="73" dur="1000"/>
                                        <p:tgtEl>
                                          <p:spTgt spid="17"/>
                                        </p:tgtEl>
                                      </p:cBhvr>
                                    </p:animEffect>
                                    <p:anim calcmode="lin" valueType="num">
                                      <p:cBhvr>
                                        <p:cTn id="74" dur="1000" fill="hold"/>
                                        <p:tgtEl>
                                          <p:spTgt spid="17"/>
                                        </p:tgtEl>
                                        <p:attrNameLst>
                                          <p:attrName>ppt_x</p:attrName>
                                        </p:attrNameLst>
                                      </p:cBhvr>
                                      <p:tavLst>
                                        <p:tav tm="0">
                                          <p:val>
                                            <p:strVal val="#ppt_x"/>
                                          </p:val>
                                        </p:tav>
                                        <p:tav tm="100000">
                                          <p:val>
                                            <p:strVal val="#ppt_x"/>
                                          </p:val>
                                        </p:tav>
                                      </p:tavLst>
                                    </p:anim>
                                    <p:anim calcmode="lin" valueType="num">
                                      <p:cBhvr>
                                        <p:cTn id="7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p:bldP spid="14" grpId="0" animBg="1"/>
      <p:bldP spid="15" grpId="0" animBg="1"/>
      <p:bldP spid="17" grpId="0" animBg="1"/>
      <p:bldP spid="18" grpId="0" animBg="1"/>
      <p:bldP spid="19" grpId="0" animBg="1"/>
      <p:bldP spid="20" grpId="0" animBg="1"/>
      <p:bldP spid="21" grpId="0" animBg="1"/>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598" y="215598"/>
            <a:ext cx="2191056" cy="1457528"/>
          </a:xfrm>
          <a:prstGeom prst="rect">
            <a:avLst/>
          </a:prstGeom>
          <a:ln>
            <a:noFill/>
          </a:ln>
          <a:effectLst>
            <a:softEdge rad="112500"/>
          </a:effectLst>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54036" y="234127"/>
            <a:ext cx="9121695" cy="6014273"/>
          </a:xfrm>
          <a:prstGeom prst="rect">
            <a:avLst/>
          </a:prstGeom>
        </p:spPr>
      </p:pic>
      <p:sp>
        <p:nvSpPr>
          <p:cNvPr id="7" name="Rounded Rectangle 6"/>
          <p:cNvSpPr/>
          <p:nvPr/>
        </p:nvSpPr>
        <p:spPr>
          <a:xfrm>
            <a:off x="2854035" y="336884"/>
            <a:ext cx="6858000" cy="4783756"/>
          </a:xfrm>
          <a:prstGeom prst="roundRect">
            <a:avLst/>
          </a:prstGeom>
          <a:ln w="57150">
            <a:solidFill>
              <a:schemeClr val="accent2">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6"/>
          <a:stretch>
            <a:fillRect/>
          </a:stretch>
        </p:blipFill>
        <p:spPr>
          <a:xfrm>
            <a:off x="0" y="6248400"/>
            <a:ext cx="11975731" cy="666750"/>
          </a:xfrm>
          <a:prstGeom prst="rect">
            <a:avLst/>
          </a:prstGeom>
        </p:spPr>
      </p:pic>
      <p:sp>
        <p:nvSpPr>
          <p:cNvPr id="12" name="TextBox 11"/>
          <p:cNvSpPr txBox="1"/>
          <p:nvPr/>
        </p:nvSpPr>
        <p:spPr>
          <a:xfrm>
            <a:off x="5391011" y="682752"/>
            <a:ext cx="2023872" cy="523220"/>
          </a:xfrm>
          <a:prstGeom prst="rect">
            <a:avLst/>
          </a:prstGeom>
          <a:noFill/>
        </p:spPr>
        <p:txBody>
          <a:bodyPr wrap="square" rtlCol="0">
            <a:spAutoFit/>
          </a:bodyPr>
          <a:lstStyle/>
          <a:p>
            <a:r>
              <a:rPr lang="en-US" sz="2800" b="1" u="sng" dirty="0" err="1" smtClean="0">
                <a:solidFill>
                  <a:schemeClr val="bg1"/>
                </a:solidFill>
              </a:rPr>
              <a:t>শিখন</a:t>
            </a:r>
            <a:r>
              <a:rPr lang="en-US" sz="2800" b="1" u="sng" dirty="0" smtClean="0">
                <a:solidFill>
                  <a:schemeClr val="bg1"/>
                </a:solidFill>
              </a:rPr>
              <a:t> </a:t>
            </a:r>
            <a:r>
              <a:rPr lang="en-US" sz="2800" b="1" u="sng" dirty="0" err="1" smtClean="0">
                <a:solidFill>
                  <a:schemeClr val="bg1"/>
                </a:solidFill>
              </a:rPr>
              <a:t>ফল</a:t>
            </a:r>
            <a:endParaRPr lang="en-US" sz="2800" b="1" u="sng" dirty="0">
              <a:solidFill>
                <a:schemeClr val="bg1"/>
              </a:solidFill>
            </a:endParaRPr>
          </a:p>
        </p:txBody>
      </p:sp>
      <p:sp>
        <p:nvSpPr>
          <p:cNvPr id="19" name="Oval 18"/>
          <p:cNvSpPr/>
          <p:nvPr/>
        </p:nvSpPr>
        <p:spPr>
          <a:xfrm>
            <a:off x="3316225" y="50622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9150096" y="56718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253728" y="4511704"/>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243073" y="4571395"/>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4791456" y="723139"/>
            <a:ext cx="414528" cy="374141"/>
          </a:xfrm>
          <a:prstGeom prs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Isosceles Triangle 22"/>
          <p:cNvSpPr/>
          <p:nvPr/>
        </p:nvSpPr>
        <p:spPr>
          <a:xfrm>
            <a:off x="7308550" y="702989"/>
            <a:ext cx="414528" cy="374141"/>
          </a:xfrm>
          <a:prstGeom prs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Teardrop 9"/>
          <p:cNvSpPr/>
          <p:nvPr/>
        </p:nvSpPr>
        <p:spPr>
          <a:xfrm>
            <a:off x="3072385" y="1524745"/>
            <a:ext cx="804671" cy="474744"/>
          </a:xfrm>
          <a:prstGeom prst="teardrop">
            <a:avLst/>
          </a:prstGeom>
          <a:ln w="28575">
            <a:solidFill>
              <a:schemeClr val="accent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০১</a:t>
            </a:r>
            <a:endParaRPr lang="en-US" sz="2400" dirty="0"/>
          </a:p>
        </p:txBody>
      </p:sp>
      <p:sp>
        <p:nvSpPr>
          <p:cNvPr id="11" name="Round Diagonal Corner Rectangle 10"/>
          <p:cNvSpPr/>
          <p:nvPr/>
        </p:nvSpPr>
        <p:spPr>
          <a:xfrm>
            <a:off x="4181856" y="1451593"/>
            <a:ext cx="4864608" cy="633239"/>
          </a:xfrm>
          <a:prstGeom prst="round2DiagRect">
            <a:avLst>
              <a:gd name="adj1" fmla="val 16667"/>
              <a:gd name="adj2" fmla="val 50000"/>
            </a:avLst>
          </a:prstGeom>
          <a:ln w="28575">
            <a:solidFill>
              <a:schemeClr val="accent4">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dirty="0" err="1" smtClean="0"/>
              <a:t>ট্রান্সফরমার</a:t>
            </a:r>
            <a:r>
              <a:rPr lang="en-US" sz="2400" dirty="0" smtClean="0"/>
              <a:t> </a:t>
            </a:r>
            <a:r>
              <a:rPr lang="en-US" sz="2400" dirty="0" err="1" smtClean="0"/>
              <a:t>কি</a:t>
            </a:r>
            <a:r>
              <a:rPr lang="en-US" sz="2400" dirty="0" smtClean="0"/>
              <a:t> </a:t>
            </a:r>
            <a:r>
              <a:rPr lang="en-US" sz="2400" dirty="0" err="1" smtClean="0"/>
              <a:t>তা</a:t>
            </a:r>
            <a:r>
              <a:rPr lang="en-US" sz="2400" dirty="0" smtClean="0"/>
              <a:t> </a:t>
            </a:r>
            <a:r>
              <a:rPr lang="en-US" sz="2400" dirty="0" err="1" smtClean="0"/>
              <a:t>জানতে</a:t>
            </a:r>
            <a:r>
              <a:rPr lang="en-US" sz="2400" dirty="0" smtClean="0"/>
              <a:t> </a:t>
            </a:r>
            <a:r>
              <a:rPr lang="en-US" sz="2400" dirty="0" err="1" smtClean="0"/>
              <a:t>পারবে</a:t>
            </a:r>
            <a:endParaRPr lang="en-US" sz="2400" dirty="0"/>
          </a:p>
        </p:txBody>
      </p:sp>
      <p:sp>
        <p:nvSpPr>
          <p:cNvPr id="24" name="Teardrop 23"/>
          <p:cNvSpPr/>
          <p:nvPr/>
        </p:nvSpPr>
        <p:spPr>
          <a:xfrm>
            <a:off x="3048001" y="2563723"/>
            <a:ext cx="963167" cy="474744"/>
          </a:xfrm>
          <a:prstGeom prst="teardrop">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০২</a:t>
            </a:r>
            <a:endParaRPr lang="en-US" sz="2400" dirty="0"/>
          </a:p>
        </p:txBody>
      </p:sp>
      <p:sp>
        <p:nvSpPr>
          <p:cNvPr id="25" name="Round Diagonal Corner Rectangle 24"/>
          <p:cNvSpPr/>
          <p:nvPr/>
        </p:nvSpPr>
        <p:spPr>
          <a:xfrm>
            <a:off x="4250019" y="2466488"/>
            <a:ext cx="4864608" cy="633239"/>
          </a:xfrm>
          <a:prstGeom prst="round2DiagRect">
            <a:avLst>
              <a:gd name="adj1" fmla="val 16667"/>
              <a:gd name="adj2" fmla="val 50000"/>
            </a:avLst>
          </a:prstGeom>
          <a:ln w="28575">
            <a:solidFill>
              <a:schemeClr val="accent4">
                <a:lumMod val="60000"/>
                <a:lumOff val="40000"/>
              </a:schemeClr>
            </a:solidFill>
          </a:ln>
        </p:spPr>
        <p:style>
          <a:lnRef idx="1">
            <a:schemeClr val="dk1"/>
          </a:lnRef>
          <a:fillRef idx="3">
            <a:schemeClr val="dk1"/>
          </a:fillRef>
          <a:effectRef idx="2">
            <a:schemeClr val="dk1"/>
          </a:effectRef>
          <a:fontRef idx="minor">
            <a:schemeClr val="lt1"/>
          </a:fontRef>
        </p:style>
        <p:txBody>
          <a:bodyPr rtlCol="0" anchor="ctr"/>
          <a:lstStyle/>
          <a:p>
            <a:pPr algn="ctr"/>
            <a:r>
              <a:rPr lang="en-US" sz="2000" dirty="0" err="1" smtClean="0"/>
              <a:t>ট্রান্সফরমারের</a:t>
            </a:r>
            <a:r>
              <a:rPr lang="en-US" sz="2000" dirty="0" smtClean="0"/>
              <a:t> </a:t>
            </a:r>
            <a:r>
              <a:rPr lang="en-US" sz="2000" dirty="0" err="1" smtClean="0"/>
              <a:t>শ্রেণী</a:t>
            </a:r>
            <a:r>
              <a:rPr lang="en-US" sz="2000" dirty="0" smtClean="0"/>
              <a:t> </a:t>
            </a:r>
            <a:r>
              <a:rPr lang="en-US" sz="2000" dirty="0" err="1" smtClean="0"/>
              <a:t>বিভাগ</a:t>
            </a:r>
            <a:r>
              <a:rPr lang="en-US" sz="2000" dirty="0" smtClean="0"/>
              <a:t> </a:t>
            </a:r>
            <a:r>
              <a:rPr lang="en-US" sz="2000" dirty="0" err="1" smtClean="0"/>
              <a:t>জানতে</a:t>
            </a:r>
            <a:r>
              <a:rPr lang="en-US" sz="2000" dirty="0" smtClean="0"/>
              <a:t> </a:t>
            </a:r>
            <a:r>
              <a:rPr lang="en-US" sz="2000" dirty="0" err="1" smtClean="0"/>
              <a:t>পারবে</a:t>
            </a:r>
            <a:endParaRPr lang="en-US" sz="2000" dirty="0"/>
          </a:p>
        </p:txBody>
      </p:sp>
      <p:sp>
        <p:nvSpPr>
          <p:cNvPr id="26" name="Teardrop 25"/>
          <p:cNvSpPr/>
          <p:nvPr/>
        </p:nvSpPr>
        <p:spPr>
          <a:xfrm>
            <a:off x="3116164" y="3566426"/>
            <a:ext cx="895004" cy="474744"/>
          </a:xfrm>
          <a:prstGeom prst="teardrop">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০৩</a:t>
            </a:r>
            <a:endParaRPr lang="en-US" sz="2400" dirty="0"/>
          </a:p>
        </p:txBody>
      </p:sp>
      <p:sp>
        <p:nvSpPr>
          <p:cNvPr id="27" name="Round Diagonal Corner Rectangle 26"/>
          <p:cNvSpPr/>
          <p:nvPr/>
        </p:nvSpPr>
        <p:spPr>
          <a:xfrm>
            <a:off x="4285488" y="3426218"/>
            <a:ext cx="4864608" cy="633239"/>
          </a:xfrm>
          <a:prstGeom prst="round2DiagRect">
            <a:avLst>
              <a:gd name="adj1" fmla="val 16667"/>
              <a:gd name="adj2" fmla="val 50000"/>
            </a:avLst>
          </a:prstGeom>
          <a:ln w="28575">
            <a:solidFill>
              <a:schemeClr val="accent4">
                <a:lumMod val="60000"/>
                <a:lumOff val="40000"/>
              </a:schemeClr>
            </a:solidFill>
          </a:ln>
        </p:spPr>
        <p:style>
          <a:lnRef idx="1">
            <a:schemeClr val="dk1"/>
          </a:lnRef>
          <a:fillRef idx="3">
            <a:schemeClr val="dk1"/>
          </a:fillRef>
          <a:effectRef idx="2">
            <a:schemeClr val="dk1"/>
          </a:effectRef>
          <a:fontRef idx="minor">
            <a:schemeClr val="lt1"/>
          </a:fontRef>
        </p:style>
        <p:txBody>
          <a:bodyPr rtlCol="0" anchor="ctr"/>
          <a:lstStyle/>
          <a:p>
            <a:pPr algn="ctr"/>
            <a:r>
              <a:rPr lang="en-US" sz="2000" dirty="0" err="1" smtClean="0"/>
              <a:t>ট্রান্সফরমারের</a:t>
            </a:r>
            <a:r>
              <a:rPr lang="en-US" sz="2000" dirty="0" smtClean="0"/>
              <a:t> </a:t>
            </a:r>
            <a:r>
              <a:rPr lang="en-US" sz="2000" dirty="0" err="1" smtClean="0"/>
              <a:t>রেশিও</a:t>
            </a:r>
            <a:r>
              <a:rPr lang="en-US" sz="2000" dirty="0" smtClean="0"/>
              <a:t> </a:t>
            </a:r>
            <a:r>
              <a:rPr lang="en-US" sz="2000" dirty="0" err="1" smtClean="0"/>
              <a:t>এবং</a:t>
            </a:r>
            <a:r>
              <a:rPr lang="en-US" sz="2000" dirty="0" smtClean="0"/>
              <a:t> </a:t>
            </a:r>
            <a:r>
              <a:rPr lang="en-US" sz="2000" dirty="0" err="1" smtClean="0"/>
              <a:t>ভোল্টেজ</a:t>
            </a:r>
            <a:r>
              <a:rPr lang="en-US" sz="2000" dirty="0" smtClean="0"/>
              <a:t> </a:t>
            </a:r>
            <a:r>
              <a:rPr lang="en-US" sz="2000" dirty="0" err="1" smtClean="0"/>
              <a:t>রেগুলেশন</a:t>
            </a:r>
            <a:r>
              <a:rPr lang="en-US" sz="2000" dirty="0" smtClean="0"/>
              <a:t> </a:t>
            </a:r>
            <a:r>
              <a:rPr lang="en-US" sz="2000" dirty="0" err="1" smtClean="0"/>
              <a:t>জানতে</a:t>
            </a:r>
            <a:r>
              <a:rPr lang="en-US" sz="2000" dirty="0" smtClean="0"/>
              <a:t> </a:t>
            </a:r>
            <a:r>
              <a:rPr lang="en-US" sz="2000" dirty="0" err="1" smtClean="0"/>
              <a:t>পারবে</a:t>
            </a:r>
            <a:endParaRPr lang="en-US" sz="2000" dirty="0"/>
          </a:p>
        </p:txBody>
      </p:sp>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726" y="234127"/>
            <a:ext cx="2191056" cy="1457528"/>
          </a:xfrm>
          <a:prstGeom prst="rect">
            <a:avLst/>
          </a:prstGeom>
          <a:ln>
            <a:noFill/>
          </a:ln>
          <a:effectLst>
            <a:softEdge rad="112500"/>
          </a:effectLst>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23279" y="3615947"/>
            <a:ext cx="6301227" cy="2784345"/>
          </a:xfrm>
          <a:prstGeom prst="rect">
            <a:avLst/>
          </a:prstGeom>
        </p:spPr>
      </p:pic>
    </p:spTree>
    <p:extLst>
      <p:ext uri="{BB962C8B-B14F-4D97-AF65-F5344CB8AC3E}">
        <p14:creationId xmlns:p14="http://schemas.microsoft.com/office/powerpoint/2010/main" val="341693924"/>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3" name="breeze.wav"/>
          </p:stSnd>
        </p:sndAc>
      </p:transition>
    </mc:Choice>
    <mc:Fallback xmlns="">
      <p:transition spd="slow">
        <p:fade/>
        <p:sndAc>
          <p:stSnd>
            <p:snd r:embed="rId8"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p:tgtEl>
                                          <p:spTgt spid="23"/>
                                        </p:tgtEl>
                                        <p:attrNameLst>
                                          <p:attrName>ppt_y</p:attrName>
                                        </p:attrNameLst>
                                      </p:cBhvr>
                                      <p:tavLst>
                                        <p:tav tm="0">
                                          <p:val>
                                            <p:strVal val="#ppt_y+#ppt_h*1.125000"/>
                                          </p:val>
                                        </p:tav>
                                        <p:tav tm="100000">
                                          <p:val>
                                            <p:strVal val="#ppt_y"/>
                                          </p:val>
                                        </p:tav>
                                      </p:tavLst>
                                    </p:anim>
                                    <p:animEffect transition="in" filter="wipe(up)">
                                      <p:cBhvr>
                                        <p:cTn id="12" dur="500"/>
                                        <p:tgtEl>
                                          <p:spTgt spid="23"/>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p:tgtEl>
                                          <p:spTgt spid="12"/>
                                        </p:tgtEl>
                                        <p:attrNameLst>
                                          <p:attrName>ppt_y</p:attrName>
                                        </p:attrNameLst>
                                      </p:cBhvr>
                                      <p:tavLst>
                                        <p:tav tm="0">
                                          <p:val>
                                            <p:strVal val="#ppt_y+#ppt_h*1.125000"/>
                                          </p:val>
                                        </p:tav>
                                        <p:tav tm="100000">
                                          <p:val>
                                            <p:strVal val="#ppt_y"/>
                                          </p:val>
                                        </p:tav>
                                      </p:tavLst>
                                    </p:anim>
                                    <p:animEffect transition="in" filter="wipe(up)">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additive="base">
                                        <p:cTn id="35" dur="500" fill="hold"/>
                                        <p:tgtEl>
                                          <p:spTgt spid="25"/>
                                        </p:tgtEl>
                                        <p:attrNameLst>
                                          <p:attrName>ppt_x</p:attrName>
                                        </p:attrNameLst>
                                      </p:cBhvr>
                                      <p:tavLst>
                                        <p:tav tm="0">
                                          <p:val>
                                            <p:strVal val="#ppt_x"/>
                                          </p:val>
                                        </p:tav>
                                        <p:tav tm="100000">
                                          <p:val>
                                            <p:strVal val="#ppt_x"/>
                                          </p:val>
                                        </p:tav>
                                      </p:tavLst>
                                    </p:anim>
                                    <p:anim calcmode="lin" valueType="num">
                                      <p:cBhvr additive="base">
                                        <p:cTn id="3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additive="base">
                                        <p:cTn id="45" dur="500" fill="hold"/>
                                        <p:tgtEl>
                                          <p:spTgt spid="27"/>
                                        </p:tgtEl>
                                        <p:attrNameLst>
                                          <p:attrName>ppt_x</p:attrName>
                                        </p:attrNameLst>
                                      </p:cBhvr>
                                      <p:tavLst>
                                        <p:tav tm="0">
                                          <p:val>
                                            <p:strVal val="#ppt_x"/>
                                          </p:val>
                                        </p:tav>
                                        <p:tav tm="100000">
                                          <p:val>
                                            <p:strVal val="#ppt_x"/>
                                          </p:val>
                                        </p:tav>
                                      </p:tavLst>
                                    </p:anim>
                                    <p:anim calcmode="lin" valueType="num">
                                      <p:cBhvr additive="base">
                                        <p:cTn id="4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animBg="1"/>
      <p:bldP spid="23" grpId="0" animBg="1"/>
      <p:bldP spid="10" grpId="0" animBg="1"/>
      <p:bldP spid="11" grpId="0" animBg="1"/>
      <p:bldP spid="24" grpId="0" animBg="1"/>
      <p:bldP spid="25" grpId="0" animBg="1"/>
      <p:bldP spid="26"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598" y="215598"/>
            <a:ext cx="2191056" cy="1457528"/>
          </a:xfrm>
          <a:prstGeom prst="rect">
            <a:avLst/>
          </a:prstGeom>
          <a:ln>
            <a:noFill/>
          </a:ln>
          <a:effectLst>
            <a:softEdge rad="112500"/>
          </a:effectLst>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54036" y="234127"/>
            <a:ext cx="9121695" cy="6014273"/>
          </a:xfrm>
          <a:prstGeom prst="rect">
            <a:avLst/>
          </a:prstGeom>
        </p:spPr>
      </p:pic>
      <p:sp>
        <p:nvSpPr>
          <p:cNvPr id="7" name="Rounded Rectangle 6"/>
          <p:cNvSpPr/>
          <p:nvPr/>
        </p:nvSpPr>
        <p:spPr>
          <a:xfrm>
            <a:off x="2875235" y="387183"/>
            <a:ext cx="6858000" cy="4783756"/>
          </a:xfrm>
          <a:prstGeom prst="roundRect">
            <a:avLst/>
          </a:prstGeom>
          <a:ln w="57150">
            <a:solidFill>
              <a:schemeClr val="accent2">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just"/>
            <a:endParaRPr lang="en-US" sz="2400" b="1" dirty="0" smtClean="0"/>
          </a:p>
          <a:p>
            <a:pPr algn="just"/>
            <a:r>
              <a:rPr lang="as-IN" sz="2000" b="1" dirty="0" smtClean="0"/>
              <a:t>ট্রান্সফর্মার</a:t>
            </a:r>
            <a:r>
              <a:rPr lang="as-IN" sz="2000" dirty="0" smtClean="0"/>
              <a:t> </a:t>
            </a:r>
            <a:r>
              <a:rPr lang="as-IN" sz="2000" dirty="0"/>
              <a:t>একটি স্থির বৈদ্যুতিক সরঞ্জাম যার দারা কোনো পরিবর্তী তড়িৎ ব‍্যবস্থায় অপরিবর্তীত </a:t>
            </a:r>
            <a:r>
              <a:rPr lang="en-US" sz="2000" dirty="0" err="1" smtClean="0"/>
              <a:t>রেখে</a:t>
            </a:r>
            <a:r>
              <a:rPr lang="as-IN" sz="2000" dirty="0" smtClean="0"/>
              <a:t> </a:t>
            </a:r>
            <a:r>
              <a:rPr lang="as-IN" sz="2000" dirty="0"/>
              <a:t>নির্দিষ্ট পরিমাণ বিদ্যুৎ শক্তিকে ভোল্টেজের মান অনুযায়ী কমিয়ে বা বাড়িয়ে এক সার্কিট থেকে অন‍্য সার্কিটে স্থানান্তর করা </a:t>
            </a:r>
            <a:r>
              <a:rPr lang="as-IN" sz="2000" dirty="0" smtClean="0"/>
              <a:t>যায়</a:t>
            </a:r>
            <a:r>
              <a:rPr lang="en-US" sz="2000" dirty="0" smtClean="0"/>
              <a:t>।</a:t>
            </a:r>
          </a:p>
          <a:p>
            <a:pPr algn="just"/>
            <a:r>
              <a:rPr lang="as-IN" sz="2000" dirty="0" smtClean="0"/>
              <a:t>কম </a:t>
            </a:r>
            <a:r>
              <a:rPr lang="as-IN" sz="2000" dirty="0"/>
              <a:t>থেকে বেশি ভোল্টেজে রূপান্তরের জন্য ব্যবহৃত ট্রান্সফর্মারকে </a:t>
            </a:r>
            <a:r>
              <a:rPr lang="as-IN" sz="2000" b="1" dirty="0"/>
              <a:t>"স্টেপ-আপ ট্রান্সফর্মার</a:t>
            </a:r>
            <a:r>
              <a:rPr lang="as-IN" sz="2000" dirty="0"/>
              <a:t>" বা "উচ্চধাপী ট্রান্সফর্মার" এবং বেশি থেকে কম ভোল্টেজে রূপান্তরের জন্য ব্যবহৃত ট্রান্সফর্মারকে </a:t>
            </a:r>
            <a:r>
              <a:rPr lang="as-IN" sz="2000" b="1" dirty="0"/>
              <a:t>"স্টেপ-ডাউন ট্রান্সফরমার" </a:t>
            </a:r>
            <a:r>
              <a:rPr lang="as-IN" sz="2000" dirty="0"/>
              <a:t>বা "নিম্নধাপী ট্রান্সফর্মার" বলা হয়। </a:t>
            </a:r>
            <a:endParaRPr lang="en-US" sz="2400" dirty="0"/>
          </a:p>
        </p:txBody>
      </p:sp>
      <p:pic>
        <p:nvPicPr>
          <p:cNvPr id="8" name="Picture 7"/>
          <p:cNvPicPr>
            <a:picLocks noChangeAspect="1"/>
          </p:cNvPicPr>
          <p:nvPr/>
        </p:nvPicPr>
        <p:blipFill>
          <a:blip r:embed="rId6"/>
          <a:stretch>
            <a:fillRect/>
          </a:stretch>
        </p:blipFill>
        <p:spPr>
          <a:xfrm>
            <a:off x="0" y="6248400"/>
            <a:ext cx="11975731" cy="666750"/>
          </a:xfrm>
          <a:prstGeom prst="rect">
            <a:avLst/>
          </a:prstGeom>
        </p:spPr>
      </p:pic>
      <p:sp>
        <p:nvSpPr>
          <p:cNvPr id="12" name="TextBox 11"/>
          <p:cNvSpPr txBox="1"/>
          <p:nvPr/>
        </p:nvSpPr>
        <p:spPr>
          <a:xfrm>
            <a:off x="5391011" y="682752"/>
            <a:ext cx="2212288" cy="523220"/>
          </a:xfrm>
          <a:prstGeom prst="rect">
            <a:avLst/>
          </a:prstGeom>
          <a:noFill/>
        </p:spPr>
        <p:txBody>
          <a:bodyPr wrap="square" rtlCol="0">
            <a:spAutoFit/>
          </a:bodyPr>
          <a:lstStyle/>
          <a:p>
            <a:r>
              <a:rPr lang="en-US" sz="2800" b="1" u="sng" dirty="0" err="1" smtClean="0">
                <a:solidFill>
                  <a:schemeClr val="bg1"/>
                </a:solidFill>
              </a:rPr>
              <a:t>ট্রান্সফরমার</a:t>
            </a:r>
            <a:endParaRPr lang="en-US" sz="2800" b="1" u="sng" dirty="0">
              <a:solidFill>
                <a:schemeClr val="bg1"/>
              </a:solidFill>
            </a:endParaRPr>
          </a:p>
        </p:txBody>
      </p:sp>
      <p:sp>
        <p:nvSpPr>
          <p:cNvPr id="19" name="Oval 18"/>
          <p:cNvSpPr/>
          <p:nvPr/>
        </p:nvSpPr>
        <p:spPr>
          <a:xfrm>
            <a:off x="3316225" y="50622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9150096" y="56718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253728" y="4511704"/>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243073" y="4571395"/>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4791456" y="723139"/>
            <a:ext cx="414528" cy="374141"/>
          </a:xfrm>
          <a:prstGeom prs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Isosceles Triangle 22"/>
          <p:cNvSpPr/>
          <p:nvPr/>
        </p:nvSpPr>
        <p:spPr>
          <a:xfrm>
            <a:off x="7742959" y="700643"/>
            <a:ext cx="414528" cy="374141"/>
          </a:xfrm>
          <a:prstGeom prst="triangle">
            <a:avLst>
              <a:gd name="adj" fmla="val 5000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726" y="234127"/>
            <a:ext cx="2191056" cy="1457528"/>
          </a:xfrm>
          <a:prstGeom prst="rect">
            <a:avLst/>
          </a:prstGeom>
          <a:ln>
            <a:noFill/>
          </a:ln>
          <a:effectLst>
            <a:softEdge rad="112500"/>
          </a:effectLst>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23279" y="3615947"/>
            <a:ext cx="6301227" cy="2784345"/>
          </a:xfrm>
          <a:prstGeom prst="rect">
            <a:avLst/>
          </a:prstGeom>
        </p:spPr>
      </p:pic>
    </p:spTree>
    <p:extLst>
      <p:ext uri="{BB962C8B-B14F-4D97-AF65-F5344CB8AC3E}">
        <p14:creationId xmlns:p14="http://schemas.microsoft.com/office/powerpoint/2010/main" val="3253476731"/>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3" name="breeze.wav"/>
          </p:stSnd>
        </p:sndAc>
      </p:transition>
    </mc:Choice>
    <mc:Fallback xmlns="">
      <p:transition spd="slow">
        <p:fade/>
        <p:sndAc>
          <p:stSnd>
            <p:snd r:embed="rId8"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p:tgtEl>
                                          <p:spTgt spid="23"/>
                                        </p:tgtEl>
                                        <p:attrNameLst>
                                          <p:attrName>ppt_y</p:attrName>
                                        </p:attrNameLst>
                                      </p:cBhvr>
                                      <p:tavLst>
                                        <p:tav tm="0">
                                          <p:val>
                                            <p:strVal val="#ppt_y+#ppt_h*1.125000"/>
                                          </p:val>
                                        </p:tav>
                                        <p:tav tm="100000">
                                          <p:val>
                                            <p:strVal val="#ppt_y"/>
                                          </p:val>
                                        </p:tav>
                                      </p:tavLst>
                                    </p:anim>
                                    <p:animEffect transition="in" filter="wipe(up)">
                                      <p:cBhvr>
                                        <p:cTn id="12" dur="500"/>
                                        <p:tgtEl>
                                          <p:spTgt spid="23"/>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p:tgtEl>
                                          <p:spTgt spid="12"/>
                                        </p:tgtEl>
                                        <p:attrNameLst>
                                          <p:attrName>ppt_y</p:attrName>
                                        </p:attrNameLst>
                                      </p:cBhvr>
                                      <p:tavLst>
                                        <p:tav tm="0">
                                          <p:val>
                                            <p:strVal val="#ppt_y+#ppt_h*1.125000"/>
                                          </p:val>
                                        </p:tav>
                                        <p:tav tm="100000">
                                          <p:val>
                                            <p:strVal val="#ppt_y"/>
                                          </p:val>
                                        </p:tav>
                                      </p:tavLst>
                                    </p:anim>
                                    <p:animEffect transition="in" filter="wipe(up)">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7" presetClass="entr" presetSubtype="1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 calcmode="lin" valueType="num">
                                      <p:cBhvr>
                                        <p:cTn id="21"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7">
                                            <p:txEl>
                                              <p:pRg st="1" end="1"/>
                                            </p:txEl>
                                          </p:spTgt>
                                        </p:tgtEl>
                                        <p:attrNameLst>
                                          <p:attrName>ppt_h</p:attrName>
                                        </p:attrNameLst>
                                      </p:cBhvr>
                                      <p:tavLst>
                                        <p:tav tm="0">
                                          <p:val>
                                            <p:strVal val="#ppt_h"/>
                                          </p:val>
                                        </p:tav>
                                        <p:tav tm="100000">
                                          <p:val>
                                            <p:strVal val="#ppt_h"/>
                                          </p:val>
                                        </p:tav>
                                      </p:tavLst>
                                    </p:anim>
                                  </p:childTnLst>
                                </p:cTn>
                              </p:par>
                              <p:par>
                                <p:cTn id="23" presetID="17" presetClass="entr" presetSubtype="10" fill="hold" nodeType="with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anim calcmode="lin" valueType="num">
                                      <p:cBhvr>
                                        <p:cTn id="25"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7">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598" y="215598"/>
            <a:ext cx="2191056" cy="1457528"/>
          </a:xfrm>
          <a:prstGeom prst="rect">
            <a:avLst/>
          </a:prstGeom>
          <a:ln>
            <a:noFill/>
          </a:ln>
          <a:effectLst>
            <a:softEdge rad="112500"/>
          </a:effectLst>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54036" y="234127"/>
            <a:ext cx="9121695" cy="6014273"/>
          </a:xfrm>
          <a:prstGeom prst="rect">
            <a:avLst/>
          </a:prstGeom>
        </p:spPr>
      </p:pic>
      <p:sp>
        <p:nvSpPr>
          <p:cNvPr id="7" name="Rounded Rectangle 6"/>
          <p:cNvSpPr/>
          <p:nvPr/>
        </p:nvSpPr>
        <p:spPr>
          <a:xfrm>
            <a:off x="2875235" y="387183"/>
            <a:ext cx="6858000" cy="4783756"/>
          </a:xfrm>
          <a:prstGeom prst="roundRect">
            <a:avLst/>
          </a:prstGeom>
          <a:ln w="57150">
            <a:solidFill>
              <a:schemeClr val="accent2">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just"/>
            <a:endParaRPr lang="en-US" sz="2400" b="1" dirty="0" smtClean="0"/>
          </a:p>
        </p:txBody>
      </p:sp>
      <p:pic>
        <p:nvPicPr>
          <p:cNvPr id="8" name="Picture 7"/>
          <p:cNvPicPr>
            <a:picLocks noChangeAspect="1"/>
          </p:cNvPicPr>
          <p:nvPr/>
        </p:nvPicPr>
        <p:blipFill>
          <a:blip r:embed="rId6"/>
          <a:stretch>
            <a:fillRect/>
          </a:stretch>
        </p:blipFill>
        <p:spPr>
          <a:xfrm>
            <a:off x="0" y="6248400"/>
            <a:ext cx="11975731" cy="666750"/>
          </a:xfrm>
          <a:prstGeom prst="rect">
            <a:avLst/>
          </a:prstGeom>
        </p:spPr>
      </p:pic>
      <p:sp>
        <p:nvSpPr>
          <p:cNvPr id="12" name="TextBox 11"/>
          <p:cNvSpPr txBox="1"/>
          <p:nvPr/>
        </p:nvSpPr>
        <p:spPr>
          <a:xfrm>
            <a:off x="4577948" y="682752"/>
            <a:ext cx="4196273" cy="523220"/>
          </a:xfrm>
          <a:prstGeom prst="rect">
            <a:avLst/>
          </a:prstGeom>
          <a:noFill/>
        </p:spPr>
        <p:txBody>
          <a:bodyPr wrap="square" rtlCol="0">
            <a:spAutoFit/>
          </a:bodyPr>
          <a:lstStyle/>
          <a:p>
            <a:r>
              <a:rPr lang="en-US" sz="2800" b="1" u="sng" dirty="0" err="1" smtClean="0">
                <a:solidFill>
                  <a:schemeClr val="bg1"/>
                </a:solidFill>
              </a:rPr>
              <a:t>ট্রান্সফরমারগঠন</a:t>
            </a:r>
            <a:r>
              <a:rPr lang="en-US" sz="2800" b="1" u="sng" dirty="0" smtClean="0">
                <a:solidFill>
                  <a:schemeClr val="bg1"/>
                </a:solidFill>
              </a:rPr>
              <a:t> </a:t>
            </a:r>
            <a:r>
              <a:rPr lang="en-US" sz="2800" b="1" u="sng" dirty="0" err="1" smtClean="0">
                <a:solidFill>
                  <a:schemeClr val="bg1"/>
                </a:solidFill>
              </a:rPr>
              <a:t>চিত্র</a:t>
            </a:r>
            <a:endParaRPr lang="en-US" sz="2800" b="1" u="sng" dirty="0">
              <a:solidFill>
                <a:schemeClr val="bg1"/>
              </a:solidFill>
            </a:endParaRPr>
          </a:p>
        </p:txBody>
      </p:sp>
      <p:sp>
        <p:nvSpPr>
          <p:cNvPr id="19" name="Oval 18"/>
          <p:cNvSpPr/>
          <p:nvPr/>
        </p:nvSpPr>
        <p:spPr>
          <a:xfrm>
            <a:off x="3316225" y="50622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9150096" y="56718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253728" y="4511704"/>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243073" y="4571395"/>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3915886" y="787068"/>
            <a:ext cx="414528" cy="351645"/>
          </a:xfrm>
          <a:prstGeom prs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Isosceles Triangle 22"/>
          <p:cNvSpPr/>
          <p:nvPr/>
        </p:nvSpPr>
        <p:spPr>
          <a:xfrm>
            <a:off x="8360152" y="750492"/>
            <a:ext cx="414528" cy="374141"/>
          </a:xfrm>
          <a:prstGeom prst="triangle">
            <a:avLst>
              <a:gd name="adj" fmla="val 5000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726" y="234127"/>
            <a:ext cx="2191056" cy="1457528"/>
          </a:xfrm>
          <a:prstGeom prst="rect">
            <a:avLst/>
          </a:prstGeom>
          <a:ln>
            <a:noFill/>
          </a:ln>
          <a:effectLst>
            <a:softEdge rad="112500"/>
          </a:effectLst>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23279" y="3615947"/>
            <a:ext cx="6301227" cy="2784345"/>
          </a:xfrm>
          <a:prstGeom prst="rect">
            <a:avLst/>
          </a:prstGeom>
        </p:spPr>
      </p:pic>
      <p:pic>
        <p:nvPicPr>
          <p:cNvPr id="3" name="Picture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22942" y="1440544"/>
            <a:ext cx="4572000" cy="3429000"/>
          </a:xfrm>
          <a:prstGeom prst="rect">
            <a:avLst/>
          </a:prstGeom>
        </p:spPr>
      </p:pic>
    </p:spTree>
    <p:extLst>
      <p:ext uri="{BB962C8B-B14F-4D97-AF65-F5344CB8AC3E}">
        <p14:creationId xmlns:p14="http://schemas.microsoft.com/office/powerpoint/2010/main" val="2022504762"/>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3" name="breeze.wav"/>
          </p:stSnd>
        </p:sndAc>
      </p:transition>
    </mc:Choice>
    <mc:Fallback xmlns="">
      <p:transition spd="slow">
        <p:fade/>
        <p:sndAc>
          <p:stSnd>
            <p:snd r:embed="rId9"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p:tgtEl>
                                          <p:spTgt spid="23"/>
                                        </p:tgtEl>
                                        <p:attrNameLst>
                                          <p:attrName>ppt_y</p:attrName>
                                        </p:attrNameLst>
                                      </p:cBhvr>
                                      <p:tavLst>
                                        <p:tav tm="0">
                                          <p:val>
                                            <p:strVal val="#ppt_y+#ppt_h*1.125000"/>
                                          </p:val>
                                        </p:tav>
                                        <p:tav tm="100000">
                                          <p:val>
                                            <p:strVal val="#ppt_y"/>
                                          </p:val>
                                        </p:tav>
                                      </p:tavLst>
                                    </p:anim>
                                    <p:animEffect transition="in" filter="wipe(up)">
                                      <p:cBhvr>
                                        <p:cTn id="12" dur="500"/>
                                        <p:tgtEl>
                                          <p:spTgt spid="23"/>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p:tgtEl>
                                          <p:spTgt spid="12"/>
                                        </p:tgtEl>
                                        <p:attrNameLst>
                                          <p:attrName>ppt_y</p:attrName>
                                        </p:attrNameLst>
                                      </p:cBhvr>
                                      <p:tavLst>
                                        <p:tav tm="0">
                                          <p:val>
                                            <p:strVal val="#ppt_y+#ppt_h*1.125000"/>
                                          </p:val>
                                        </p:tav>
                                        <p:tav tm="100000">
                                          <p:val>
                                            <p:strVal val="#ppt_y"/>
                                          </p:val>
                                        </p:tav>
                                      </p:tavLst>
                                    </p:anim>
                                    <p:animEffect transition="in" filter="wipe(up)">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1000" fill="hold"/>
                                        <p:tgtEl>
                                          <p:spTgt spid="3"/>
                                        </p:tgtEl>
                                        <p:attrNameLst>
                                          <p:attrName>ppt_w</p:attrName>
                                        </p:attrNameLst>
                                      </p:cBhvr>
                                      <p:tavLst>
                                        <p:tav tm="0">
                                          <p:val>
                                            <p:fltVal val="0"/>
                                          </p:val>
                                        </p:tav>
                                        <p:tav tm="100000">
                                          <p:val>
                                            <p:strVal val="#ppt_w"/>
                                          </p:val>
                                        </p:tav>
                                      </p:tavLst>
                                    </p:anim>
                                    <p:anim calcmode="lin" valueType="num">
                                      <p:cBhvr>
                                        <p:cTn id="22" dur="1000" fill="hold"/>
                                        <p:tgtEl>
                                          <p:spTgt spid="3"/>
                                        </p:tgtEl>
                                        <p:attrNameLst>
                                          <p:attrName>ppt_h</p:attrName>
                                        </p:attrNameLst>
                                      </p:cBhvr>
                                      <p:tavLst>
                                        <p:tav tm="0">
                                          <p:val>
                                            <p:fltVal val="0"/>
                                          </p:val>
                                        </p:tav>
                                        <p:tav tm="100000">
                                          <p:val>
                                            <p:strVal val="#ppt_h"/>
                                          </p:val>
                                        </p:tav>
                                      </p:tavLst>
                                    </p:anim>
                                    <p:anim calcmode="lin" valueType="num">
                                      <p:cBhvr>
                                        <p:cTn id="23" dur="1000" fill="hold"/>
                                        <p:tgtEl>
                                          <p:spTgt spid="3"/>
                                        </p:tgtEl>
                                        <p:attrNameLst>
                                          <p:attrName>style.rotation</p:attrName>
                                        </p:attrNameLst>
                                      </p:cBhvr>
                                      <p:tavLst>
                                        <p:tav tm="0">
                                          <p:val>
                                            <p:fltVal val="90"/>
                                          </p:val>
                                        </p:tav>
                                        <p:tav tm="100000">
                                          <p:val>
                                            <p:fltVal val="0"/>
                                          </p:val>
                                        </p:tav>
                                      </p:tavLst>
                                    </p:anim>
                                    <p:animEffect transition="in" filter="fade">
                                      <p:cBhvr>
                                        <p:cTn id="2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598" y="215598"/>
            <a:ext cx="2191056" cy="1457528"/>
          </a:xfrm>
          <a:prstGeom prst="rect">
            <a:avLst/>
          </a:prstGeom>
          <a:ln>
            <a:noFill/>
          </a:ln>
          <a:effectLst>
            <a:softEdge rad="112500"/>
          </a:effectLst>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54036" y="234127"/>
            <a:ext cx="9121695" cy="6014273"/>
          </a:xfrm>
          <a:prstGeom prst="rect">
            <a:avLst/>
          </a:prstGeom>
        </p:spPr>
      </p:pic>
      <p:sp>
        <p:nvSpPr>
          <p:cNvPr id="7" name="Rounded Rectangle 6"/>
          <p:cNvSpPr/>
          <p:nvPr/>
        </p:nvSpPr>
        <p:spPr>
          <a:xfrm>
            <a:off x="2875235" y="387183"/>
            <a:ext cx="6858000" cy="4783756"/>
          </a:xfrm>
          <a:prstGeom prst="roundRect">
            <a:avLst/>
          </a:prstGeom>
          <a:ln w="57150">
            <a:solidFill>
              <a:schemeClr val="accent2">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just"/>
            <a:endParaRPr lang="en-US" sz="2400" dirty="0" smtClean="0"/>
          </a:p>
          <a:p>
            <a:endParaRPr lang="en-US" sz="2400" dirty="0" smtClean="0"/>
          </a:p>
          <a:p>
            <a:endParaRPr lang="en-US" sz="2400" dirty="0"/>
          </a:p>
          <a:p>
            <a:r>
              <a:rPr lang="as-IN" sz="2400" dirty="0" smtClean="0"/>
              <a:t>ট্রান্সফরমার </a:t>
            </a:r>
            <a:r>
              <a:rPr lang="as-IN" sz="2400" dirty="0"/>
              <a:t>প্রধানত চার প্রকার। </a:t>
            </a:r>
            <a:br>
              <a:rPr lang="as-IN" sz="2400" dirty="0"/>
            </a:br>
            <a:r>
              <a:rPr lang="as-IN" sz="2400" dirty="0"/>
              <a:t>১</a:t>
            </a:r>
            <a:r>
              <a:rPr lang="as-IN" sz="2400" dirty="0" smtClean="0"/>
              <a:t>।</a:t>
            </a:r>
            <a:r>
              <a:rPr lang="en-US" sz="2400" dirty="0" err="1" smtClean="0"/>
              <a:t>PowerTransformer</a:t>
            </a:r>
            <a:r>
              <a:rPr lang="en-US" sz="2400" dirty="0"/>
              <a:t/>
            </a:r>
            <a:br>
              <a:rPr lang="en-US" sz="2400" dirty="0"/>
            </a:br>
            <a:r>
              <a:rPr lang="as-IN" sz="2400" dirty="0"/>
              <a:t>২</a:t>
            </a:r>
            <a:r>
              <a:rPr lang="as-IN" sz="2400" dirty="0" smtClean="0"/>
              <a:t>।</a:t>
            </a:r>
            <a:r>
              <a:rPr lang="en-US" sz="2400" dirty="0" err="1" smtClean="0"/>
              <a:t>DistributionTransformer</a:t>
            </a:r>
            <a:r>
              <a:rPr lang="en-US" sz="2400" dirty="0"/>
              <a:t>) </a:t>
            </a:r>
            <a:br>
              <a:rPr lang="en-US" sz="2400" dirty="0"/>
            </a:br>
            <a:r>
              <a:rPr lang="as-IN" sz="2400" dirty="0"/>
              <a:t>৩</a:t>
            </a:r>
            <a:r>
              <a:rPr lang="as-IN" sz="2400" dirty="0" smtClean="0"/>
              <a:t>।</a:t>
            </a:r>
            <a:r>
              <a:rPr lang="en-US" sz="2400" dirty="0" err="1" smtClean="0"/>
              <a:t>InstrumentTransformer</a:t>
            </a:r>
            <a:r>
              <a:rPr lang="en-US" sz="2400" dirty="0"/>
              <a:t>) </a:t>
            </a:r>
            <a:br>
              <a:rPr lang="en-US" sz="2400" dirty="0"/>
            </a:br>
            <a:r>
              <a:rPr lang="as-IN" sz="2400" dirty="0"/>
              <a:t>৪</a:t>
            </a:r>
            <a:r>
              <a:rPr lang="as-IN" sz="2400" dirty="0" smtClean="0"/>
              <a:t>।</a:t>
            </a:r>
            <a:r>
              <a:rPr lang="en-US" sz="2400" dirty="0" smtClean="0"/>
              <a:t>Autotransformer </a:t>
            </a:r>
          </a:p>
          <a:p>
            <a:r>
              <a:rPr lang="as-IN" sz="2400" dirty="0" smtClean="0"/>
              <a:t>ইনস্ট্রমেন্ট </a:t>
            </a:r>
            <a:r>
              <a:rPr lang="as-IN" sz="2400" dirty="0"/>
              <a:t>ট্রান্সফরমারকে দুই ভাগে ভাগ করা যায়। যথাঃ</a:t>
            </a:r>
            <a:br>
              <a:rPr lang="as-IN" sz="2400" dirty="0"/>
            </a:br>
            <a:r>
              <a:rPr lang="as-IN" sz="2400" dirty="0"/>
              <a:t>১। </a:t>
            </a:r>
            <a:r>
              <a:rPr lang="en-US" sz="2400" dirty="0"/>
              <a:t>C.T-Current Transformer</a:t>
            </a:r>
            <a:br>
              <a:rPr lang="en-US" sz="2400" dirty="0"/>
            </a:br>
            <a:r>
              <a:rPr lang="as-IN" sz="2400" dirty="0"/>
              <a:t>২। </a:t>
            </a:r>
            <a:r>
              <a:rPr lang="en-US" sz="2400" dirty="0"/>
              <a:t>PT-Voltage or Potential Transformer</a:t>
            </a:r>
            <a:endParaRPr lang="en-US" sz="2400" dirty="0" smtClean="0"/>
          </a:p>
          <a:p>
            <a:endParaRPr lang="en-US" sz="2400" dirty="0" smtClean="0"/>
          </a:p>
          <a:p>
            <a:r>
              <a:rPr lang="en-US" sz="2400" dirty="0"/>
              <a:t/>
            </a:r>
            <a:br>
              <a:rPr lang="en-US" sz="2400" dirty="0"/>
            </a:br>
            <a:endParaRPr lang="en-US" sz="2400" b="1" dirty="0" smtClean="0"/>
          </a:p>
        </p:txBody>
      </p:sp>
      <p:pic>
        <p:nvPicPr>
          <p:cNvPr id="8" name="Picture 7"/>
          <p:cNvPicPr>
            <a:picLocks noChangeAspect="1"/>
          </p:cNvPicPr>
          <p:nvPr/>
        </p:nvPicPr>
        <p:blipFill>
          <a:blip r:embed="rId6"/>
          <a:stretch>
            <a:fillRect/>
          </a:stretch>
        </p:blipFill>
        <p:spPr>
          <a:xfrm>
            <a:off x="0" y="6248400"/>
            <a:ext cx="11975731" cy="666750"/>
          </a:xfrm>
          <a:prstGeom prst="rect">
            <a:avLst/>
          </a:prstGeom>
        </p:spPr>
      </p:pic>
      <p:sp>
        <p:nvSpPr>
          <p:cNvPr id="12" name="TextBox 11"/>
          <p:cNvSpPr txBox="1"/>
          <p:nvPr/>
        </p:nvSpPr>
        <p:spPr>
          <a:xfrm>
            <a:off x="4577948" y="682752"/>
            <a:ext cx="4196273" cy="461665"/>
          </a:xfrm>
          <a:prstGeom prst="rect">
            <a:avLst/>
          </a:prstGeom>
          <a:noFill/>
        </p:spPr>
        <p:txBody>
          <a:bodyPr wrap="square" rtlCol="0">
            <a:spAutoFit/>
          </a:bodyPr>
          <a:lstStyle/>
          <a:p>
            <a:r>
              <a:rPr lang="en-US" sz="2400" b="1" u="sng" dirty="0" err="1" smtClean="0">
                <a:solidFill>
                  <a:schemeClr val="bg1"/>
                </a:solidFill>
              </a:rPr>
              <a:t>ট্রান্সফরমারের</a:t>
            </a:r>
            <a:r>
              <a:rPr lang="en-US" sz="2400" b="1" u="sng" dirty="0" smtClean="0">
                <a:solidFill>
                  <a:schemeClr val="bg1"/>
                </a:solidFill>
              </a:rPr>
              <a:t> </a:t>
            </a:r>
            <a:r>
              <a:rPr lang="en-US" sz="2400" b="1" u="sng" dirty="0" err="1" smtClean="0">
                <a:solidFill>
                  <a:schemeClr val="bg1"/>
                </a:solidFill>
              </a:rPr>
              <a:t>প্রকারভেদ</a:t>
            </a:r>
            <a:endParaRPr lang="en-US" sz="2400" b="1" u="sng" dirty="0">
              <a:solidFill>
                <a:schemeClr val="bg1"/>
              </a:solidFill>
            </a:endParaRPr>
          </a:p>
        </p:txBody>
      </p:sp>
      <p:sp>
        <p:nvSpPr>
          <p:cNvPr id="19" name="Oval 18"/>
          <p:cNvSpPr/>
          <p:nvPr/>
        </p:nvSpPr>
        <p:spPr>
          <a:xfrm>
            <a:off x="3316225" y="50622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9150096" y="56718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253728" y="4511704"/>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243073" y="4571395"/>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3915886" y="787068"/>
            <a:ext cx="414528" cy="351645"/>
          </a:xfrm>
          <a:prstGeom prs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Isosceles Triangle 22"/>
          <p:cNvSpPr/>
          <p:nvPr/>
        </p:nvSpPr>
        <p:spPr>
          <a:xfrm>
            <a:off x="8360152" y="750492"/>
            <a:ext cx="414528" cy="374141"/>
          </a:xfrm>
          <a:prstGeom prst="triangle">
            <a:avLst>
              <a:gd name="adj" fmla="val 5000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726" y="234127"/>
            <a:ext cx="2191056" cy="1457528"/>
          </a:xfrm>
          <a:prstGeom prst="rect">
            <a:avLst/>
          </a:prstGeom>
          <a:ln>
            <a:noFill/>
          </a:ln>
          <a:effectLst>
            <a:softEdge rad="112500"/>
          </a:effectLst>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23279" y="3615947"/>
            <a:ext cx="6301227" cy="2784345"/>
          </a:xfrm>
          <a:prstGeom prst="rect">
            <a:avLst/>
          </a:prstGeom>
        </p:spPr>
      </p:pic>
      <p:sp>
        <p:nvSpPr>
          <p:cNvPr id="16" name="Isosceles Triangle 15"/>
          <p:cNvSpPr/>
          <p:nvPr/>
        </p:nvSpPr>
        <p:spPr>
          <a:xfrm>
            <a:off x="4080293" y="687192"/>
            <a:ext cx="414528" cy="351645"/>
          </a:xfrm>
          <a:prstGeom prs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Isosceles Triangle 16"/>
          <p:cNvSpPr/>
          <p:nvPr/>
        </p:nvSpPr>
        <p:spPr>
          <a:xfrm>
            <a:off x="8525331" y="675640"/>
            <a:ext cx="414528" cy="374141"/>
          </a:xfrm>
          <a:prstGeom prst="triangle">
            <a:avLst>
              <a:gd name="adj" fmla="val 5000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231479653"/>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3" name="breeze.wav"/>
          </p:stSnd>
        </p:sndAc>
      </p:transition>
    </mc:Choice>
    <mc:Fallback xmlns="">
      <p:transition spd="slow">
        <p:fade/>
        <p:sndAc>
          <p:stSnd>
            <p:snd r:embed="rId8"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p:tgtEl>
                                          <p:spTgt spid="23"/>
                                        </p:tgtEl>
                                        <p:attrNameLst>
                                          <p:attrName>ppt_y</p:attrName>
                                        </p:attrNameLst>
                                      </p:cBhvr>
                                      <p:tavLst>
                                        <p:tav tm="0">
                                          <p:val>
                                            <p:strVal val="#ppt_y+#ppt_h*1.125000"/>
                                          </p:val>
                                        </p:tav>
                                        <p:tav tm="100000">
                                          <p:val>
                                            <p:strVal val="#ppt_y"/>
                                          </p:val>
                                        </p:tav>
                                      </p:tavLst>
                                    </p:anim>
                                    <p:animEffect transition="in" filter="wipe(up)">
                                      <p:cBhvr>
                                        <p:cTn id="12" dur="500"/>
                                        <p:tgtEl>
                                          <p:spTgt spid="23"/>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p:tgtEl>
                                          <p:spTgt spid="12"/>
                                        </p:tgtEl>
                                        <p:attrNameLst>
                                          <p:attrName>ppt_y</p:attrName>
                                        </p:attrNameLst>
                                      </p:cBhvr>
                                      <p:tavLst>
                                        <p:tav tm="0">
                                          <p:val>
                                            <p:strVal val="#ppt_y+#ppt_h*1.125000"/>
                                          </p:val>
                                        </p:tav>
                                        <p:tav tm="100000">
                                          <p:val>
                                            <p:strVal val="#ppt_y"/>
                                          </p:val>
                                        </p:tav>
                                      </p:tavLst>
                                    </p:anim>
                                    <p:animEffect transition="in" filter="wipe(up)">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p:tgtEl>
                                          <p:spTgt spid="16"/>
                                        </p:tgtEl>
                                        <p:attrNameLst>
                                          <p:attrName>ppt_y</p:attrName>
                                        </p:attrNameLst>
                                      </p:cBhvr>
                                      <p:tavLst>
                                        <p:tav tm="0">
                                          <p:val>
                                            <p:strVal val="#ppt_y+#ppt_h*1.125000"/>
                                          </p:val>
                                        </p:tav>
                                        <p:tav tm="100000">
                                          <p:val>
                                            <p:strVal val="#ppt_y"/>
                                          </p:val>
                                        </p:tav>
                                      </p:tavLst>
                                    </p:anim>
                                    <p:animEffect transition="in" filter="wipe(up)">
                                      <p:cBhvr>
                                        <p:cTn id="22" dur="500"/>
                                        <p:tgtEl>
                                          <p:spTgt spid="16"/>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p:tgtEl>
                                          <p:spTgt spid="17"/>
                                        </p:tgtEl>
                                        <p:attrNameLst>
                                          <p:attrName>ppt_y</p:attrName>
                                        </p:attrNameLst>
                                      </p:cBhvr>
                                      <p:tavLst>
                                        <p:tav tm="0">
                                          <p:val>
                                            <p:strVal val="#ppt_y+#ppt_h*1.125000"/>
                                          </p:val>
                                        </p:tav>
                                        <p:tav tm="100000">
                                          <p:val>
                                            <p:strVal val="#ppt_y"/>
                                          </p:val>
                                        </p:tav>
                                      </p:tavLst>
                                    </p:anim>
                                    <p:animEffect transition="in" filter="wipe(up)">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 calcmode="lin" valueType="num">
                                      <p:cBhvr additive="base">
                                        <p:cTn id="3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animEffect transition="in" filter="barn(inVertical)">
                                      <p:cBhvr>
                                        <p:cTn id="3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animBg="1"/>
      <p:bldP spid="23" grpId="0" animBg="1"/>
      <p:bldP spid="16"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598" y="215598"/>
            <a:ext cx="2191056" cy="1457528"/>
          </a:xfrm>
          <a:prstGeom prst="rect">
            <a:avLst/>
          </a:prstGeom>
          <a:ln>
            <a:noFill/>
          </a:ln>
          <a:effectLst>
            <a:softEdge rad="112500"/>
          </a:effectLst>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54036" y="234127"/>
            <a:ext cx="9121695" cy="6014273"/>
          </a:xfrm>
          <a:prstGeom prst="rect">
            <a:avLst/>
          </a:prstGeom>
        </p:spPr>
      </p:pic>
      <p:sp>
        <p:nvSpPr>
          <p:cNvPr id="7" name="Rounded Rectangle 6"/>
          <p:cNvSpPr/>
          <p:nvPr/>
        </p:nvSpPr>
        <p:spPr>
          <a:xfrm>
            <a:off x="2875235" y="387183"/>
            <a:ext cx="6858000" cy="4783756"/>
          </a:xfrm>
          <a:prstGeom prst="roundRect">
            <a:avLst/>
          </a:prstGeom>
          <a:ln w="57150">
            <a:solidFill>
              <a:schemeClr val="accent2">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just"/>
            <a:endParaRPr lang="en-US" sz="2400" dirty="0" smtClean="0"/>
          </a:p>
          <a:p>
            <a:pPr algn="just"/>
            <a:r>
              <a:rPr lang="as-IN" sz="2400" dirty="0" smtClean="0"/>
              <a:t>কার্য </a:t>
            </a:r>
            <a:r>
              <a:rPr lang="as-IN" sz="2400" dirty="0"/>
              <a:t>অনুযায়ী ট্রান্সফরমারের </a:t>
            </a:r>
            <a:r>
              <a:rPr lang="as-IN" sz="2400" dirty="0" smtClean="0"/>
              <a:t>শ্রেণিবিভাগ</a:t>
            </a:r>
            <a:endParaRPr lang="en-US" sz="2400" dirty="0" smtClean="0"/>
          </a:p>
          <a:p>
            <a:pPr algn="ctr"/>
            <a:r>
              <a:rPr lang="as-IN" sz="2000" dirty="0"/>
              <a:t>১। ফেজ হিসেবে ট্রান্সফরমারকে দুই ভাগে ভাগ করা যায় । </a:t>
            </a:r>
            <a:br>
              <a:rPr lang="as-IN" sz="2000" dirty="0"/>
            </a:br>
            <a:r>
              <a:rPr lang="as-IN" sz="2000" dirty="0"/>
              <a:t>ক</a:t>
            </a:r>
            <a:r>
              <a:rPr lang="as-IN" sz="2000" dirty="0" smtClean="0"/>
              <a:t>।</a:t>
            </a:r>
            <a:r>
              <a:rPr lang="en-US" sz="2000" dirty="0" err="1" smtClean="0"/>
              <a:t>SinglePhaseTransformer</a:t>
            </a:r>
            <a:r>
              <a:rPr lang="en-US" sz="2000" dirty="0"/>
              <a:t/>
            </a:r>
            <a:br>
              <a:rPr lang="en-US" sz="2000" dirty="0"/>
            </a:br>
            <a:r>
              <a:rPr lang="as-IN" sz="2000" dirty="0"/>
              <a:t>খ। </a:t>
            </a:r>
            <a:r>
              <a:rPr lang="en-US" sz="2000" dirty="0"/>
              <a:t>Poly Phase </a:t>
            </a:r>
            <a:r>
              <a:rPr lang="en-US" sz="2000" dirty="0" smtClean="0"/>
              <a:t>Transformer</a:t>
            </a:r>
          </a:p>
          <a:p>
            <a:pPr algn="ctr"/>
            <a:r>
              <a:rPr lang="as-IN" sz="2000" dirty="0"/>
              <a:t>২। কোর অনুযায়ী ট্রান্সফরমারকে চার ভাগে ভাগ করা যায়। যথা</a:t>
            </a:r>
            <a:br>
              <a:rPr lang="as-IN" sz="2000" dirty="0"/>
            </a:br>
            <a:r>
              <a:rPr lang="as-IN" sz="2000" dirty="0"/>
              <a:t>ক। </a:t>
            </a:r>
            <a:r>
              <a:rPr lang="en-US" sz="2000" dirty="0"/>
              <a:t>Core type Transformer</a:t>
            </a:r>
            <a:br>
              <a:rPr lang="en-US" sz="2000" dirty="0"/>
            </a:br>
            <a:r>
              <a:rPr lang="as-IN" sz="2000" dirty="0"/>
              <a:t>খ। </a:t>
            </a:r>
            <a:r>
              <a:rPr lang="en-US" sz="2000" dirty="0"/>
              <a:t>Shell type Transformer</a:t>
            </a:r>
            <a:br>
              <a:rPr lang="en-US" sz="2000" dirty="0"/>
            </a:br>
            <a:r>
              <a:rPr lang="as-IN" sz="2000" dirty="0"/>
              <a:t>গ। </a:t>
            </a:r>
            <a:r>
              <a:rPr lang="en-US" sz="2000" dirty="0"/>
              <a:t>Berry type Transformer</a:t>
            </a:r>
            <a:br>
              <a:rPr lang="en-US" sz="2000" dirty="0"/>
            </a:br>
            <a:r>
              <a:rPr lang="as-IN" sz="2000" dirty="0"/>
              <a:t>ঘ। </a:t>
            </a:r>
            <a:r>
              <a:rPr lang="en-US" sz="2000" dirty="0"/>
              <a:t>Wound core type Transformer</a:t>
            </a:r>
            <a:endParaRPr lang="en-US" sz="2000" b="1" dirty="0" smtClean="0"/>
          </a:p>
        </p:txBody>
      </p:sp>
      <p:pic>
        <p:nvPicPr>
          <p:cNvPr id="8" name="Picture 7"/>
          <p:cNvPicPr>
            <a:picLocks noChangeAspect="1"/>
          </p:cNvPicPr>
          <p:nvPr/>
        </p:nvPicPr>
        <p:blipFill>
          <a:blip r:embed="rId6"/>
          <a:stretch>
            <a:fillRect/>
          </a:stretch>
        </p:blipFill>
        <p:spPr>
          <a:xfrm>
            <a:off x="0" y="6248400"/>
            <a:ext cx="11975731" cy="666750"/>
          </a:xfrm>
          <a:prstGeom prst="rect">
            <a:avLst/>
          </a:prstGeom>
        </p:spPr>
      </p:pic>
      <p:sp>
        <p:nvSpPr>
          <p:cNvPr id="12" name="TextBox 11"/>
          <p:cNvSpPr txBox="1"/>
          <p:nvPr/>
        </p:nvSpPr>
        <p:spPr>
          <a:xfrm>
            <a:off x="4577948" y="682752"/>
            <a:ext cx="4196273" cy="461665"/>
          </a:xfrm>
          <a:prstGeom prst="rect">
            <a:avLst/>
          </a:prstGeom>
          <a:noFill/>
        </p:spPr>
        <p:txBody>
          <a:bodyPr wrap="square" rtlCol="0">
            <a:spAutoFit/>
          </a:bodyPr>
          <a:lstStyle/>
          <a:p>
            <a:r>
              <a:rPr lang="en-US" sz="2400" b="1" u="sng" dirty="0" err="1" smtClean="0">
                <a:solidFill>
                  <a:schemeClr val="bg1"/>
                </a:solidFill>
              </a:rPr>
              <a:t>ট্রান্সফরমারের</a:t>
            </a:r>
            <a:r>
              <a:rPr lang="en-US" sz="2400" b="1" u="sng" dirty="0" smtClean="0">
                <a:solidFill>
                  <a:schemeClr val="bg1"/>
                </a:solidFill>
              </a:rPr>
              <a:t> </a:t>
            </a:r>
            <a:r>
              <a:rPr lang="en-US" sz="2400" b="1" u="sng" dirty="0" err="1" smtClean="0">
                <a:solidFill>
                  <a:schemeClr val="bg1"/>
                </a:solidFill>
              </a:rPr>
              <a:t>প্রকারভেদ</a:t>
            </a:r>
            <a:endParaRPr lang="en-US" sz="2400" b="1" u="sng" dirty="0">
              <a:solidFill>
                <a:schemeClr val="bg1"/>
              </a:solidFill>
            </a:endParaRPr>
          </a:p>
        </p:txBody>
      </p:sp>
      <p:sp>
        <p:nvSpPr>
          <p:cNvPr id="19" name="Oval 18"/>
          <p:cNvSpPr/>
          <p:nvPr/>
        </p:nvSpPr>
        <p:spPr>
          <a:xfrm>
            <a:off x="3316225" y="50622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9150096" y="56718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253728" y="4511704"/>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243073" y="4571395"/>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3915886" y="787068"/>
            <a:ext cx="414528" cy="351645"/>
          </a:xfrm>
          <a:prstGeom prs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Isosceles Triangle 22"/>
          <p:cNvSpPr/>
          <p:nvPr/>
        </p:nvSpPr>
        <p:spPr>
          <a:xfrm>
            <a:off x="8360152" y="750492"/>
            <a:ext cx="414528" cy="374141"/>
          </a:xfrm>
          <a:prstGeom prst="triangle">
            <a:avLst>
              <a:gd name="adj" fmla="val 5000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726" y="234127"/>
            <a:ext cx="2191056" cy="1457528"/>
          </a:xfrm>
          <a:prstGeom prst="rect">
            <a:avLst/>
          </a:prstGeom>
          <a:ln>
            <a:noFill/>
          </a:ln>
          <a:effectLst>
            <a:softEdge rad="112500"/>
          </a:effectLst>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23279" y="3615947"/>
            <a:ext cx="6301227" cy="2784345"/>
          </a:xfrm>
          <a:prstGeom prst="rect">
            <a:avLst/>
          </a:prstGeom>
        </p:spPr>
      </p:pic>
      <p:sp>
        <p:nvSpPr>
          <p:cNvPr id="16" name="Isosceles Triangle 15"/>
          <p:cNvSpPr/>
          <p:nvPr/>
        </p:nvSpPr>
        <p:spPr>
          <a:xfrm>
            <a:off x="4080293" y="687192"/>
            <a:ext cx="414528" cy="351645"/>
          </a:xfrm>
          <a:prstGeom prs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Isosceles Triangle 16"/>
          <p:cNvSpPr/>
          <p:nvPr/>
        </p:nvSpPr>
        <p:spPr>
          <a:xfrm>
            <a:off x="8525331" y="675640"/>
            <a:ext cx="414528" cy="374141"/>
          </a:xfrm>
          <a:prstGeom prst="triangle">
            <a:avLst>
              <a:gd name="adj" fmla="val 5000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932384354"/>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3" name="breeze.wav"/>
          </p:stSnd>
        </p:sndAc>
      </p:transition>
    </mc:Choice>
    <mc:Fallback xmlns="">
      <p:transition spd="slow">
        <p:fade/>
        <p:sndAc>
          <p:stSnd>
            <p:snd r:embed="rId8"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p:tgtEl>
                                          <p:spTgt spid="23"/>
                                        </p:tgtEl>
                                        <p:attrNameLst>
                                          <p:attrName>ppt_y</p:attrName>
                                        </p:attrNameLst>
                                      </p:cBhvr>
                                      <p:tavLst>
                                        <p:tav tm="0">
                                          <p:val>
                                            <p:strVal val="#ppt_y+#ppt_h*1.125000"/>
                                          </p:val>
                                        </p:tav>
                                        <p:tav tm="100000">
                                          <p:val>
                                            <p:strVal val="#ppt_y"/>
                                          </p:val>
                                        </p:tav>
                                      </p:tavLst>
                                    </p:anim>
                                    <p:animEffect transition="in" filter="wipe(up)">
                                      <p:cBhvr>
                                        <p:cTn id="12" dur="500"/>
                                        <p:tgtEl>
                                          <p:spTgt spid="23"/>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p:tgtEl>
                                          <p:spTgt spid="12"/>
                                        </p:tgtEl>
                                        <p:attrNameLst>
                                          <p:attrName>ppt_y</p:attrName>
                                        </p:attrNameLst>
                                      </p:cBhvr>
                                      <p:tavLst>
                                        <p:tav tm="0">
                                          <p:val>
                                            <p:strVal val="#ppt_y+#ppt_h*1.125000"/>
                                          </p:val>
                                        </p:tav>
                                        <p:tav tm="100000">
                                          <p:val>
                                            <p:strVal val="#ppt_y"/>
                                          </p:val>
                                        </p:tav>
                                      </p:tavLst>
                                    </p:anim>
                                    <p:animEffect transition="in" filter="wipe(up)">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p:tgtEl>
                                          <p:spTgt spid="16"/>
                                        </p:tgtEl>
                                        <p:attrNameLst>
                                          <p:attrName>ppt_y</p:attrName>
                                        </p:attrNameLst>
                                      </p:cBhvr>
                                      <p:tavLst>
                                        <p:tav tm="0">
                                          <p:val>
                                            <p:strVal val="#ppt_y+#ppt_h*1.125000"/>
                                          </p:val>
                                        </p:tav>
                                        <p:tav tm="100000">
                                          <p:val>
                                            <p:strVal val="#ppt_y"/>
                                          </p:val>
                                        </p:tav>
                                      </p:tavLst>
                                    </p:anim>
                                    <p:animEffect transition="in" filter="wipe(up)">
                                      <p:cBhvr>
                                        <p:cTn id="22" dur="500"/>
                                        <p:tgtEl>
                                          <p:spTgt spid="16"/>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p:tgtEl>
                                          <p:spTgt spid="17"/>
                                        </p:tgtEl>
                                        <p:attrNameLst>
                                          <p:attrName>ppt_y</p:attrName>
                                        </p:attrNameLst>
                                      </p:cBhvr>
                                      <p:tavLst>
                                        <p:tav tm="0">
                                          <p:val>
                                            <p:strVal val="#ppt_y+#ppt_h*1.125000"/>
                                          </p:val>
                                        </p:tav>
                                        <p:tav tm="100000">
                                          <p:val>
                                            <p:strVal val="#ppt_y"/>
                                          </p:val>
                                        </p:tav>
                                      </p:tavLst>
                                    </p:anim>
                                    <p:animEffect transition="in" filter="wipe(up)">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anim calcmode="lin" valueType="num">
                                      <p:cBhvr>
                                        <p:cTn id="31" dur="1000" fill="hold"/>
                                        <p:tgtEl>
                                          <p:spTgt spid="7">
                                            <p:txEl>
                                              <p:pRg st="1" end="1"/>
                                            </p:txEl>
                                          </p:spTgt>
                                        </p:tgtEl>
                                        <p:attrNameLst>
                                          <p:attrName>ppt_w</p:attrName>
                                        </p:attrNameLst>
                                      </p:cBhvr>
                                      <p:tavLst>
                                        <p:tav tm="0">
                                          <p:val>
                                            <p:fltVal val="0"/>
                                          </p:val>
                                        </p:tav>
                                        <p:tav tm="100000">
                                          <p:val>
                                            <p:strVal val="#ppt_w"/>
                                          </p:val>
                                        </p:tav>
                                      </p:tavLst>
                                    </p:anim>
                                    <p:anim calcmode="lin" valueType="num">
                                      <p:cBhvr>
                                        <p:cTn id="32" dur="1000" fill="hold"/>
                                        <p:tgtEl>
                                          <p:spTgt spid="7">
                                            <p:txEl>
                                              <p:pRg st="1" end="1"/>
                                            </p:txEl>
                                          </p:spTgt>
                                        </p:tgtEl>
                                        <p:attrNameLst>
                                          <p:attrName>ppt_h</p:attrName>
                                        </p:attrNameLst>
                                      </p:cBhvr>
                                      <p:tavLst>
                                        <p:tav tm="0">
                                          <p:val>
                                            <p:fltVal val="0"/>
                                          </p:val>
                                        </p:tav>
                                        <p:tav tm="100000">
                                          <p:val>
                                            <p:strVal val="#ppt_h"/>
                                          </p:val>
                                        </p:tav>
                                      </p:tavLst>
                                    </p:anim>
                                    <p:anim calcmode="lin" valueType="num">
                                      <p:cBhvr>
                                        <p:cTn id="33" dur="1000" fill="hold"/>
                                        <p:tgtEl>
                                          <p:spTgt spid="7">
                                            <p:txEl>
                                              <p:pRg st="1" end="1"/>
                                            </p:txEl>
                                          </p:spTgt>
                                        </p:tgtEl>
                                        <p:attrNameLst>
                                          <p:attrName>style.rotation</p:attrName>
                                        </p:attrNameLst>
                                      </p:cBhvr>
                                      <p:tavLst>
                                        <p:tav tm="0">
                                          <p:val>
                                            <p:fltVal val="90"/>
                                          </p:val>
                                        </p:tav>
                                        <p:tav tm="100000">
                                          <p:val>
                                            <p:fltVal val="0"/>
                                          </p:val>
                                        </p:tav>
                                      </p:tavLst>
                                    </p:anim>
                                    <p:animEffect transition="in" filter="fade">
                                      <p:cBhvr>
                                        <p:cTn id="34" dur="1000"/>
                                        <p:tgtEl>
                                          <p:spTgt spid="7">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7">
                                            <p:txEl>
                                              <p:pRg st="2" end="2"/>
                                            </p:txEl>
                                          </p:spTgt>
                                        </p:tgtEl>
                                        <p:attrNameLst>
                                          <p:attrName>style.visibility</p:attrName>
                                        </p:attrNameLst>
                                      </p:cBhvr>
                                      <p:to>
                                        <p:strVal val="visible"/>
                                      </p:to>
                                    </p:set>
                                    <p:animEffect transition="in" filter="fade">
                                      <p:cBhvr>
                                        <p:cTn id="39" dur="500"/>
                                        <p:tgtEl>
                                          <p:spTgt spid="7">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7">
                                            <p:txEl>
                                              <p:pRg st="3" end="3"/>
                                            </p:txEl>
                                          </p:spTgt>
                                        </p:tgtEl>
                                        <p:attrNameLst>
                                          <p:attrName>style.visibility</p:attrName>
                                        </p:attrNameLst>
                                      </p:cBhvr>
                                      <p:to>
                                        <p:strVal val="visible"/>
                                      </p:to>
                                    </p:set>
                                    <p:animEffect transition="in" filter="fade">
                                      <p:cBhvr>
                                        <p:cTn id="44"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animBg="1"/>
      <p:bldP spid="23" grpId="0" animBg="1"/>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598" y="215598"/>
            <a:ext cx="2191056" cy="1457528"/>
          </a:xfrm>
          <a:prstGeom prst="rect">
            <a:avLst/>
          </a:prstGeom>
          <a:ln>
            <a:noFill/>
          </a:ln>
          <a:effectLst>
            <a:softEdge rad="112500"/>
          </a:effectLst>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54036" y="234127"/>
            <a:ext cx="9121695" cy="6014273"/>
          </a:xfrm>
          <a:prstGeom prst="rect">
            <a:avLst/>
          </a:prstGeom>
        </p:spPr>
      </p:pic>
      <p:sp>
        <p:nvSpPr>
          <p:cNvPr id="7" name="Rounded Rectangle 6"/>
          <p:cNvSpPr/>
          <p:nvPr/>
        </p:nvSpPr>
        <p:spPr>
          <a:xfrm>
            <a:off x="2875235" y="387183"/>
            <a:ext cx="6858000" cy="4783756"/>
          </a:xfrm>
          <a:prstGeom prst="roundRect">
            <a:avLst/>
          </a:prstGeom>
          <a:ln w="57150">
            <a:solidFill>
              <a:schemeClr val="accent2">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s-IN" sz="2400" dirty="0"/>
              <a:t>৩। ব্যবহার অনুযায়ী ট্রান্সফরমারকে দুই ভাগে ভাগ করা যায়। যথা</a:t>
            </a:r>
            <a:br>
              <a:rPr lang="as-IN" sz="2400" dirty="0"/>
            </a:br>
            <a:r>
              <a:rPr lang="as-IN" sz="2400" dirty="0"/>
              <a:t>ক। </a:t>
            </a:r>
            <a:r>
              <a:rPr lang="en-US" sz="2400" dirty="0"/>
              <a:t>Step up Transformer</a:t>
            </a:r>
            <a:br>
              <a:rPr lang="en-US" sz="2400" dirty="0"/>
            </a:br>
            <a:r>
              <a:rPr lang="as-IN" sz="2400" dirty="0"/>
              <a:t>খ। </a:t>
            </a:r>
            <a:r>
              <a:rPr lang="en-US" sz="2400" dirty="0"/>
              <a:t>Step down </a:t>
            </a:r>
            <a:r>
              <a:rPr lang="en-US" sz="2400" dirty="0" smtClean="0"/>
              <a:t>Transformer</a:t>
            </a:r>
          </a:p>
          <a:p>
            <a:pPr algn="ctr"/>
            <a:r>
              <a:rPr lang="as-IN" sz="2400" dirty="0"/>
              <a:t>৪। ফ্রিকোয়েন্সি অনুযায়ী ট্রান্সফরমার দুই প্রকার ঃ </a:t>
            </a:r>
            <a:br>
              <a:rPr lang="as-IN" sz="2400" dirty="0"/>
            </a:br>
            <a:r>
              <a:rPr lang="as-IN" sz="2400" dirty="0"/>
              <a:t>ক। </a:t>
            </a:r>
            <a:r>
              <a:rPr lang="en-US" sz="2400" dirty="0"/>
              <a:t>Audio frequency Transformer </a:t>
            </a:r>
            <a:br>
              <a:rPr lang="en-US" sz="2400" dirty="0"/>
            </a:br>
            <a:r>
              <a:rPr lang="as-IN" sz="2400" dirty="0"/>
              <a:t>খ। </a:t>
            </a:r>
            <a:r>
              <a:rPr lang="en-US" sz="2400" dirty="0"/>
              <a:t>Radio frequency Transformer</a:t>
            </a:r>
            <a:endParaRPr lang="en-US" sz="2400" dirty="0" smtClean="0"/>
          </a:p>
        </p:txBody>
      </p:sp>
      <p:pic>
        <p:nvPicPr>
          <p:cNvPr id="8" name="Picture 7"/>
          <p:cNvPicPr>
            <a:picLocks noChangeAspect="1"/>
          </p:cNvPicPr>
          <p:nvPr/>
        </p:nvPicPr>
        <p:blipFill>
          <a:blip r:embed="rId6"/>
          <a:stretch>
            <a:fillRect/>
          </a:stretch>
        </p:blipFill>
        <p:spPr>
          <a:xfrm>
            <a:off x="0" y="6248400"/>
            <a:ext cx="11975731" cy="666750"/>
          </a:xfrm>
          <a:prstGeom prst="rect">
            <a:avLst/>
          </a:prstGeom>
        </p:spPr>
      </p:pic>
      <p:sp>
        <p:nvSpPr>
          <p:cNvPr id="12" name="TextBox 11"/>
          <p:cNvSpPr txBox="1"/>
          <p:nvPr/>
        </p:nvSpPr>
        <p:spPr>
          <a:xfrm>
            <a:off x="4577948" y="682752"/>
            <a:ext cx="4196273" cy="461665"/>
          </a:xfrm>
          <a:prstGeom prst="rect">
            <a:avLst/>
          </a:prstGeom>
          <a:noFill/>
        </p:spPr>
        <p:txBody>
          <a:bodyPr wrap="square" rtlCol="0">
            <a:spAutoFit/>
          </a:bodyPr>
          <a:lstStyle/>
          <a:p>
            <a:r>
              <a:rPr lang="en-US" sz="2400" b="1" u="sng" dirty="0" err="1" smtClean="0">
                <a:solidFill>
                  <a:schemeClr val="bg1"/>
                </a:solidFill>
              </a:rPr>
              <a:t>ট্রান্সফরমারের</a:t>
            </a:r>
            <a:r>
              <a:rPr lang="en-US" sz="2400" b="1" u="sng" dirty="0" smtClean="0">
                <a:solidFill>
                  <a:schemeClr val="bg1"/>
                </a:solidFill>
              </a:rPr>
              <a:t> </a:t>
            </a:r>
            <a:r>
              <a:rPr lang="en-US" sz="2400" b="1" u="sng" dirty="0" err="1" smtClean="0">
                <a:solidFill>
                  <a:schemeClr val="bg1"/>
                </a:solidFill>
              </a:rPr>
              <a:t>প্রকারভেদ</a:t>
            </a:r>
            <a:endParaRPr lang="en-US" sz="2400" b="1" u="sng" dirty="0">
              <a:solidFill>
                <a:schemeClr val="bg1"/>
              </a:solidFill>
            </a:endParaRPr>
          </a:p>
        </p:txBody>
      </p:sp>
      <p:sp>
        <p:nvSpPr>
          <p:cNvPr id="19" name="Oval 18"/>
          <p:cNvSpPr/>
          <p:nvPr/>
        </p:nvSpPr>
        <p:spPr>
          <a:xfrm>
            <a:off x="3316225" y="50622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9150096" y="56718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253728" y="4511704"/>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243073" y="4571395"/>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3915886" y="787068"/>
            <a:ext cx="414528" cy="351645"/>
          </a:xfrm>
          <a:prstGeom prs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Isosceles Triangle 22"/>
          <p:cNvSpPr/>
          <p:nvPr/>
        </p:nvSpPr>
        <p:spPr>
          <a:xfrm>
            <a:off x="8360152" y="750492"/>
            <a:ext cx="414528" cy="374141"/>
          </a:xfrm>
          <a:prstGeom prst="triangle">
            <a:avLst>
              <a:gd name="adj" fmla="val 5000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726" y="234127"/>
            <a:ext cx="2191056" cy="1457528"/>
          </a:xfrm>
          <a:prstGeom prst="rect">
            <a:avLst/>
          </a:prstGeom>
          <a:ln>
            <a:noFill/>
          </a:ln>
          <a:effectLst>
            <a:softEdge rad="112500"/>
          </a:effectLst>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23279" y="3615947"/>
            <a:ext cx="6301227" cy="2784345"/>
          </a:xfrm>
          <a:prstGeom prst="rect">
            <a:avLst/>
          </a:prstGeom>
        </p:spPr>
      </p:pic>
      <p:sp>
        <p:nvSpPr>
          <p:cNvPr id="16" name="Isosceles Triangle 15"/>
          <p:cNvSpPr/>
          <p:nvPr/>
        </p:nvSpPr>
        <p:spPr>
          <a:xfrm>
            <a:off x="4080293" y="687192"/>
            <a:ext cx="414528" cy="351645"/>
          </a:xfrm>
          <a:prstGeom prs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Isosceles Triangle 16"/>
          <p:cNvSpPr/>
          <p:nvPr/>
        </p:nvSpPr>
        <p:spPr>
          <a:xfrm>
            <a:off x="8525331" y="675640"/>
            <a:ext cx="414528" cy="374141"/>
          </a:xfrm>
          <a:prstGeom prst="triangle">
            <a:avLst>
              <a:gd name="adj" fmla="val 5000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248129225"/>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3" name="breeze.wav"/>
          </p:stSnd>
        </p:sndAc>
      </p:transition>
    </mc:Choice>
    <mc:Fallback xmlns="">
      <p:transition spd="slow">
        <p:fade/>
        <p:sndAc>
          <p:stSnd>
            <p:snd r:embed="rId8"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p:tgtEl>
                                          <p:spTgt spid="23"/>
                                        </p:tgtEl>
                                        <p:attrNameLst>
                                          <p:attrName>ppt_y</p:attrName>
                                        </p:attrNameLst>
                                      </p:cBhvr>
                                      <p:tavLst>
                                        <p:tav tm="0">
                                          <p:val>
                                            <p:strVal val="#ppt_y+#ppt_h*1.125000"/>
                                          </p:val>
                                        </p:tav>
                                        <p:tav tm="100000">
                                          <p:val>
                                            <p:strVal val="#ppt_y"/>
                                          </p:val>
                                        </p:tav>
                                      </p:tavLst>
                                    </p:anim>
                                    <p:animEffect transition="in" filter="wipe(up)">
                                      <p:cBhvr>
                                        <p:cTn id="12" dur="500"/>
                                        <p:tgtEl>
                                          <p:spTgt spid="23"/>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p:tgtEl>
                                          <p:spTgt spid="12"/>
                                        </p:tgtEl>
                                        <p:attrNameLst>
                                          <p:attrName>ppt_y</p:attrName>
                                        </p:attrNameLst>
                                      </p:cBhvr>
                                      <p:tavLst>
                                        <p:tav tm="0">
                                          <p:val>
                                            <p:strVal val="#ppt_y+#ppt_h*1.125000"/>
                                          </p:val>
                                        </p:tav>
                                        <p:tav tm="100000">
                                          <p:val>
                                            <p:strVal val="#ppt_y"/>
                                          </p:val>
                                        </p:tav>
                                      </p:tavLst>
                                    </p:anim>
                                    <p:animEffect transition="in" filter="wipe(up)">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p:tgtEl>
                                          <p:spTgt spid="16"/>
                                        </p:tgtEl>
                                        <p:attrNameLst>
                                          <p:attrName>ppt_y</p:attrName>
                                        </p:attrNameLst>
                                      </p:cBhvr>
                                      <p:tavLst>
                                        <p:tav tm="0">
                                          <p:val>
                                            <p:strVal val="#ppt_y+#ppt_h*1.125000"/>
                                          </p:val>
                                        </p:tav>
                                        <p:tav tm="100000">
                                          <p:val>
                                            <p:strVal val="#ppt_y"/>
                                          </p:val>
                                        </p:tav>
                                      </p:tavLst>
                                    </p:anim>
                                    <p:animEffect transition="in" filter="wipe(up)">
                                      <p:cBhvr>
                                        <p:cTn id="22" dur="500"/>
                                        <p:tgtEl>
                                          <p:spTgt spid="16"/>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p:tgtEl>
                                          <p:spTgt spid="17"/>
                                        </p:tgtEl>
                                        <p:attrNameLst>
                                          <p:attrName>ppt_y</p:attrName>
                                        </p:attrNameLst>
                                      </p:cBhvr>
                                      <p:tavLst>
                                        <p:tav tm="0">
                                          <p:val>
                                            <p:strVal val="#ppt_y+#ppt_h*1.125000"/>
                                          </p:val>
                                        </p:tav>
                                        <p:tav tm="100000">
                                          <p:val>
                                            <p:strVal val="#ppt_y"/>
                                          </p:val>
                                        </p:tav>
                                      </p:tavLst>
                                    </p:anim>
                                    <p:animEffect transition="in" filter="wipe(up)">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p:tgtEl>
                                          <p:spTgt spid="7">
                                            <p:txEl>
                                              <p:pRg st="0" end="0"/>
                                            </p:txEl>
                                          </p:spTgt>
                                        </p:tgtEl>
                                        <p:attrNameLst>
                                          <p:attrName>ppt_y</p:attrName>
                                        </p:attrNameLst>
                                      </p:cBhvr>
                                      <p:tavLst>
                                        <p:tav tm="0">
                                          <p:val>
                                            <p:strVal val="#ppt_y+#ppt_h*1.125000"/>
                                          </p:val>
                                        </p:tav>
                                        <p:tav tm="100000">
                                          <p:val>
                                            <p:strVal val="#ppt_y"/>
                                          </p:val>
                                        </p:tav>
                                      </p:tavLst>
                                    </p:anim>
                                    <p:animEffect transition="in" filter="wipe(up)">
                                      <p:cBhvr>
                                        <p:cTn id="32" dur="5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nodeType="clickEffect">
                                  <p:stCondLst>
                                    <p:cond delay="0"/>
                                  </p:stCondLst>
                                  <p:childTnLst>
                                    <p:set>
                                      <p:cBhvr>
                                        <p:cTn id="36" dur="1" fill="hold">
                                          <p:stCondLst>
                                            <p:cond delay="0"/>
                                          </p:stCondLst>
                                        </p:cTn>
                                        <p:tgtEl>
                                          <p:spTgt spid="7">
                                            <p:txEl>
                                              <p:pRg st="1" end="1"/>
                                            </p:txEl>
                                          </p:spTgt>
                                        </p:tgtEl>
                                        <p:attrNameLst>
                                          <p:attrName>style.visibility</p:attrName>
                                        </p:attrNameLst>
                                      </p:cBhvr>
                                      <p:to>
                                        <p:strVal val="visible"/>
                                      </p:to>
                                    </p:set>
                                    <p:anim calcmode="lin" valueType="num">
                                      <p:cBhvr>
                                        <p:cTn id="37" dur="1000" fill="hold"/>
                                        <p:tgtEl>
                                          <p:spTgt spid="7">
                                            <p:txEl>
                                              <p:pRg st="1" end="1"/>
                                            </p:txEl>
                                          </p:spTgt>
                                        </p:tgtEl>
                                        <p:attrNameLst>
                                          <p:attrName>ppt_w</p:attrName>
                                        </p:attrNameLst>
                                      </p:cBhvr>
                                      <p:tavLst>
                                        <p:tav tm="0">
                                          <p:val>
                                            <p:strVal val="#ppt_w*0.70"/>
                                          </p:val>
                                        </p:tav>
                                        <p:tav tm="100000">
                                          <p:val>
                                            <p:strVal val="#ppt_w"/>
                                          </p:val>
                                        </p:tav>
                                      </p:tavLst>
                                    </p:anim>
                                    <p:anim calcmode="lin" valueType="num">
                                      <p:cBhvr>
                                        <p:cTn id="38" dur="1000" fill="hold"/>
                                        <p:tgtEl>
                                          <p:spTgt spid="7">
                                            <p:txEl>
                                              <p:pRg st="1" end="1"/>
                                            </p:txEl>
                                          </p:spTgt>
                                        </p:tgtEl>
                                        <p:attrNameLst>
                                          <p:attrName>ppt_h</p:attrName>
                                        </p:attrNameLst>
                                      </p:cBhvr>
                                      <p:tavLst>
                                        <p:tav tm="0">
                                          <p:val>
                                            <p:strVal val="#ppt_h"/>
                                          </p:val>
                                        </p:tav>
                                        <p:tav tm="100000">
                                          <p:val>
                                            <p:strVal val="#ppt_h"/>
                                          </p:val>
                                        </p:tav>
                                      </p:tavLst>
                                    </p:anim>
                                    <p:animEffect transition="in" filter="fade">
                                      <p:cBhvr>
                                        <p:cTn id="39"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animBg="1"/>
      <p:bldP spid="23" grpId="0" animBg="1"/>
      <p:bldP spid="16"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598" y="215598"/>
            <a:ext cx="2191056" cy="1457528"/>
          </a:xfrm>
          <a:prstGeom prst="rect">
            <a:avLst/>
          </a:prstGeom>
          <a:ln>
            <a:noFill/>
          </a:ln>
          <a:effectLst>
            <a:softEdge rad="112500"/>
          </a:effectLst>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54036" y="234127"/>
            <a:ext cx="9121695" cy="6014273"/>
          </a:xfrm>
          <a:prstGeom prst="rect">
            <a:avLst/>
          </a:prstGeom>
        </p:spPr>
      </p:pic>
      <p:sp>
        <p:nvSpPr>
          <p:cNvPr id="7" name="Rounded Rectangle 6"/>
          <p:cNvSpPr/>
          <p:nvPr/>
        </p:nvSpPr>
        <p:spPr>
          <a:xfrm>
            <a:off x="2875235" y="387183"/>
            <a:ext cx="6858000" cy="4783756"/>
          </a:xfrm>
          <a:prstGeom prst="roundRect">
            <a:avLst/>
          </a:prstGeom>
          <a:ln w="57150">
            <a:solidFill>
              <a:schemeClr val="accent2">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s-IN" sz="2400" dirty="0" smtClean="0"/>
              <a:t> </a:t>
            </a:r>
            <a:endParaRPr lang="en-US" sz="2400" dirty="0" smtClean="0"/>
          </a:p>
          <a:p>
            <a:pPr algn="ctr"/>
            <a:endParaRPr lang="en-US" sz="2400" dirty="0"/>
          </a:p>
          <a:p>
            <a:pPr algn="ctr"/>
            <a:endParaRPr lang="en-US" sz="2400" dirty="0" smtClean="0"/>
          </a:p>
          <a:p>
            <a:pPr algn="ctr"/>
            <a:r>
              <a:rPr lang="en-US" sz="2400" dirty="0" smtClean="0"/>
              <a:t>৫। </a:t>
            </a:r>
            <a:r>
              <a:rPr lang="as-IN" sz="2400" dirty="0" smtClean="0"/>
              <a:t>ঠাণ্ডা</a:t>
            </a:r>
            <a:r>
              <a:rPr lang="en-US" sz="2400" dirty="0" smtClean="0"/>
              <a:t> </a:t>
            </a:r>
            <a:r>
              <a:rPr lang="as-IN" sz="2400" dirty="0" smtClean="0"/>
              <a:t>করন </a:t>
            </a:r>
            <a:r>
              <a:rPr lang="as-IN" sz="2400" dirty="0"/>
              <a:t>হিসেবে তিন প্রকার </a:t>
            </a:r>
            <a:r>
              <a:rPr lang="as-IN" sz="2400" dirty="0" smtClean="0"/>
              <a:t> </a:t>
            </a:r>
            <a:r>
              <a:rPr lang="as-IN" sz="2400" dirty="0"/>
              <a:t/>
            </a:r>
            <a:br>
              <a:rPr lang="as-IN" sz="2400" dirty="0"/>
            </a:br>
            <a:r>
              <a:rPr lang="as-IN" sz="2400" dirty="0"/>
              <a:t>ক। </a:t>
            </a:r>
            <a:r>
              <a:rPr lang="en-US" sz="2400" dirty="0"/>
              <a:t>Oil cooled Transformer</a:t>
            </a:r>
            <a:br>
              <a:rPr lang="en-US" sz="2400" dirty="0"/>
            </a:br>
            <a:r>
              <a:rPr lang="as-IN" sz="2400" dirty="0"/>
              <a:t>ক। </a:t>
            </a:r>
            <a:r>
              <a:rPr lang="en-US" sz="2400" dirty="0"/>
              <a:t>Air cooled Transformer</a:t>
            </a:r>
            <a:br>
              <a:rPr lang="en-US" sz="2400" dirty="0"/>
            </a:br>
            <a:r>
              <a:rPr lang="en-US" sz="2400" dirty="0" smtClean="0"/>
              <a:t>       </a:t>
            </a:r>
            <a:r>
              <a:rPr lang="as-IN" sz="2400" dirty="0" smtClean="0"/>
              <a:t>গ</a:t>
            </a:r>
            <a:r>
              <a:rPr lang="as-IN" sz="2400" dirty="0"/>
              <a:t>। </a:t>
            </a:r>
            <a:r>
              <a:rPr lang="en-US" sz="2400" dirty="0"/>
              <a:t>Natural cooled </a:t>
            </a:r>
            <a:r>
              <a:rPr lang="en-US" sz="2400" dirty="0" smtClean="0"/>
              <a:t>Transformer</a:t>
            </a:r>
          </a:p>
          <a:p>
            <a:pPr algn="ctr"/>
            <a:r>
              <a:rPr lang="as-IN" sz="2400" dirty="0" smtClean="0"/>
              <a:t>৬</a:t>
            </a:r>
            <a:r>
              <a:rPr lang="as-IN" sz="2400" dirty="0"/>
              <a:t>। </a:t>
            </a:r>
            <a:r>
              <a:rPr lang="as-IN" sz="2000" dirty="0"/>
              <a:t>স্থাপনের উপর নির্ভর করে ট্রান্সফরমার তিন প্রকার </a:t>
            </a:r>
            <a:endParaRPr lang="en-US" sz="2000" dirty="0" smtClean="0"/>
          </a:p>
          <a:p>
            <a:pPr algn="ctr"/>
            <a:r>
              <a:rPr lang="as-IN" sz="2400" dirty="0" smtClean="0"/>
              <a:t>ক</a:t>
            </a:r>
            <a:r>
              <a:rPr lang="as-IN" sz="2400" dirty="0"/>
              <a:t>। </a:t>
            </a:r>
            <a:r>
              <a:rPr lang="en-US" sz="2400" dirty="0"/>
              <a:t>Indoor Type Transformer</a:t>
            </a:r>
            <a:br>
              <a:rPr lang="en-US" sz="2400" dirty="0"/>
            </a:br>
            <a:r>
              <a:rPr lang="en-US" sz="2400" dirty="0" smtClean="0"/>
              <a:t>    </a:t>
            </a:r>
            <a:r>
              <a:rPr lang="as-IN" sz="2400" dirty="0" smtClean="0"/>
              <a:t>খ</a:t>
            </a:r>
            <a:r>
              <a:rPr lang="as-IN" sz="2400" dirty="0"/>
              <a:t>। </a:t>
            </a:r>
            <a:r>
              <a:rPr lang="en-US" sz="2400" dirty="0"/>
              <a:t>Outdoor Type Transformer</a:t>
            </a:r>
            <a:br>
              <a:rPr lang="en-US" sz="2400" dirty="0"/>
            </a:br>
            <a:r>
              <a:rPr lang="en-US" sz="2400" dirty="0" smtClean="0"/>
              <a:t>               </a:t>
            </a:r>
            <a:r>
              <a:rPr lang="as-IN" sz="2400" dirty="0" smtClean="0"/>
              <a:t>গ</a:t>
            </a:r>
            <a:r>
              <a:rPr lang="as-IN" sz="2400" dirty="0"/>
              <a:t>। </a:t>
            </a:r>
            <a:r>
              <a:rPr lang="en-US" sz="2400" dirty="0"/>
              <a:t>Pole Mounted Type </a:t>
            </a:r>
            <a:r>
              <a:rPr lang="en-US" sz="2400" dirty="0" smtClean="0"/>
              <a:t>Transformer</a:t>
            </a:r>
          </a:p>
          <a:p>
            <a:pPr algn="ctr"/>
            <a:r>
              <a:rPr lang="as-IN" sz="2400" dirty="0" smtClean="0"/>
              <a:t>ঘ</a:t>
            </a:r>
            <a:r>
              <a:rPr lang="as-IN" sz="2400" dirty="0"/>
              <a:t>। </a:t>
            </a:r>
            <a:r>
              <a:rPr lang="en-US" sz="2400" dirty="0"/>
              <a:t>Current Transformer C.T</a:t>
            </a:r>
          </a:p>
          <a:p>
            <a:pPr algn="ctr"/>
            <a:endParaRPr lang="en-US" sz="2400" dirty="0" smtClean="0"/>
          </a:p>
        </p:txBody>
      </p:sp>
      <p:pic>
        <p:nvPicPr>
          <p:cNvPr id="8" name="Picture 7"/>
          <p:cNvPicPr>
            <a:picLocks noChangeAspect="1"/>
          </p:cNvPicPr>
          <p:nvPr/>
        </p:nvPicPr>
        <p:blipFill>
          <a:blip r:embed="rId6"/>
          <a:stretch>
            <a:fillRect/>
          </a:stretch>
        </p:blipFill>
        <p:spPr>
          <a:xfrm>
            <a:off x="0" y="6248400"/>
            <a:ext cx="11975731" cy="666750"/>
          </a:xfrm>
          <a:prstGeom prst="rect">
            <a:avLst/>
          </a:prstGeom>
        </p:spPr>
      </p:pic>
      <p:sp>
        <p:nvSpPr>
          <p:cNvPr id="12" name="TextBox 11"/>
          <p:cNvSpPr txBox="1"/>
          <p:nvPr/>
        </p:nvSpPr>
        <p:spPr>
          <a:xfrm>
            <a:off x="4577948" y="682752"/>
            <a:ext cx="4196273" cy="461665"/>
          </a:xfrm>
          <a:prstGeom prst="rect">
            <a:avLst/>
          </a:prstGeom>
          <a:noFill/>
        </p:spPr>
        <p:txBody>
          <a:bodyPr wrap="square" rtlCol="0">
            <a:spAutoFit/>
          </a:bodyPr>
          <a:lstStyle/>
          <a:p>
            <a:r>
              <a:rPr lang="en-US" sz="2400" b="1" u="sng" dirty="0" err="1" smtClean="0">
                <a:solidFill>
                  <a:schemeClr val="bg1"/>
                </a:solidFill>
              </a:rPr>
              <a:t>ট্রান্সফরমারের</a:t>
            </a:r>
            <a:r>
              <a:rPr lang="en-US" sz="2400" b="1" u="sng" dirty="0" smtClean="0">
                <a:solidFill>
                  <a:schemeClr val="bg1"/>
                </a:solidFill>
              </a:rPr>
              <a:t> </a:t>
            </a:r>
            <a:r>
              <a:rPr lang="en-US" sz="2400" b="1" u="sng" dirty="0" err="1" smtClean="0">
                <a:solidFill>
                  <a:schemeClr val="bg1"/>
                </a:solidFill>
              </a:rPr>
              <a:t>প্রকারভেদ</a:t>
            </a:r>
            <a:endParaRPr lang="en-US" sz="2400" b="1" u="sng" dirty="0">
              <a:solidFill>
                <a:schemeClr val="bg1"/>
              </a:solidFill>
            </a:endParaRPr>
          </a:p>
        </p:txBody>
      </p:sp>
      <p:sp>
        <p:nvSpPr>
          <p:cNvPr id="19" name="Oval 18"/>
          <p:cNvSpPr/>
          <p:nvPr/>
        </p:nvSpPr>
        <p:spPr>
          <a:xfrm>
            <a:off x="3316225" y="50622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9150096" y="567181"/>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253728" y="4511704"/>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243073" y="4571395"/>
            <a:ext cx="207264" cy="216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3915886" y="787068"/>
            <a:ext cx="414528" cy="351645"/>
          </a:xfrm>
          <a:prstGeom prs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Isosceles Triangle 22"/>
          <p:cNvSpPr/>
          <p:nvPr/>
        </p:nvSpPr>
        <p:spPr>
          <a:xfrm>
            <a:off x="8360152" y="750492"/>
            <a:ext cx="414528" cy="374141"/>
          </a:xfrm>
          <a:prstGeom prst="triangle">
            <a:avLst>
              <a:gd name="adj" fmla="val 5000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726" y="234127"/>
            <a:ext cx="2191056" cy="1457528"/>
          </a:xfrm>
          <a:prstGeom prst="rect">
            <a:avLst/>
          </a:prstGeom>
          <a:ln>
            <a:noFill/>
          </a:ln>
          <a:effectLst>
            <a:softEdge rad="112500"/>
          </a:effectLst>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23279" y="3678577"/>
            <a:ext cx="6301227" cy="2784345"/>
          </a:xfrm>
          <a:prstGeom prst="rect">
            <a:avLst/>
          </a:prstGeom>
        </p:spPr>
      </p:pic>
      <p:sp>
        <p:nvSpPr>
          <p:cNvPr id="16" name="Isosceles Triangle 15"/>
          <p:cNvSpPr/>
          <p:nvPr/>
        </p:nvSpPr>
        <p:spPr>
          <a:xfrm>
            <a:off x="4080293" y="687192"/>
            <a:ext cx="414528" cy="351645"/>
          </a:xfrm>
          <a:prstGeom prs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Isosceles Triangle 16"/>
          <p:cNvSpPr/>
          <p:nvPr/>
        </p:nvSpPr>
        <p:spPr>
          <a:xfrm>
            <a:off x="8525331" y="675640"/>
            <a:ext cx="414528" cy="374141"/>
          </a:xfrm>
          <a:prstGeom prst="triangle">
            <a:avLst>
              <a:gd name="adj" fmla="val 5000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905457864"/>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3" name="breeze.wav"/>
          </p:stSnd>
        </p:sndAc>
      </p:transition>
    </mc:Choice>
    <mc:Fallback xmlns="">
      <p:transition spd="slow">
        <p:fade/>
        <p:sndAc>
          <p:stSnd>
            <p:snd r:embed="rId8"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p:tgtEl>
                                          <p:spTgt spid="23"/>
                                        </p:tgtEl>
                                        <p:attrNameLst>
                                          <p:attrName>ppt_y</p:attrName>
                                        </p:attrNameLst>
                                      </p:cBhvr>
                                      <p:tavLst>
                                        <p:tav tm="0">
                                          <p:val>
                                            <p:strVal val="#ppt_y+#ppt_h*1.125000"/>
                                          </p:val>
                                        </p:tav>
                                        <p:tav tm="100000">
                                          <p:val>
                                            <p:strVal val="#ppt_y"/>
                                          </p:val>
                                        </p:tav>
                                      </p:tavLst>
                                    </p:anim>
                                    <p:animEffect transition="in" filter="wipe(up)">
                                      <p:cBhvr>
                                        <p:cTn id="12" dur="500"/>
                                        <p:tgtEl>
                                          <p:spTgt spid="23"/>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p:tgtEl>
                                          <p:spTgt spid="12"/>
                                        </p:tgtEl>
                                        <p:attrNameLst>
                                          <p:attrName>ppt_y</p:attrName>
                                        </p:attrNameLst>
                                      </p:cBhvr>
                                      <p:tavLst>
                                        <p:tav tm="0">
                                          <p:val>
                                            <p:strVal val="#ppt_y+#ppt_h*1.125000"/>
                                          </p:val>
                                        </p:tav>
                                        <p:tav tm="100000">
                                          <p:val>
                                            <p:strVal val="#ppt_y"/>
                                          </p:val>
                                        </p:tav>
                                      </p:tavLst>
                                    </p:anim>
                                    <p:animEffect transition="in" filter="wipe(up)">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p:tgtEl>
                                          <p:spTgt spid="16"/>
                                        </p:tgtEl>
                                        <p:attrNameLst>
                                          <p:attrName>ppt_y</p:attrName>
                                        </p:attrNameLst>
                                      </p:cBhvr>
                                      <p:tavLst>
                                        <p:tav tm="0">
                                          <p:val>
                                            <p:strVal val="#ppt_y+#ppt_h*1.125000"/>
                                          </p:val>
                                        </p:tav>
                                        <p:tav tm="100000">
                                          <p:val>
                                            <p:strVal val="#ppt_y"/>
                                          </p:val>
                                        </p:tav>
                                      </p:tavLst>
                                    </p:anim>
                                    <p:animEffect transition="in" filter="wipe(up)">
                                      <p:cBhvr>
                                        <p:cTn id="22" dur="500"/>
                                        <p:tgtEl>
                                          <p:spTgt spid="16"/>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p:tgtEl>
                                          <p:spTgt spid="17"/>
                                        </p:tgtEl>
                                        <p:attrNameLst>
                                          <p:attrName>ppt_y</p:attrName>
                                        </p:attrNameLst>
                                      </p:cBhvr>
                                      <p:tavLst>
                                        <p:tav tm="0">
                                          <p:val>
                                            <p:strVal val="#ppt_y+#ppt_h*1.125000"/>
                                          </p:val>
                                        </p:tav>
                                        <p:tav tm="100000">
                                          <p:val>
                                            <p:strVal val="#ppt_y"/>
                                          </p:val>
                                        </p:tav>
                                      </p:tavLst>
                                    </p:anim>
                                    <p:animEffect transition="in" filter="wipe(up)">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p:tgtEl>
                                          <p:spTgt spid="7">
                                            <p:txEl>
                                              <p:pRg st="0" end="0"/>
                                            </p:txEl>
                                          </p:spTgt>
                                        </p:tgtEl>
                                        <p:attrNameLst>
                                          <p:attrName>ppt_y</p:attrName>
                                        </p:attrNameLst>
                                      </p:cBhvr>
                                      <p:tavLst>
                                        <p:tav tm="0">
                                          <p:val>
                                            <p:strVal val="#ppt_y+#ppt_h*1.125000"/>
                                          </p:val>
                                        </p:tav>
                                        <p:tav tm="100000">
                                          <p:val>
                                            <p:strVal val="#ppt_y"/>
                                          </p:val>
                                        </p:tav>
                                      </p:tavLst>
                                    </p:anim>
                                    <p:animEffect transition="in" filter="wipe(up)">
                                      <p:cBhvr>
                                        <p:cTn id="32" dur="5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 calcmode="lin" valueType="num">
                                      <p:cBhvr additive="base">
                                        <p:cTn id="37" dur="500"/>
                                        <p:tgtEl>
                                          <p:spTgt spid="7">
                                            <p:txEl>
                                              <p:pRg st="3" end="3"/>
                                            </p:txEl>
                                          </p:spTgt>
                                        </p:tgtEl>
                                        <p:attrNameLst>
                                          <p:attrName>ppt_y</p:attrName>
                                        </p:attrNameLst>
                                      </p:cBhvr>
                                      <p:tavLst>
                                        <p:tav tm="0">
                                          <p:val>
                                            <p:strVal val="#ppt_y+#ppt_h*1.125000"/>
                                          </p:val>
                                        </p:tav>
                                        <p:tav tm="100000">
                                          <p:val>
                                            <p:strVal val="#ppt_y"/>
                                          </p:val>
                                        </p:tav>
                                      </p:tavLst>
                                    </p:anim>
                                    <p:animEffect transition="in" filter="wipe(up)">
                                      <p:cBhvr>
                                        <p:cTn id="38" dur="500"/>
                                        <p:tgtEl>
                                          <p:spTgt spid="7">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7">
                                            <p:txEl>
                                              <p:pRg st="4" end="4"/>
                                            </p:txEl>
                                          </p:spTgt>
                                        </p:tgtEl>
                                        <p:attrNameLst>
                                          <p:attrName>style.visibility</p:attrName>
                                        </p:attrNameLst>
                                      </p:cBhvr>
                                      <p:to>
                                        <p:strVal val="visible"/>
                                      </p:to>
                                    </p:set>
                                    <p:anim calcmode="lin" valueType="num">
                                      <p:cBhvr additive="base">
                                        <p:cTn id="43" dur="500"/>
                                        <p:tgtEl>
                                          <p:spTgt spid="7">
                                            <p:txEl>
                                              <p:pRg st="4" end="4"/>
                                            </p:txEl>
                                          </p:spTgt>
                                        </p:tgtEl>
                                        <p:attrNameLst>
                                          <p:attrName>ppt_y</p:attrName>
                                        </p:attrNameLst>
                                      </p:cBhvr>
                                      <p:tavLst>
                                        <p:tav tm="0">
                                          <p:val>
                                            <p:strVal val="#ppt_y+#ppt_h*1.125000"/>
                                          </p:val>
                                        </p:tav>
                                        <p:tav tm="100000">
                                          <p:val>
                                            <p:strVal val="#ppt_y"/>
                                          </p:val>
                                        </p:tav>
                                      </p:tavLst>
                                    </p:anim>
                                    <p:animEffect transition="in" filter="wipe(up)">
                                      <p:cBhvr>
                                        <p:cTn id="44" dur="500"/>
                                        <p:tgtEl>
                                          <p:spTgt spid="7">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nodeType="clickEffect">
                                  <p:stCondLst>
                                    <p:cond delay="0"/>
                                  </p:stCondLst>
                                  <p:childTnLst>
                                    <p:set>
                                      <p:cBhvr>
                                        <p:cTn id="48" dur="1" fill="hold">
                                          <p:stCondLst>
                                            <p:cond delay="0"/>
                                          </p:stCondLst>
                                        </p:cTn>
                                        <p:tgtEl>
                                          <p:spTgt spid="7">
                                            <p:txEl>
                                              <p:pRg st="5" end="5"/>
                                            </p:txEl>
                                          </p:spTgt>
                                        </p:tgtEl>
                                        <p:attrNameLst>
                                          <p:attrName>style.visibility</p:attrName>
                                        </p:attrNameLst>
                                      </p:cBhvr>
                                      <p:to>
                                        <p:strVal val="visible"/>
                                      </p:to>
                                    </p:set>
                                    <p:anim calcmode="lin" valueType="num">
                                      <p:cBhvr additive="base">
                                        <p:cTn id="49" dur="500"/>
                                        <p:tgtEl>
                                          <p:spTgt spid="7">
                                            <p:txEl>
                                              <p:pRg st="5" end="5"/>
                                            </p:txEl>
                                          </p:spTgt>
                                        </p:tgtEl>
                                        <p:attrNameLst>
                                          <p:attrName>ppt_y</p:attrName>
                                        </p:attrNameLst>
                                      </p:cBhvr>
                                      <p:tavLst>
                                        <p:tav tm="0">
                                          <p:val>
                                            <p:strVal val="#ppt_y+#ppt_h*1.125000"/>
                                          </p:val>
                                        </p:tav>
                                        <p:tav tm="100000">
                                          <p:val>
                                            <p:strVal val="#ppt_y"/>
                                          </p:val>
                                        </p:tav>
                                      </p:tavLst>
                                    </p:anim>
                                    <p:animEffect transition="in" filter="wipe(up)">
                                      <p:cBhvr>
                                        <p:cTn id="50" dur="500"/>
                                        <p:tgtEl>
                                          <p:spTgt spid="7">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nodeType="clickEffect">
                                  <p:stCondLst>
                                    <p:cond delay="0"/>
                                  </p:stCondLst>
                                  <p:childTnLst>
                                    <p:set>
                                      <p:cBhvr>
                                        <p:cTn id="54" dur="1" fill="hold">
                                          <p:stCondLst>
                                            <p:cond delay="0"/>
                                          </p:stCondLst>
                                        </p:cTn>
                                        <p:tgtEl>
                                          <p:spTgt spid="7">
                                            <p:txEl>
                                              <p:pRg st="6" end="6"/>
                                            </p:txEl>
                                          </p:spTgt>
                                        </p:tgtEl>
                                        <p:attrNameLst>
                                          <p:attrName>style.visibility</p:attrName>
                                        </p:attrNameLst>
                                      </p:cBhvr>
                                      <p:to>
                                        <p:strVal val="visible"/>
                                      </p:to>
                                    </p:set>
                                    <p:anim calcmode="lin" valueType="num">
                                      <p:cBhvr additive="base">
                                        <p:cTn id="55" dur="500"/>
                                        <p:tgtEl>
                                          <p:spTgt spid="7">
                                            <p:txEl>
                                              <p:pRg st="6" end="6"/>
                                            </p:txEl>
                                          </p:spTgt>
                                        </p:tgtEl>
                                        <p:attrNameLst>
                                          <p:attrName>ppt_y</p:attrName>
                                        </p:attrNameLst>
                                      </p:cBhvr>
                                      <p:tavLst>
                                        <p:tav tm="0">
                                          <p:val>
                                            <p:strVal val="#ppt_y+#ppt_h*1.125000"/>
                                          </p:val>
                                        </p:tav>
                                        <p:tav tm="100000">
                                          <p:val>
                                            <p:strVal val="#ppt_y"/>
                                          </p:val>
                                        </p:tav>
                                      </p:tavLst>
                                    </p:anim>
                                    <p:animEffect transition="in" filter="wipe(up)">
                                      <p:cBhvr>
                                        <p:cTn id="56"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animBg="1"/>
      <p:bldP spid="23" grpId="0" animBg="1"/>
      <p:bldP spid="16" grpId="0" animBg="1"/>
      <p:bldP spid="1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TotalTime>
  <Words>673</Words>
  <Application>Microsoft Office PowerPoint</Application>
  <PresentationFormat>Widescreen</PresentationFormat>
  <Paragraphs>149</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dc:creator>
  <cp:lastModifiedBy>r</cp:lastModifiedBy>
  <cp:revision>26</cp:revision>
  <dcterms:created xsi:type="dcterms:W3CDTF">2020-10-17T05:43:40Z</dcterms:created>
  <dcterms:modified xsi:type="dcterms:W3CDTF">2020-10-18T10:44:15Z</dcterms:modified>
</cp:coreProperties>
</file>