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ags/tag1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5" r:id="rId4"/>
    <p:sldId id="263" r:id="rId5"/>
    <p:sldId id="264" r:id="rId6"/>
    <p:sldId id="287" r:id="rId7"/>
    <p:sldId id="265" r:id="rId8"/>
    <p:sldId id="283" r:id="rId9"/>
    <p:sldId id="284" r:id="rId10"/>
    <p:sldId id="267" r:id="rId11"/>
    <p:sldId id="268" r:id="rId12"/>
    <p:sldId id="269" r:id="rId13"/>
    <p:sldId id="270" r:id="rId14"/>
    <p:sldId id="271" r:id="rId15"/>
    <p:sldId id="272" r:id="rId16"/>
    <p:sldId id="273" r:id="rId17"/>
    <p:sldId id="274" r:id="rId18"/>
    <p:sldId id="289" r:id="rId19"/>
    <p:sldId id="288" r:id="rId20"/>
    <p:sldId id="275" r:id="rId21"/>
    <p:sldId id="279" r:id="rId22"/>
    <p:sldId id="280" r:id="rId23"/>
    <p:sldId id="281" r:id="rId24"/>
    <p:sldId id="25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hasan Titu\Up Contain\p 7.jpg"/>
          <p:cNvPicPr>
            <a:picLocks noChangeAspect="1" noChangeArrowheads="1"/>
          </p:cNvPicPr>
          <p:nvPr/>
        </p:nvPicPr>
        <p:blipFill>
          <a:blip r:embed="rId2"/>
          <a:srcRect/>
          <a:stretch>
            <a:fillRect/>
          </a:stretch>
        </p:blipFill>
        <p:spPr bwMode="auto">
          <a:xfrm>
            <a:off x="762000" y="1371600"/>
            <a:ext cx="7543800" cy="51244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Box 2"/>
          <p:cNvSpPr txBox="1"/>
          <p:nvPr/>
        </p:nvSpPr>
        <p:spPr>
          <a:xfrm>
            <a:off x="2743200" y="152400"/>
            <a:ext cx="3886200" cy="914400"/>
          </a:xfrm>
          <a:prstGeom prst="rect">
            <a:avLst/>
          </a:prstGeom>
          <a:noFill/>
        </p:spPr>
        <p:txBody>
          <a:bodyPr wrap="square" rtlCol="0">
            <a:prstTxWarp prst="textPlain">
              <a:avLst/>
            </a:prstTxWarp>
            <a:spAutoFit/>
          </a:bodyPr>
          <a:lstStyle/>
          <a:p>
            <a:r>
              <a:rPr lang="bn-IN" b="1" cap="all" dirty="0" smtClean="0">
                <a:ln w="9000" cmpd="sng">
                  <a:solidFill>
                    <a:schemeClr val="accent4">
                      <a:shade val="50000"/>
                      <a:satMod val="120000"/>
                    </a:schemeClr>
                  </a:solidFill>
                  <a:prstDash val="solid"/>
                </a:ln>
                <a:solidFill>
                  <a:srgbClr val="0070C0"/>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স্বাগতম</a:t>
            </a:r>
            <a:endParaRPr lang="en-US" b="1" cap="all" dirty="0">
              <a:ln w="9000" cmpd="sng">
                <a:solidFill>
                  <a:schemeClr val="accent4">
                    <a:shade val="50000"/>
                    <a:satMod val="120000"/>
                  </a:schemeClr>
                </a:solidFill>
                <a:prstDash val="solid"/>
              </a:ln>
              <a:solidFill>
                <a:srgbClr val="0070C0"/>
              </a:solid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1295400" y="609600"/>
            <a:ext cx="6781800" cy="685800"/>
          </a:xfrm>
          <a:prstGeom prst="round2Same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IN" sz="3600" b="1" dirty="0" smtClean="0">
                <a:ln/>
                <a:solidFill>
                  <a:srgbClr val="FF0000"/>
                </a:solidFill>
                <a:latin typeface="NikoshBAN" panose="02000000000000000000" pitchFamily="2" charset="0"/>
                <a:cs typeface="NikoshBAN" panose="02000000000000000000" pitchFamily="2" charset="0"/>
              </a:rPr>
              <a:t>ফরায়েজি আন্দোলন কি? </a:t>
            </a:r>
            <a:endParaRPr lang="en-US" sz="3600" b="1" dirty="0">
              <a:solidFill>
                <a:srgbClr val="FF0000"/>
              </a:solidFill>
            </a:endParaRPr>
          </a:p>
        </p:txBody>
      </p:sp>
      <p:sp>
        <p:nvSpPr>
          <p:cNvPr id="6" name="Rectangle 5"/>
          <p:cNvSpPr/>
          <p:nvPr/>
        </p:nvSpPr>
        <p:spPr>
          <a:xfrm>
            <a:off x="381000" y="1752600"/>
            <a:ext cx="8382000" cy="4031873"/>
          </a:xfrm>
          <a:prstGeom prst="rect">
            <a:avLst/>
          </a:prstGeom>
        </p:spPr>
        <p:txBody>
          <a:bodyPr wrap="square">
            <a:spAutoFit/>
          </a:bodyPr>
          <a:lstStyle/>
          <a:p>
            <a:r>
              <a:rPr lang="bn-IN" sz="3200" dirty="0" smtClean="0">
                <a:ln/>
                <a:latin typeface="NikoshBAN" panose="02000000000000000000" pitchFamily="2" charset="0"/>
                <a:cs typeface="NikoshBAN" panose="02000000000000000000" pitchFamily="2" charset="0"/>
              </a:rPr>
              <a:t>আরবি </a:t>
            </a:r>
            <a:r>
              <a:rPr lang="bn-IN" sz="3200" dirty="0" smtClean="0">
                <a:ln/>
                <a:solidFill>
                  <a:srgbClr val="0070C0"/>
                </a:solidFill>
                <a:latin typeface="NikoshBAN" panose="02000000000000000000" pitchFamily="2" charset="0"/>
                <a:cs typeface="NikoshBAN" panose="02000000000000000000" pitchFamily="2" charset="0"/>
              </a:rPr>
              <a:t>‘</a:t>
            </a:r>
            <a:r>
              <a:rPr lang="bn-IN" sz="3200" b="1" dirty="0" smtClean="0">
                <a:ln/>
                <a:solidFill>
                  <a:srgbClr val="0070C0"/>
                </a:solidFill>
                <a:latin typeface="NikoshBAN" panose="02000000000000000000" pitchFamily="2" charset="0"/>
                <a:cs typeface="NikoshBAN" panose="02000000000000000000" pitchFamily="2" charset="0"/>
              </a:rPr>
              <a:t>ফরজ</a:t>
            </a:r>
            <a:r>
              <a:rPr lang="bn-IN" sz="3200" dirty="0" smtClean="0">
                <a:ln/>
                <a:solidFill>
                  <a:srgbClr val="0070C0"/>
                </a:solidFill>
                <a:latin typeface="NikoshBAN" panose="02000000000000000000" pitchFamily="2" charset="0"/>
                <a:cs typeface="NikoshBAN" panose="02000000000000000000" pitchFamily="2" charset="0"/>
              </a:rPr>
              <a:t>’ </a:t>
            </a:r>
            <a:r>
              <a:rPr lang="bn-IN" sz="3200" dirty="0" smtClean="0">
                <a:ln/>
                <a:latin typeface="NikoshBAN" panose="02000000000000000000" pitchFamily="2" charset="0"/>
                <a:cs typeface="NikoshBAN" panose="02000000000000000000" pitchFamily="2" charset="0"/>
              </a:rPr>
              <a:t>শব্দ থেকে ‘ফরায়েজি’ শব্দটি নেয়া হয়েছে। যার অর্থ অবশ্য পালনীয়। আল্লাহ তাআলা রাসুল (সঃ) এর মাধ্যমে ইসলামের যে সমস্ত বিধি-বিধান মুসলমানদের জন্য অবশ্য পালনীয় হিসেবে নির্ধারণ করেছেন তা-ই ফরজ। হাজি শরিয়ত উল্লাহ মক্কা থেকে ফিরে পূর্ব বাংলার অধঃপতিত মুসলিম সমাজে পরিলক্ষিত নানাবিধ কুসংস্কার দুরীকরণ ও ইসলাম ধর্মের অবশ্য পালনীয় (ফরজ) কর্তব্যসমূহ প্রতিষ্ঠার যে আন্দোলন শুরু করে তা-ই  </a:t>
            </a:r>
            <a:r>
              <a:rPr lang="bn-IN" sz="3200" dirty="0" smtClean="0">
                <a:ln/>
                <a:solidFill>
                  <a:srgbClr val="0070C0"/>
                </a:solidFill>
                <a:latin typeface="NikoshBAN" panose="02000000000000000000" pitchFamily="2" charset="0"/>
                <a:cs typeface="NikoshBAN" panose="02000000000000000000" pitchFamily="2" charset="0"/>
              </a:rPr>
              <a:t>“</a:t>
            </a:r>
            <a:r>
              <a:rPr lang="bn-IN" sz="3200" b="1" dirty="0" smtClean="0">
                <a:ln/>
                <a:solidFill>
                  <a:srgbClr val="0070C0"/>
                </a:solidFill>
                <a:latin typeface="NikoshBAN" panose="02000000000000000000" pitchFamily="2" charset="0"/>
                <a:cs typeface="NikoshBAN" panose="02000000000000000000" pitchFamily="2" charset="0"/>
              </a:rPr>
              <a:t>ফরায়েজি আন্দোলন</a:t>
            </a:r>
            <a:r>
              <a:rPr lang="bn-IN" sz="3200" dirty="0" smtClean="0">
                <a:ln/>
                <a:solidFill>
                  <a:srgbClr val="0070C0"/>
                </a:solidFill>
                <a:latin typeface="NikoshBAN" panose="02000000000000000000" pitchFamily="2" charset="0"/>
                <a:cs typeface="NikoshBAN" panose="02000000000000000000" pitchFamily="2" charset="0"/>
              </a:rPr>
              <a:t>” </a:t>
            </a:r>
            <a:r>
              <a:rPr lang="bn-IN" sz="3200" dirty="0" smtClean="0">
                <a:ln/>
                <a:latin typeface="NikoshBAN" panose="02000000000000000000" pitchFamily="2" charset="0"/>
                <a:cs typeface="NikoshBAN" panose="02000000000000000000" pitchFamily="2" charset="0"/>
              </a:rPr>
              <a:t>এবং এর অনুসারীদেরকে </a:t>
            </a:r>
            <a:r>
              <a:rPr lang="bn-IN" sz="3200" dirty="0" smtClean="0">
                <a:ln/>
                <a:solidFill>
                  <a:srgbClr val="0070C0"/>
                </a:solidFill>
                <a:latin typeface="NikoshBAN" panose="02000000000000000000" pitchFamily="2" charset="0"/>
                <a:cs typeface="NikoshBAN" panose="02000000000000000000" pitchFamily="2" charset="0"/>
              </a:rPr>
              <a:t>“</a:t>
            </a:r>
            <a:r>
              <a:rPr lang="bn-IN" sz="3200" b="1" dirty="0" smtClean="0">
                <a:ln/>
                <a:solidFill>
                  <a:srgbClr val="0070C0"/>
                </a:solidFill>
                <a:latin typeface="NikoshBAN" panose="02000000000000000000" pitchFamily="2" charset="0"/>
                <a:cs typeface="NikoshBAN" panose="02000000000000000000" pitchFamily="2" charset="0"/>
              </a:rPr>
              <a:t>ফরায়েজি</a:t>
            </a:r>
            <a:r>
              <a:rPr lang="bn-IN" sz="3200" dirty="0" smtClean="0">
                <a:ln/>
                <a:solidFill>
                  <a:srgbClr val="0070C0"/>
                </a:solidFill>
                <a:latin typeface="NikoshBAN" panose="02000000000000000000" pitchFamily="2" charset="0"/>
                <a:cs typeface="NikoshBAN" panose="02000000000000000000" pitchFamily="2" charset="0"/>
              </a:rPr>
              <a:t>” </a:t>
            </a:r>
            <a:r>
              <a:rPr lang="bn-IN" sz="3200" dirty="0" smtClean="0">
                <a:ln/>
                <a:latin typeface="NikoshBAN" panose="02000000000000000000" pitchFamily="2" charset="0"/>
                <a:cs typeface="NikoshBAN" panose="02000000000000000000" pitchFamily="2" charset="0"/>
              </a:rPr>
              <a:t>বলা হয় । </a:t>
            </a:r>
            <a:endParaRPr lang="en-US" sz="3200" dirty="0"/>
          </a:p>
        </p:txBody>
      </p:sp>
    </p:spTree>
    <p:custDataLst>
      <p:tags r:id="rId1"/>
    </p:custDataLst>
    <p:extLst>
      <p:ext uri="{BB962C8B-B14F-4D97-AF65-F5344CB8AC3E}">
        <p14:creationId xmlns="" xmlns:p14="http://schemas.microsoft.com/office/powerpoint/2010/main" val="720476901"/>
      </p:ext>
    </p:extLst>
  </p:cSld>
  <p:clrMapOvr>
    <a:masterClrMapping/>
  </p:clrMapOvr>
  <mc:AlternateContent xmlns:mc="http://schemas.openxmlformats.org/markup-compatibility/2006">
    <mc:Choice xmlns="" xmlns:p14="http://schemas.microsoft.com/office/powerpoint/2010/main" Requires="p14">
      <p:transition spd="slow" p14:dur="1250" advTm="74222">
        <p14:switch dir="r"/>
      </p:transition>
    </mc:Choice>
    <mc:Fallback>
      <p:transition spd="slow" advTm="74222">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1524000" y="381000"/>
            <a:ext cx="6019800" cy="761998"/>
          </a:xfrm>
          <a:prstGeom prst="round2Same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IN" sz="4000" b="1" dirty="0" smtClean="0">
                <a:latin typeface="NikoshBAN" panose="02000000000000000000" pitchFamily="2" charset="0"/>
                <a:cs typeface="NikoshBAN" panose="02000000000000000000" pitchFamily="2" charset="0"/>
              </a:rPr>
              <a:t>তৎকালীন মুসলিম সমাজ</a:t>
            </a:r>
            <a:endParaRPr lang="en-US" sz="4000" b="1" dirty="0">
              <a:latin typeface="NikoshBAN" panose="02000000000000000000" pitchFamily="2" charset="0"/>
              <a:cs typeface="NikoshBAN" panose="02000000000000000000" pitchFamily="2" charset="0"/>
            </a:endParaRPr>
          </a:p>
        </p:txBody>
      </p:sp>
      <p:sp>
        <p:nvSpPr>
          <p:cNvPr id="7" name="Rectangle 6"/>
          <p:cNvSpPr/>
          <p:nvPr/>
        </p:nvSpPr>
        <p:spPr>
          <a:xfrm>
            <a:off x="533400" y="1371600"/>
            <a:ext cx="8153400" cy="3108543"/>
          </a:xfrm>
          <a:prstGeom prst="rect">
            <a:avLst/>
          </a:prstGeom>
        </p:spPr>
        <p:txBody>
          <a:bodyPr wrap="square">
            <a:spAutoFit/>
          </a:bodyPr>
          <a:lstStyle/>
          <a:p>
            <a:r>
              <a:rPr lang="bn-IN" sz="2800" dirty="0" smtClean="0">
                <a:latin typeface="NikoshBAN" panose="02000000000000000000" pitchFamily="2" charset="0"/>
                <a:cs typeface="NikoshBAN" panose="02000000000000000000" pitchFamily="2" charset="0"/>
              </a:rPr>
              <a:t>তৎকালীন মুসলিম সমাজে বিভিন্ন কুসংস্কার যেমন- </a:t>
            </a:r>
            <a:r>
              <a:rPr lang="bn-IN" sz="2800" b="1" dirty="0" smtClean="0">
                <a:latin typeface="NikoshBAN" panose="02000000000000000000" pitchFamily="2" charset="0"/>
                <a:cs typeface="NikoshBAN" panose="02000000000000000000" pitchFamily="2" charset="0"/>
              </a:rPr>
              <a:t>পীরপুজা</a:t>
            </a:r>
            <a:r>
              <a:rPr lang="bn-IN" sz="2800" dirty="0" smtClean="0">
                <a:latin typeface="NikoshBAN" panose="02000000000000000000" pitchFamily="2" charset="0"/>
                <a:cs typeface="NikoshBAN" panose="02000000000000000000" pitchFamily="2" charset="0"/>
              </a:rPr>
              <a:t>, </a:t>
            </a:r>
            <a:r>
              <a:rPr lang="bn-IN" sz="2800" b="1" dirty="0" smtClean="0">
                <a:latin typeface="NikoshBAN" panose="02000000000000000000" pitchFamily="2" charset="0"/>
                <a:cs typeface="NikoshBAN" panose="02000000000000000000" pitchFamily="2" charset="0"/>
              </a:rPr>
              <a:t>কবরপুজা, মাজারে </a:t>
            </a:r>
            <a:r>
              <a:rPr lang="bn-IN" sz="2800" dirty="0" smtClean="0">
                <a:latin typeface="NikoshBAN" panose="02000000000000000000" pitchFamily="2" charset="0"/>
                <a:cs typeface="NikoshBAN" panose="02000000000000000000" pitchFamily="2" charset="0"/>
              </a:rPr>
              <a:t>সেজদা,তাজিয়া মিছিল, </a:t>
            </a:r>
            <a:r>
              <a:rPr lang="bn-IN" sz="2800" b="1" dirty="0" smtClean="0">
                <a:latin typeface="NikoshBAN" panose="02000000000000000000" pitchFamily="2" charset="0"/>
                <a:cs typeface="NikoshBAN" panose="02000000000000000000" pitchFamily="2" charset="0"/>
              </a:rPr>
              <a:t>ভেলা বাসানো</a:t>
            </a:r>
            <a:r>
              <a:rPr lang="bn-IN" sz="2800" dirty="0" smtClean="0">
                <a:latin typeface="NikoshBAN" panose="02000000000000000000" pitchFamily="2" charset="0"/>
                <a:cs typeface="NikoshBAN" panose="02000000000000000000" pitchFamily="2" charset="0"/>
              </a:rPr>
              <a:t>, </a:t>
            </a:r>
            <a:r>
              <a:rPr lang="bn-IN" sz="2800" b="1" dirty="0" smtClean="0">
                <a:latin typeface="NikoshBAN" panose="02000000000000000000" pitchFamily="2" charset="0"/>
                <a:cs typeface="NikoshBAN" panose="02000000000000000000" pitchFamily="2" charset="0"/>
              </a:rPr>
              <a:t>জারিগান</a:t>
            </a:r>
            <a:r>
              <a:rPr lang="bn-IN" sz="2800" dirty="0" smtClean="0">
                <a:latin typeface="NikoshBAN" panose="02000000000000000000" pitchFamily="2" charset="0"/>
                <a:cs typeface="NikoshBAN" panose="02000000000000000000" pitchFamily="2" charset="0"/>
              </a:rPr>
              <a:t>, </a:t>
            </a:r>
            <a:r>
              <a:rPr lang="bn-IN" sz="2800" b="1" dirty="0" smtClean="0">
                <a:latin typeface="NikoshBAN" panose="02000000000000000000" pitchFamily="2" charset="0"/>
                <a:cs typeface="NikoshBAN" panose="02000000000000000000" pitchFamily="2" charset="0"/>
              </a:rPr>
              <a:t>খৎনা-বিবাহ অনুষ্ঠানে নৃত্যগীত</a:t>
            </a:r>
            <a:r>
              <a:rPr lang="bn-IN" sz="2800" dirty="0" smtClean="0">
                <a:latin typeface="NikoshBAN" panose="02000000000000000000" pitchFamily="2" charset="0"/>
                <a:cs typeface="NikoshBAN" panose="02000000000000000000" pitchFamily="2" charset="0"/>
              </a:rPr>
              <a:t> ইত্যাদি </a:t>
            </a:r>
            <a:r>
              <a:rPr lang="bn-IN" sz="2800" b="1" dirty="0" smtClean="0">
                <a:latin typeface="NikoshBAN" panose="02000000000000000000" pitchFamily="2" charset="0"/>
                <a:cs typeface="NikoshBAN" panose="02000000000000000000" pitchFamily="2" charset="0"/>
              </a:rPr>
              <a:t>শিরক</a:t>
            </a:r>
            <a:r>
              <a:rPr lang="bn-IN" sz="2800" dirty="0" smtClean="0">
                <a:latin typeface="NikoshBAN" panose="02000000000000000000" pitchFamily="2" charset="0"/>
                <a:cs typeface="NikoshBAN" panose="02000000000000000000" pitchFamily="2" charset="0"/>
              </a:rPr>
              <a:t> ও </a:t>
            </a:r>
            <a:r>
              <a:rPr lang="bn-IN" sz="2800" b="1" dirty="0" smtClean="0">
                <a:latin typeface="NikoshBAN" panose="02000000000000000000" pitchFamily="2" charset="0"/>
                <a:cs typeface="NikoshBAN" panose="02000000000000000000" pitchFamily="2" charset="0"/>
              </a:rPr>
              <a:t>বিদায়াত</a:t>
            </a:r>
            <a:r>
              <a:rPr lang="bn-IN" sz="2800" dirty="0" smtClean="0">
                <a:latin typeface="NikoshBAN" panose="02000000000000000000" pitchFamily="2" charset="0"/>
                <a:cs typeface="NikoshBAN" panose="02000000000000000000" pitchFamily="2" charset="0"/>
              </a:rPr>
              <a:t> প্রচলিত ছিল। উপরন্তু ইংরেজদের মাত্রাতিরিক্ত শোষণের ফলে বাংলার অর্থনৈতিক মেরুদন্ড একেবারে ভেংগে পড়ে। এমতাবস্থায় হাজি শরিয়ত উল্লাহ শিরক ও বিদায়াতমুক্ত ইসলামি সমাজ গঠনের উদ্যোগ নেন,এবং ইংরেজদের বিরুদ্ধে কৃষক-শ্রমিক নিরীহ মুসলমানদের সচেতন করেন।</a:t>
            </a:r>
            <a:endParaRPr lang="en-US" sz="2800" dirty="0">
              <a:latin typeface="NikoshBAN" panose="02000000000000000000" pitchFamily="2" charset="0"/>
              <a:cs typeface="NikoshBAN" panose="02000000000000000000" pitchFamily="2" charset="0"/>
            </a:endParaRPr>
          </a:p>
        </p:txBody>
      </p:sp>
      <p:pic>
        <p:nvPicPr>
          <p:cNvPr id="5122" name="Picture 2" descr="C:\Users\EmU\Downloads\maxresdefault.jpg"/>
          <p:cNvPicPr>
            <a:picLocks noChangeAspect="1" noChangeArrowheads="1"/>
          </p:cNvPicPr>
          <p:nvPr/>
        </p:nvPicPr>
        <p:blipFill>
          <a:blip r:embed="rId3">
            <a:lum bright="20000"/>
          </a:blip>
          <a:srcRect l="24375" t="23333" r="11875"/>
          <a:stretch>
            <a:fillRect/>
          </a:stretch>
        </p:blipFill>
        <p:spPr bwMode="auto">
          <a:xfrm>
            <a:off x="2133600" y="4419600"/>
            <a:ext cx="4343400" cy="2140323"/>
          </a:xfrm>
          <a:prstGeom prst="rect">
            <a:avLst/>
          </a:prstGeom>
          <a:noFill/>
        </p:spPr>
      </p:pic>
    </p:spTree>
    <p:custDataLst>
      <p:tags r:id="rId1"/>
    </p:custDataLst>
    <p:extLst>
      <p:ext uri="{BB962C8B-B14F-4D97-AF65-F5344CB8AC3E}">
        <p14:creationId xmlns="" xmlns:p14="http://schemas.microsoft.com/office/powerpoint/2010/main" val="3639538530"/>
      </p:ext>
    </p:extLst>
  </p:cSld>
  <p:clrMapOvr>
    <a:masterClrMapping/>
  </p:clrMapOvr>
  <mc:AlternateContent xmlns:mc="http://schemas.openxmlformats.org/markup-compatibility/2006">
    <mc:Choice xmlns="" xmlns:p14="http://schemas.microsoft.com/office/powerpoint/2010/main" Requires="p14">
      <p:transition spd="slow" p14:dur="1250" advTm="51334">
        <p14:switch dir="r"/>
      </p:transition>
    </mc:Choice>
    <mc:Fallback>
      <p:transition spd="slow" advTm="51334">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a:xfrm>
            <a:off x="304800" y="381000"/>
            <a:ext cx="4648200" cy="554182"/>
          </a:xfrm>
          <a:prstGeom prst="round2Same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IN" sz="3600" b="1" dirty="0">
                <a:ln/>
                <a:solidFill>
                  <a:srgbClr val="FF0000"/>
                </a:solidFill>
                <a:latin typeface="NikoshBAN" panose="02000000000000000000" pitchFamily="2" charset="0"/>
                <a:cs typeface="NikoshBAN" panose="02000000000000000000" pitchFamily="2" charset="0"/>
              </a:rPr>
              <a:t>ফরায়েজি আন্দোলনের </a:t>
            </a:r>
            <a:r>
              <a:rPr lang="en-US" sz="3600" b="1" dirty="0" err="1">
                <a:ln/>
                <a:solidFill>
                  <a:srgbClr val="FF0000"/>
                </a:solidFill>
                <a:latin typeface="NikoshBAN" panose="02000000000000000000" pitchFamily="2" charset="0"/>
                <a:cs typeface="NikoshBAN" panose="02000000000000000000" pitchFamily="2" charset="0"/>
              </a:rPr>
              <a:t>লক্ষ্য</a:t>
            </a:r>
            <a:endParaRPr lang="en-US" sz="3600" b="1" dirty="0">
              <a:solidFill>
                <a:srgbClr val="FF0000"/>
              </a:solidFill>
            </a:endParaRPr>
          </a:p>
        </p:txBody>
      </p:sp>
      <p:sp>
        <p:nvSpPr>
          <p:cNvPr id="5" name="Rectangle 4"/>
          <p:cNvSpPr/>
          <p:nvPr/>
        </p:nvSpPr>
        <p:spPr>
          <a:xfrm>
            <a:off x="304800" y="1295400"/>
            <a:ext cx="8458200" cy="1938992"/>
          </a:xfrm>
          <a:prstGeom prst="rect">
            <a:avLst/>
          </a:prstGeom>
        </p:spPr>
        <p:txBody>
          <a:bodyPr wrap="square">
            <a:spAutoFit/>
          </a:bodyPr>
          <a:lstStyle/>
          <a:p>
            <a:r>
              <a:rPr lang="bn-IN" sz="2400" b="1" dirty="0" smtClean="0">
                <a:ln/>
                <a:solidFill>
                  <a:srgbClr val="0070C0"/>
                </a:solidFill>
                <a:latin typeface="NikoshBAN" panose="02000000000000000000" pitchFamily="2" charset="0"/>
                <a:cs typeface="NikoshBAN" panose="02000000000000000000" pitchFamily="2" charset="0"/>
              </a:rPr>
              <a:t>হাজি শরিয়ত উল্লাহর ধর্মপ্রচারে কোন রাজনৈতিক অভিলা</a:t>
            </a:r>
            <a:r>
              <a:rPr lang="en-US" sz="2400" b="1" dirty="0" smtClean="0">
                <a:ln/>
                <a:solidFill>
                  <a:srgbClr val="0070C0"/>
                </a:solidFill>
                <a:latin typeface="NikoshBAN" panose="02000000000000000000" pitchFamily="2" charset="0"/>
                <a:cs typeface="NikoshBAN" panose="02000000000000000000" pitchFamily="2" charset="0"/>
              </a:rPr>
              <a:t>ষ</a:t>
            </a:r>
            <a:r>
              <a:rPr lang="bn-IN" sz="2400" b="1" dirty="0" smtClean="0">
                <a:ln/>
                <a:solidFill>
                  <a:srgbClr val="0070C0"/>
                </a:solidFill>
                <a:latin typeface="NikoshBAN" panose="02000000000000000000" pitchFamily="2" charset="0"/>
                <a:cs typeface="NikoshBAN" panose="02000000000000000000" pitchFamily="2" charset="0"/>
              </a:rPr>
              <a:t> ছিল না। তাঁর আন্দোলনের মুল </a:t>
            </a:r>
            <a:r>
              <a:rPr lang="en-US" sz="2400" b="1" dirty="0" err="1" smtClean="0">
                <a:ln/>
                <a:solidFill>
                  <a:srgbClr val="0070C0"/>
                </a:solidFill>
                <a:latin typeface="NikoshBAN" panose="02000000000000000000" pitchFamily="2" charset="0"/>
                <a:cs typeface="NikoshBAN" panose="02000000000000000000" pitchFamily="2" charset="0"/>
              </a:rPr>
              <a:t>লক্ষ্য</a:t>
            </a:r>
            <a:r>
              <a:rPr lang="bn-IN" sz="2400" b="1" dirty="0" smtClean="0">
                <a:ln/>
                <a:solidFill>
                  <a:srgbClr val="0070C0"/>
                </a:solidFill>
                <a:latin typeface="NikoshBAN" panose="02000000000000000000" pitchFamily="2" charset="0"/>
                <a:cs typeface="NikoshBAN" panose="02000000000000000000" pitchFamily="2" charset="0"/>
              </a:rPr>
              <a:t> ছিল ইসলামকে কুসংস্কার মুক্ত করা</a:t>
            </a:r>
            <a:r>
              <a:rPr lang="en-US" sz="2400" b="1" dirty="0" smtClean="0">
                <a:ln/>
                <a:solidFill>
                  <a:srgbClr val="0070C0"/>
                </a:solidFill>
                <a:latin typeface="NikoshBAN" panose="02000000000000000000" pitchFamily="2" charset="0"/>
                <a:cs typeface="NikoshBAN" panose="02000000000000000000" pitchFamily="2" charset="0"/>
              </a:rPr>
              <a:t>;</a:t>
            </a:r>
          </a:p>
          <a:p>
            <a:r>
              <a:rPr lang="bn-IN" sz="2400" b="1" dirty="0" smtClean="0">
                <a:ln/>
                <a:latin typeface="NikoshBAN" panose="02000000000000000000" pitchFamily="2" charset="0"/>
                <a:cs typeface="NikoshBAN" panose="02000000000000000000" pitchFamily="2" charset="0"/>
              </a:rPr>
              <a:t>সামাজিক আচার-অনুষ্ঠান হতে হিন্দু প্রভাব দূর করে মুসলিম সমাজকে পরিশুদ্ধ করা। তাই তিনি আল্লাহ ও তাঁর রাসুল (সঃ) কর্তৃক প্রবর্তিত নয় এ ধরনের যে কোন স্থানীয় আচার-অনুষ্ঠানকে শিরক ও বিদায়াত বলে প্রত্যাখ্যান করেন।</a:t>
            </a:r>
            <a:r>
              <a:rPr lang="en-US" sz="2400" b="1" dirty="0" smtClean="0">
                <a:ln/>
                <a:latin typeface="NikoshBAN" panose="02000000000000000000" pitchFamily="2" charset="0"/>
                <a:cs typeface="NikoshBAN" panose="02000000000000000000" pitchFamily="2" charset="0"/>
              </a:rPr>
              <a:t> </a:t>
            </a:r>
            <a:endParaRPr lang="en-US" sz="2400" b="1" dirty="0"/>
          </a:p>
        </p:txBody>
      </p:sp>
      <p:pic>
        <p:nvPicPr>
          <p:cNvPr id="6146" name="Picture 2" descr="C:\Users\EmU\Downloads\y.jpg"/>
          <p:cNvPicPr>
            <a:picLocks noChangeAspect="1" noChangeArrowheads="1"/>
          </p:cNvPicPr>
          <p:nvPr/>
        </p:nvPicPr>
        <p:blipFill>
          <a:blip r:embed="rId3"/>
          <a:srcRect t="8247"/>
          <a:stretch>
            <a:fillRect/>
          </a:stretch>
        </p:blipFill>
        <p:spPr bwMode="auto">
          <a:xfrm>
            <a:off x="533400" y="3429000"/>
            <a:ext cx="3437134" cy="2819400"/>
          </a:xfrm>
          <a:prstGeom prst="rect">
            <a:avLst/>
          </a:prstGeom>
          <a:noFill/>
        </p:spPr>
      </p:pic>
      <p:pic>
        <p:nvPicPr>
          <p:cNvPr id="6147" name="Picture 3" descr="C:\Users\EmU\Downloads\a.jpg"/>
          <p:cNvPicPr>
            <a:picLocks noChangeAspect="1" noChangeArrowheads="1"/>
          </p:cNvPicPr>
          <p:nvPr/>
        </p:nvPicPr>
        <p:blipFill>
          <a:blip r:embed="rId4"/>
          <a:srcRect/>
          <a:stretch>
            <a:fillRect/>
          </a:stretch>
        </p:blipFill>
        <p:spPr bwMode="auto">
          <a:xfrm>
            <a:off x="3962400" y="3429000"/>
            <a:ext cx="4849092" cy="2819400"/>
          </a:xfrm>
          <a:prstGeom prst="rect">
            <a:avLst/>
          </a:prstGeom>
          <a:noFill/>
        </p:spPr>
      </p:pic>
    </p:spTree>
    <p:custDataLst>
      <p:tags r:id="rId1"/>
    </p:custDataLst>
    <p:extLst>
      <p:ext uri="{BB962C8B-B14F-4D97-AF65-F5344CB8AC3E}">
        <p14:creationId xmlns="" xmlns:p14="http://schemas.microsoft.com/office/powerpoint/2010/main" val="496214706"/>
      </p:ext>
    </p:extLst>
  </p:cSld>
  <p:clrMapOvr>
    <a:masterClrMapping/>
  </p:clrMapOvr>
  <mc:AlternateContent xmlns:mc="http://schemas.openxmlformats.org/markup-compatibility/2006">
    <mc:Choice xmlns="" xmlns:p14="http://schemas.microsoft.com/office/powerpoint/2010/main" Requires="p14">
      <p:transition spd="slow" p14:dur="1250" advTm="42019">
        <p14:switch dir="r"/>
      </p:transition>
    </mc:Choice>
    <mc:Fallback>
      <p:transition spd="slow" advTm="42019">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685800" y="304800"/>
            <a:ext cx="7543800" cy="623455"/>
          </a:xfrm>
          <a:prstGeom prst="round2Same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IN" sz="3600" b="1" dirty="0">
                <a:ln/>
                <a:solidFill>
                  <a:srgbClr val="FF0000"/>
                </a:solidFill>
                <a:latin typeface="NikoshBAN" panose="02000000000000000000" pitchFamily="2" charset="0"/>
                <a:cs typeface="NikoshBAN" panose="02000000000000000000" pitchFamily="2" charset="0"/>
              </a:rPr>
              <a:t>ফরায়েজি </a:t>
            </a:r>
            <a:r>
              <a:rPr lang="bn-IN" sz="3600" b="1" dirty="0" smtClean="0">
                <a:ln/>
                <a:solidFill>
                  <a:srgbClr val="FF0000"/>
                </a:solidFill>
                <a:latin typeface="NikoshBAN" panose="02000000000000000000" pitchFamily="2" charset="0"/>
                <a:cs typeface="NikoshBAN" panose="02000000000000000000" pitchFamily="2" charset="0"/>
              </a:rPr>
              <a:t>আন্দোলনের উদ্দেশ্য </a:t>
            </a:r>
            <a:endParaRPr lang="en-US" sz="3600" dirty="0">
              <a:solidFill>
                <a:srgbClr val="FF0000"/>
              </a:solidFill>
            </a:endParaRPr>
          </a:p>
        </p:txBody>
      </p:sp>
      <p:sp>
        <p:nvSpPr>
          <p:cNvPr id="5" name="Rectangle 4"/>
          <p:cNvSpPr/>
          <p:nvPr/>
        </p:nvSpPr>
        <p:spPr>
          <a:xfrm>
            <a:off x="533400" y="1219200"/>
            <a:ext cx="8153400" cy="3046988"/>
          </a:xfrm>
          <a:prstGeom prst="rect">
            <a:avLst/>
          </a:prstGeom>
        </p:spPr>
        <p:txBody>
          <a:bodyPr wrap="square">
            <a:spAutoFit/>
          </a:bodyPr>
          <a:lstStyle/>
          <a:p>
            <a:r>
              <a:rPr lang="bn-IN" sz="2400" dirty="0" smtClean="0">
                <a:ln/>
                <a:latin typeface="NikoshBAN" panose="02000000000000000000" pitchFamily="2" charset="0"/>
                <a:cs typeface="NikoshBAN" panose="02000000000000000000" pitchFamily="2" charset="0"/>
              </a:rPr>
              <a:t>১.মুসলমানদেরকে  ইসলামের মুলনীতি তথা ফরজের দিকে ধাবিত করা।</a:t>
            </a:r>
          </a:p>
          <a:p>
            <a:r>
              <a:rPr lang="bn-IN" sz="2400" dirty="0" smtClean="0">
                <a:ln/>
                <a:latin typeface="NikoshBAN" panose="02000000000000000000" pitchFamily="2" charset="0"/>
                <a:cs typeface="NikoshBAN" panose="02000000000000000000" pitchFamily="2" charset="0"/>
              </a:rPr>
              <a:t>২. সকল প্রকার শিরক ও বিদায়াত থেকে ইসলামকে রক্ষা করা।</a:t>
            </a:r>
          </a:p>
          <a:p>
            <a:r>
              <a:rPr lang="bn-IN" sz="2400" dirty="0" smtClean="0">
                <a:ln/>
                <a:latin typeface="NikoshBAN" panose="02000000000000000000" pitchFamily="2" charset="0"/>
                <a:cs typeface="NikoshBAN" panose="02000000000000000000" pitchFamily="2" charset="0"/>
              </a:rPr>
              <a:t>৩. মুসলমানদের অধিকার ও কর্তব্য সম্পর্কে সচেতন করা। </a:t>
            </a:r>
          </a:p>
          <a:p>
            <a:r>
              <a:rPr lang="bn-IN" sz="2400" dirty="0" smtClean="0">
                <a:ln/>
                <a:latin typeface="NikoshBAN" panose="02000000000000000000" pitchFamily="2" charset="0"/>
                <a:cs typeface="NikoshBAN" panose="02000000000000000000" pitchFamily="2" charset="0"/>
              </a:rPr>
              <a:t>৪. মুসলমানদের ঐতিহ্য পুনরুদ্ধার করে প্রকৃত ইসলামি শিক্ষায় শিক্ষিত করা।</a:t>
            </a:r>
          </a:p>
          <a:p>
            <a:r>
              <a:rPr lang="bn-IN" sz="2400" dirty="0" smtClean="0">
                <a:ln/>
                <a:latin typeface="NikoshBAN" panose="02000000000000000000" pitchFamily="2" charset="0"/>
                <a:cs typeface="NikoshBAN" panose="02000000000000000000" pitchFamily="2" charset="0"/>
              </a:rPr>
              <a:t>৫. মুসলমানদের ধার্মিক ও নীতিবান মানুষে পরিনত করা।</a:t>
            </a:r>
          </a:p>
          <a:p>
            <a:r>
              <a:rPr lang="bn-IN" sz="2400" dirty="0" smtClean="0">
                <a:ln/>
                <a:latin typeface="NikoshBAN" panose="02000000000000000000" pitchFamily="2" charset="0"/>
                <a:cs typeface="NikoshBAN" panose="02000000000000000000" pitchFamily="2" charset="0"/>
              </a:rPr>
              <a:t>৬. ইস্ট-ইন্ডিয়া কোম্পানি ও জমিদারদের অত্যাচারের বিরুদ্ধে মুসলমানদের প্রতিবাদ করার সাহস জোগানো।</a:t>
            </a:r>
          </a:p>
          <a:p>
            <a:r>
              <a:rPr lang="bn-IN" sz="2400" dirty="0" smtClean="0">
                <a:ln/>
                <a:latin typeface="NikoshBAN" panose="02000000000000000000" pitchFamily="2" charset="0"/>
                <a:cs typeface="NikoshBAN" panose="02000000000000000000" pitchFamily="2" charset="0"/>
              </a:rPr>
              <a:t>৭. সামাজিক ও অর্থ</a:t>
            </a:r>
            <a:r>
              <a:rPr lang="en-US" sz="2400" dirty="0" err="1" smtClean="0">
                <a:ln/>
                <a:latin typeface="NikoshBAN" panose="02000000000000000000" pitchFamily="2" charset="0"/>
                <a:cs typeface="NikoshBAN" panose="02000000000000000000" pitchFamily="2" charset="0"/>
              </a:rPr>
              <a:t>নৈ</a:t>
            </a:r>
            <a:r>
              <a:rPr lang="bn-IN" sz="2400" dirty="0" smtClean="0">
                <a:ln/>
                <a:latin typeface="NikoshBAN" panose="02000000000000000000" pitchFamily="2" charset="0"/>
                <a:cs typeface="NikoshBAN" panose="02000000000000000000" pitchFamily="2" charset="0"/>
              </a:rPr>
              <a:t>তিক ন্যায়বিচার প্রতিষ্ঠা করা। </a:t>
            </a:r>
            <a:r>
              <a:rPr lang="en-US" sz="2400" dirty="0" smtClean="0">
                <a:ln/>
                <a:latin typeface="NikoshBAN" panose="02000000000000000000" pitchFamily="2" charset="0"/>
                <a:cs typeface="NikoshBAN" panose="02000000000000000000" pitchFamily="2" charset="0"/>
              </a:rPr>
              <a:t> </a:t>
            </a:r>
            <a:endParaRPr lang="bn-IN" sz="2400" dirty="0" smtClean="0">
              <a:ln/>
              <a:latin typeface="NikoshBAN" panose="02000000000000000000" pitchFamily="2" charset="0"/>
              <a:cs typeface="NikoshBAN" panose="02000000000000000000" pitchFamily="2" charset="0"/>
            </a:endParaRPr>
          </a:p>
        </p:txBody>
      </p:sp>
      <p:pic>
        <p:nvPicPr>
          <p:cNvPr id="7170" name="Picture 2" descr="C:\Users\EmU\Downloads\d.jpg"/>
          <p:cNvPicPr>
            <a:picLocks noChangeAspect="1" noChangeArrowheads="1"/>
          </p:cNvPicPr>
          <p:nvPr/>
        </p:nvPicPr>
        <p:blipFill>
          <a:blip r:embed="rId3"/>
          <a:srcRect/>
          <a:stretch>
            <a:fillRect/>
          </a:stretch>
        </p:blipFill>
        <p:spPr bwMode="auto">
          <a:xfrm>
            <a:off x="2362200" y="4267200"/>
            <a:ext cx="4146575" cy="2314575"/>
          </a:xfrm>
          <a:prstGeom prst="rect">
            <a:avLst/>
          </a:prstGeom>
          <a:noFill/>
        </p:spPr>
      </p:pic>
    </p:spTree>
    <p:custDataLst>
      <p:tags r:id="rId1"/>
    </p:custDataLst>
    <p:extLst>
      <p:ext uri="{BB962C8B-B14F-4D97-AF65-F5344CB8AC3E}">
        <p14:creationId xmlns="" xmlns:p14="http://schemas.microsoft.com/office/powerpoint/2010/main" val="940356216"/>
      </p:ext>
    </p:extLst>
  </p:cSld>
  <p:clrMapOvr>
    <a:masterClrMapping/>
  </p:clrMapOvr>
  <mc:AlternateContent xmlns:mc="http://schemas.openxmlformats.org/markup-compatibility/2006">
    <mc:Choice xmlns="" xmlns:p14="http://schemas.microsoft.com/office/powerpoint/2010/main" Requires="p14">
      <p:transition spd="slow" p14:dur="1250" advTm="61110">
        <p14:switch dir="r"/>
      </p:transition>
    </mc:Choice>
    <mc:Fallback>
      <p:transition spd="slow" advTm="6111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Off-page Connector 1"/>
          <p:cNvSpPr/>
          <p:nvPr/>
        </p:nvSpPr>
        <p:spPr>
          <a:xfrm>
            <a:off x="2438400" y="304800"/>
            <a:ext cx="4038600" cy="914400"/>
          </a:xfrm>
          <a:prstGeom prst="flowChartOffpageConnector">
            <a:avLst/>
          </a:prstGeom>
          <a:ln>
            <a:noFill/>
          </a:ln>
        </p:spPr>
        <p:style>
          <a:lnRef idx="2">
            <a:schemeClr val="accent2"/>
          </a:lnRef>
          <a:fillRef idx="1">
            <a:schemeClr val="lt1"/>
          </a:fillRef>
          <a:effectRef idx="0">
            <a:schemeClr val="accent2"/>
          </a:effectRef>
          <a:fontRef idx="minor">
            <a:schemeClr val="dk1"/>
          </a:fontRef>
        </p:style>
        <p:txBody>
          <a:bodyPr rtlCol="0" anchor="ctr">
            <a:prstTxWarp prst="textPlain">
              <a:avLst/>
            </a:prstTxWarp>
          </a:bodyPr>
          <a:lstStyle/>
          <a:p>
            <a:pPr algn="ctr"/>
            <a:r>
              <a:rPr lang="bn-IN" b="1" dirty="0" smtClean="0">
                <a:latin typeface="NikoshBAN" panose="02000000000000000000" pitchFamily="2" charset="0"/>
                <a:cs typeface="NikoshBAN" panose="02000000000000000000" pitchFamily="2" charset="0"/>
              </a:rPr>
              <a:t>ইংরেজদের বিরোধিতা</a:t>
            </a:r>
            <a:endParaRPr lang="en-US" b="1" dirty="0"/>
          </a:p>
        </p:txBody>
      </p:sp>
      <p:sp>
        <p:nvSpPr>
          <p:cNvPr id="4" name="Rectangle 3"/>
          <p:cNvSpPr/>
          <p:nvPr/>
        </p:nvSpPr>
        <p:spPr>
          <a:xfrm>
            <a:off x="533400" y="1371600"/>
            <a:ext cx="8229600" cy="1938992"/>
          </a:xfrm>
          <a:prstGeom prst="rect">
            <a:avLst/>
          </a:prstGeom>
        </p:spPr>
        <p:txBody>
          <a:bodyPr wrap="square">
            <a:spAutoFit/>
          </a:bodyPr>
          <a:lstStyle/>
          <a:p>
            <a:r>
              <a:rPr lang="bn-IN" sz="2400" dirty="0" smtClean="0">
                <a:latin typeface="NikoshBAN" panose="02000000000000000000" pitchFamily="2" charset="0"/>
                <a:cs typeface="NikoshBAN" panose="02000000000000000000" pitchFamily="2" charset="0"/>
              </a:rPr>
              <a:t>এদেশে ইংরেজ শাসনকে হাজি শরিয়তউল্লাহ অত্যন্ত ঘৃণার চোখে দেখতেন। তিনি উপলদ্ধি করেছিলেন,ইংরেজদের হাত থেকে মুক্ত না হওয়া পর্যন্ত দেশের সার্বিক মঙ্গল সম্ভব নয়। সে কারণে তিনি ইংরেজ শাসনাধীন ভারতবর্ষকে ‘</a:t>
            </a:r>
            <a:r>
              <a:rPr lang="bn-IN" sz="2400" b="1" dirty="0" smtClean="0">
                <a:latin typeface="NikoshBAN" panose="02000000000000000000" pitchFamily="2" charset="0"/>
                <a:cs typeface="NikoshBAN" panose="02000000000000000000" pitchFamily="2" charset="0"/>
              </a:rPr>
              <a:t>দারুল হরব</a:t>
            </a:r>
            <a:r>
              <a:rPr lang="bn-IN" sz="2400" dirty="0" smtClean="0">
                <a:latin typeface="NikoshBAN" panose="02000000000000000000" pitchFamily="2" charset="0"/>
                <a:cs typeface="NikoshBAN" panose="02000000000000000000" pitchFamily="2" charset="0"/>
              </a:rPr>
              <a:t>’ ঘোষণা করে </a:t>
            </a:r>
            <a:r>
              <a:rPr lang="bn-IN" sz="2400" b="1" dirty="0" smtClean="0">
                <a:latin typeface="NikoshBAN" panose="02000000000000000000" pitchFamily="2" charset="0"/>
                <a:cs typeface="NikoshBAN" panose="02000000000000000000" pitchFamily="2" charset="0"/>
              </a:rPr>
              <a:t>জুমা ও ঈদের নামাজ বর্জন </a:t>
            </a:r>
            <a:r>
              <a:rPr lang="bn-IN" sz="2400" dirty="0" smtClean="0">
                <a:latin typeface="NikoshBAN" panose="02000000000000000000" pitchFamily="2" charset="0"/>
                <a:cs typeface="NikoshBAN" panose="02000000000000000000" pitchFamily="2" charset="0"/>
              </a:rPr>
              <a:t>করার জন্য নিজ অনুসারীদের নির্দেশ দেন। তিনি ঘোষণা করেন,মুসলিম শাসন প্রতিষ্ঠিত না হওয়া পর্যন্ত জুমা ও ঈদের নামাজ স্থগিত থাকবে।</a:t>
            </a:r>
            <a:endParaRPr lang="en-US" sz="2400" dirty="0">
              <a:latin typeface="NikoshBAN" panose="02000000000000000000" pitchFamily="2" charset="0"/>
              <a:cs typeface="NikoshBAN" panose="02000000000000000000" pitchFamily="2" charset="0"/>
            </a:endParaRPr>
          </a:p>
        </p:txBody>
      </p:sp>
      <p:pic>
        <p:nvPicPr>
          <p:cNvPr id="8195" name="Picture 3" descr="C:\Users\EmU\Downloads\hd.jpg"/>
          <p:cNvPicPr>
            <a:picLocks noChangeAspect="1" noChangeArrowheads="1"/>
          </p:cNvPicPr>
          <p:nvPr/>
        </p:nvPicPr>
        <p:blipFill>
          <a:blip r:embed="rId3"/>
          <a:srcRect/>
          <a:stretch>
            <a:fillRect/>
          </a:stretch>
        </p:blipFill>
        <p:spPr bwMode="auto">
          <a:xfrm>
            <a:off x="609600" y="3240505"/>
            <a:ext cx="8001000" cy="3312695"/>
          </a:xfrm>
          <a:prstGeom prst="rect">
            <a:avLst/>
          </a:prstGeom>
          <a:noFill/>
        </p:spPr>
      </p:pic>
    </p:spTree>
    <p:custDataLst>
      <p:tags r:id="rId1"/>
    </p:custDataLst>
    <p:extLst>
      <p:ext uri="{BB962C8B-B14F-4D97-AF65-F5344CB8AC3E}">
        <p14:creationId xmlns="" xmlns:p14="http://schemas.microsoft.com/office/powerpoint/2010/main" val="2963148059"/>
      </p:ext>
    </p:extLst>
  </p:cSld>
  <p:clrMapOvr>
    <a:masterClrMapping/>
  </p:clrMapOvr>
  <mc:AlternateContent xmlns:mc="http://schemas.openxmlformats.org/markup-compatibility/2006">
    <mc:Choice xmlns="" xmlns:p14="http://schemas.microsoft.com/office/powerpoint/2010/main" Requires="p14">
      <p:transition spd="slow" p14:dur="1250" advTm="89548">
        <p14:switch dir="r"/>
      </p:transition>
    </mc:Choice>
    <mc:Fallback>
      <p:transition spd="slow" advTm="89548">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ular Callout 2"/>
          <p:cNvSpPr/>
          <p:nvPr/>
        </p:nvSpPr>
        <p:spPr>
          <a:xfrm>
            <a:off x="1371600" y="304800"/>
            <a:ext cx="6248400" cy="665018"/>
          </a:xfrm>
          <a:prstGeom prst="wedgeRectCallout">
            <a:avLst>
              <a:gd name="adj1" fmla="val -20833"/>
              <a:gd name="adj2" fmla="val 112698"/>
            </a:avLst>
          </a:prstGeom>
        </p:spPr>
        <p:style>
          <a:lnRef idx="2">
            <a:schemeClr val="accent2"/>
          </a:lnRef>
          <a:fillRef idx="1">
            <a:schemeClr val="lt1"/>
          </a:fillRef>
          <a:effectRef idx="0">
            <a:schemeClr val="accent2"/>
          </a:effectRef>
          <a:fontRef idx="minor">
            <a:schemeClr val="dk1"/>
          </a:fontRef>
        </p:style>
        <p:txBody>
          <a:bodyPr rtlCol="0" anchor="ctr">
            <a:prstTxWarp prst="textPlain">
              <a:avLst/>
            </a:prstTxWarp>
          </a:bodyPr>
          <a:lstStyle/>
          <a:p>
            <a:pPr algn="ctr"/>
            <a:r>
              <a:rPr lang="bn-IN" b="1" dirty="0">
                <a:solidFill>
                  <a:schemeClr val="tx1"/>
                </a:solidFill>
                <a:latin typeface="NikoshBAN" panose="02000000000000000000" pitchFamily="2" charset="0"/>
                <a:cs typeface="NikoshBAN" panose="02000000000000000000" pitchFamily="2" charset="0"/>
              </a:rPr>
              <a:t>পঞ্চায়েত ব্যবস্থা ও ভ্রাতৃত্ববোধ সৃষ্টি</a:t>
            </a:r>
            <a:endParaRPr lang="en-US" dirty="0">
              <a:solidFill>
                <a:schemeClr val="tx1"/>
              </a:solidFill>
            </a:endParaRPr>
          </a:p>
        </p:txBody>
      </p:sp>
      <p:sp>
        <p:nvSpPr>
          <p:cNvPr id="4" name="Rectangle 3"/>
          <p:cNvSpPr/>
          <p:nvPr/>
        </p:nvSpPr>
        <p:spPr>
          <a:xfrm>
            <a:off x="609600" y="1447800"/>
            <a:ext cx="8077200" cy="4031873"/>
          </a:xfrm>
          <a:prstGeom prst="rect">
            <a:avLst/>
          </a:prstGeom>
        </p:spPr>
        <p:txBody>
          <a:bodyPr wrap="square">
            <a:spAutoFit/>
          </a:bodyPr>
          <a:lstStyle/>
          <a:p>
            <a:r>
              <a:rPr lang="bn-IN" sz="3200" dirty="0" smtClean="0">
                <a:solidFill>
                  <a:srgbClr val="FF0000"/>
                </a:solidFill>
                <a:latin typeface="NikoshBAN" panose="02000000000000000000" pitchFamily="2" charset="0"/>
                <a:cs typeface="NikoshBAN" panose="02000000000000000000" pitchFamily="2" charset="0"/>
              </a:rPr>
              <a:t>হাজি শরিয়তউল্লাহই সর্বপ্রথম বাংলার মুসলিম সমাজে </a:t>
            </a:r>
            <a:r>
              <a:rPr lang="bn-IN" sz="3200" b="1" dirty="0" smtClean="0">
                <a:solidFill>
                  <a:srgbClr val="FF0000"/>
                </a:solidFill>
                <a:latin typeface="NikoshBAN" panose="02000000000000000000" pitchFamily="2" charset="0"/>
                <a:cs typeface="NikoshBAN" panose="02000000000000000000" pitchFamily="2" charset="0"/>
              </a:rPr>
              <a:t>“পঞ্চায়েত ব্যবস্থার” </a:t>
            </a:r>
            <a:r>
              <a:rPr lang="bn-IN" sz="3200" dirty="0" smtClean="0">
                <a:solidFill>
                  <a:srgbClr val="FF0000"/>
                </a:solidFill>
                <a:latin typeface="NikoshBAN" panose="02000000000000000000" pitchFamily="2" charset="0"/>
                <a:cs typeface="NikoshBAN" panose="02000000000000000000" pitchFamily="2" charset="0"/>
              </a:rPr>
              <a:t>প্রচলন করেন। প্রত্যেক ফরায়েজি গ্রামের অধিবাসীরা তাদের একজন নেতা নির্বাচিত করত যাকে বলা হতো “</a:t>
            </a:r>
            <a:r>
              <a:rPr lang="bn-IN" sz="3200" b="1" dirty="0" smtClean="0">
                <a:solidFill>
                  <a:srgbClr val="FF0000"/>
                </a:solidFill>
                <a:latin typeface="NikoshBAN" panose="02000000000000000000" pitchFamily="2" charset="0"/>
                <a:cs typeface="NikoshBAN" panose="02000000000000000000" pitchFamily="2" charset="0"/>
              </a:rPr>
              <a:t>গাঁও খলিফা</a:t>
            </a:r>
            <a:r>
              <a:rPr lang="bn-IN" sz="3200" dirty="0" smtClean="0">
                <a:solidFill>
                  <a:srgbClr val="FF0000"/>
                </a:solidFill>
                <a:latin typeface="NikoshBAN" panose="02000000000000000000" pitchFamily="2" charset="0"/>
                <a:cs typeface="NikoshBAN" panose="02000000000000000000" pitchFamily="2" charset="0"/>
              </a:rPr>
              <a:t>”। আবার গাঁও খলিফারা মিলিত হয়ে প্রত্যেক থানার জন্য একজন “</a:t>
            </a:r>
            <a:r>
              <a:rPr lang="bn-IN" sz="3200" b="1" dirty="0" smtClean="0">
                <a:solidFill>
                  <a:srgbClr val="FF0000"/>
                </a:solidFill>
                <a:latin typeface="NikoshBAN" panose="02000000000000000000" pitchFamily="2" charset="0"/>
                <a:cs typeface="NikoshBAN" panose="02000000000000000000" pitchFamily="2" charset="0"/>
              </a:rPr>
              <a:t>পির খলিফা</a:t>
            </a:r>
            <a:r>
              <a:rPr lang="bn-IN" sz="3200" dirty="0" smtClean="0">
                <a:solidFill>
                  <a:srgbClr val="FF0000"/>
                </a:solidFill>
                <a:latin typeface="NikoshBAN" panose="02000000000000000000" pitchFamily="2" charset="0"/>
                <a:cs typeface="NikoshBAN" panose="02000000000000000000" pitchFamily="2" charset="0"/>
              </a:rPr>
              <a:t>” নির্বাচিত করতেন। ফরায়েজি আন্দোলনের অন্যতম দিক ছিল অনুসারীদের প্রবল ভ্রাতৃত্ববোধ। তিনি ফরায়েজিদের সৎ পথে উপার্জন ও নৈতিক আদর্শে বলিয়ান হয়ে ভ্রাতৃত্ববোধ সৃষ্টির তাগিদ দেন।</a:t>
            </a:r>
            <a:endParaRPr lang="en-US" sz="3200" dirty="0">
              <a:solidFill>
                <a:srgbClr val="FF0000"/>
              </a:solidFill>
            </a:endParaRPr>
          </a:p>
        </p:txBody>
      </p:sp>
    </p:spTree>
    <p:custDataLst>
      <p:tags r:id="rId1"/>
    </p:custDataLst>
    <p:extLst>
      <p:ext uri="{BB962C8B-B14F-4D97-AF65-F5344CB8AC3E}">
        <p14:creationId xmlns="" xmlns:p14="http://schemas.microsoft.com/office/powerpoint/2010/main" val="1744872037"/>
      </p:ext>
    </p:extLst>
  </p:cSld>
  <p:clrMapOvr>
    <a:masterClrMapping/>
  </p:clrMapOvr>
  <mc:AlternateContent xmlns:mc="http://schemas.openxmlformats.org/markup-compatibility/2006">
    <mc:Choice xmlns="" xmlns:p14="http://schemas.microsoft.com/office/powerpoint/2010/main" Requires="p14">
      <p:transition spd="slow" p14:dur="1250" advTm="50524">
        <p14:switch dir="r"/>
      </p:transition>
    </mc:Choice>
    <mc:Fallback>
      <p:transition spd="slow" advTm="50524">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ame Side Corner Rectangle 2"/>
          <p:cNvSpPr/>
          <p:nvPr/>
        </p:nvSpPr>
        <p:spPr>
          <a:xfrm>
            <a:off x="533400" y="381000"/>
            <a:ext cx="5257800" cy="706584"/>
          </a:xfrm>
          <a:prstGeom prst="snip2SameRect">
            <a:avLst/>
          </a:prstGeom>
        </p:spPr>
        <p:style>
          <a:lnRef idx="2">
            <a:schemeClr val="accent2"/>
          </a:lnRef>
          <a:fillRef idx="1">
            <a:schemeClr val="lt1"/>
          </a:fillRef>
          <a:effectRef idx="0">
            <a:schemeClr val="accent2"/>
          </a:effectRef>
          <a:fontRef idx="minor">
            <a:schemeClr val="dk1"/>
          </a:fontRef>
        </p:style>
        <p:txBody>
          <a:bodyPr rtlCol="0" anchor="ctr">
            <a:prstTxWarp prst="textPlain">
              <a:avLst/>
            </a:prstTxWarp>
          </a:bodyPr>
          <a:lstStyle/>
          <a:p>
            <a:pPr algn="ctr"/>
            <a:r>
              <a:rPr lang="bn-IN" b="1" dirty="0" smtClean="0">
                <a:ln/>
                <a:solidFill>
                  <a:schemeClr val="tx1"/>
                </a:solidFill>
                <a:latin typeface="NikoshBAN" panose="02000000000000000000" pitchFamily="2" charset="0"/>
                <a:cs typeface="NikoshBAN" panose="02000000000000000000" pitchFamily="2" charset="0"/>
              </a:rPr>
              <a:t>বাংলার মুসলমানদের নবজাগরণ</a:t>
            </a:r>
            <a:endParaRPr lang="bn-IN" b="1" dirty="0">
              <a:ln/>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457200" y="1371600"/>
            <a:ext cx="8153400" cy="2677656"/>
          </a:xfrm>
          <a:prstGeom prst="rect">
            <a:avLst/>
          </a:prstGeom>
        </p:spPr>
        <p:txBody>
          <a:bodyPr wrap="square">
            <a:spAutoFit/>
          </a:bodyPr>
          <a:lstStyle/>
          <a:p>
            <a:r>
              <a:rPr lang="bn-IN" sz="2800" dirty="0" smtClean="0">
                <a:ln/>
                <a:latin typeface="NikoshBAN" panose="02000000000000000000" pitchFamily="2" charset="0"/>
                <a:cs typeface="NikoshBAN" panose="02000000000000000000" pitchFamily="2" charset="0"/>
              </a:rPr>
              <a:t>হাজি শরিয়তউল্লাহর ফরায়েজি আন্দোলনের কেন্দ্র ছিল ফরিদপুর জেলা, কিন্তু তাঁর আহবানে বাংলার মুসলিম জনগন এক অভূতপূর্ব সাড়া দিয়ে তাঁর শিষ্যত্ব ও শিক্ষা গ্রহন করেন। জেমস টেলরের বর্ণনা মতে , ফরিদপুর, বাকেরগঞ্জ ও ময়মনসিংহের এক-ষষ্ঠাংশ এবং ঢাকা শহরের এক-তৃতীয়াংশ মুসলমান তাঁর শিষ্যত্ব গ্রহন করে। ফরায়েজি আন্দোলন বাংলার কৃষক-শ্রমিকসহ মেহনতি মানুষের মধ্যে ব্যাপক জনপ্রিয়তা অর্জন করে।</a:t>
            </a:r>
            <a:endParaRPr lang="bn-IN" sz="2800" dirty="0">
              <a:ln/>
              <a:latin typeface="NikoshBAN" panose="02000000000000000000" pitchFamily="2" charset="0"/>
              <a:cs typeface="NikoshBAN" panose="02000000000000000000" pitchFamily="2" charset="0"/>
            </a:endParaRPr>
          </a:p>
        </p:txBody>
      </p:sp>
      <p:pic>
        <p:nvPicPr>
          <p:cNvPr id="9218" name="Picture 2" descr="C:\Users\EmU\Downloads\edd.jpg"/>
          <p:cNvPicPr>
            <a:picLocks noChangeAspect="1" noChangeArrowheads="1"/>
          </p:cNvPicPr>
          <p:nvPr/>
        </p:nvPicPr>
        <p:blipFill>
          <a:blip r:embed="rId3">
            <a:lum bright="10000" contrast="20000"/>
          </a:blip>
          <a:srcRect/>
          <a:stretch>
            <a:fillRect/>
          </a:stretch>
        </p:blipFill>
        <p:spPr bwMode="auto">
          <a:xfrm>
            <a:off x="1676400" y="4038600"/>
            <a:ext cx="5943600" cy="2533650"/>
          </a:xfrm>
          <a:prstGeom prst="rect">
            <a:avLst/>
          </a:prstGeom>
          <a:noFill/>
        </p:spPr>
      </p:pic>
    </p:spTree>
    <p:custDataLst>
      <p:tags r:id="rId1"/>
    </p:custDataLst>
    <p:extLst>
      <p:ext uri="{BB962C8B-B14F-4D97-AF65-F5344CB8AC3E}">
        <p14:creationId xmlns="" xmlns:p14="http://schemas.microsoft.com/office/powerpoint/2010/main" val="4255829443"/>
      </p:ext>
    </p:extLst>
  </p:cSld>
  <p:clrMapOvr>
    <a:masterClrMapping/>
  </p:clrMapOvr>
  <mc:AlternateContent xmlns:mc="http://schemas.openxmlformats.org/markup-compatibility/2006">
    <mc:Choice xmlns="" xmlns:p14="http://schemas.microsoft.com/office/powerpoint/2010/main" Requires="p14">
      <p:transition spd="slow" p14:dur="1250" advTm="42381">
        <p14:switch dir="r"/>
      </p:transition>
    </mc:Choice>
    <mc:Fallback>
      <p:transition spd="slow" advTm="42381">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1757795" y="304800"/>
            <a:ext cx="5938405" cy="762000"/>
          </a:xfrm>
          <a:prstGeom prst="horizontalScroll">
            <a:avLst/>
          </a:prstGeom>
          <a:ln>
            <a:noFill/>
          </a:ln>
        </p:spPr>
        <p:style>
          <a:lnRef idx="2">
            <a:schemeClr val="accent2"/>
          </a:lnRef>
          <a:fillRef idx="1">
            <a:schemeClr val="lt1"/>
          </a:fillRef>
          <a:effectRef idx="0">
            <a:schemeClr val="accent2"/>
          </a:effectRef>
          <a:fontRef idx="minor">
            <a:schemeClr val="dk1"/>
          </a:fontRef>
        </p:style>
        <p:txBody>
          <a:bodyPr rtlCol="0" anchor="ctr">
            <a:prstTxWarp prst="textPlain">
              <a:avLst/>
            </a:prstTxWarp>
          </a:bodyPr>
          <a:lstStyle/>
          <a:p>
            <a:r>
              <a:rPr lang="bn-IN" b="1" dirty="0" smtClean="0">
                <a:ln/>
                <a:solidFill>
                  <a:srgbClr val="FF0000"/>
                </a:solidFill>
                <a:latin typeface="NikoshBAN" panose="02000000000000000000" pitchFamily="2" charset="0"/>
                <a:cs typeface="NikoshBAN" panose="02000000000000000000" pitchFamily="2" charset="0"/>
              </a:rPr>
              <a:t>জমিদারদের ও অন্যদের সাথে বিরোধ</a:t>
            </a:r>
            <a:endParaRPr lang="bn-IN" b="1" dirty="0">
              <a:ln/>
              <a:solidFill>
                <a:srgbClr val="FF0000"/>
              </a:solidFill>
              <a:latin typeface="NikoshBAN" panose="02000000000000000000" pitchFamily="2" charset="0"/>
              <a:cs typeface="NikoshBAN" panose="02000000000000000000" pitchFamily="2" charset="0"/>
            </a:endParaRPr>
          </a:p>
        </p:txBody>
      </p:sp>
      <p:pic>
        <p:nvPicPr>
          <p:cNvPr id="10242" name="Picture 2" descr="C:\Users\EmU\Downloads\unnamed.jpg"/>
          <p:cNvPicPr>
            <a:picLocks noChangeAspect="1" noChangeArrowheads="1"/>
          </p:cNvPicPr>
          <p:nvPr/>
        </p:nvPicPr>
        <p:blipFill>
          <a:blip r:embed="rId3"/>
          <a:srcRect/>
          <a:stretch>
            <a:fillRect/>
          </a:stretch>
        </p:blipFill>
        <p:spPr bwMode="auto">
          <a:xfrm>
            <a:off x="609600" y="1295400"/>
            <a:ext cx="7924800" cy="4724400"/>
          </a:xfrm>
          <a:prstGeom prst="rect">
            <a:avLst/>
          </a:prstGeom>
          <a:ln w="88900" cap="sq" cmpd="thickThin">
            <a:solidFill>
              <a:srgbClr val="FF0000"/>
            </a:solidFill>
            <a:prstDash val="solid"/>
            <a:miter lim="800000"/>
          </a:ln>
          <a:effectLst>
            <a:innerShdw blurRad="76200">
              <a:srgbClr val="000000"/>
            </a:innerShdw>
          </a:effectLst>
        </p:spPr>
      </p:pic>
    </p:spTree>
    <p:custDataLst>
      <p:tags r:id="rId1"/>
    </p:custDataLst>
    <p:extLst>
      <p:ext uri="{BB962C8B-B14F-4D97-AF65-F5344CB8AC3E}">
        <p14:creationId xmlns="" xmlns:p14="http://schemas.microsoft.com/office/powerpoint/2010/main" val="1963078484"/>
      </p:ext>
    </p:extLst>
  </p:cSld>
  <p:clrMapOvr>
    <a:masterClrMapping/>
  </p:clrMapOvr>
  <mc:AlternateContent xmlns:mc="http://schemas.openxmlformats.org/markup-compatibility/2006">
    <mc:Choice xmlns="" xmlns:p14="http://schemas.microsoft.com/office/powerpoint/2010/main" Requires="p14">
      <p:transition spd="slow" p14:dur="1250" advTm="55421">
        <p14:switch dir="r"/>
      </p:transition>
    </mc:Choice>
    <mc:Fallback>
      <p:transition spd="slow" advTm="55421">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EmU\Downloads\83u2xT1AFOn4olIq_1540913731-b.jpg"/>
          <p:cNvPicPr>
            <a:picLocks noChangeAspect="1" noChangeArrowheads="1"/>
          </p:cNvPicPr>
          <p:nvPr/>
        </p:nvPicPr>
        <p:blipFill>
          <a:blip r:embed="rId2"/>
          <a:srcRect/>
          <a:stretch>
            <a:fillRect/>
          </a:stretch>
        </p:blipFill>
        <p:spPr bwMode="auto">
          <a:xfrm>
            <a:off x="838200" y="1371600"/>
            <a:ext cx="7696200" cy="4876800"/>
          </a:xfrm>
          <a:prstGeom prst="rect">
            <a:avLst/>
          </a:prstGeom>
          <a:noFill/>
        </p:spPr>
      </p:pic>
      <p:sp>
        <p:nvSpPr>
          <p:cNvPr id="3" name="Horizontal Scroll 2"/>
          <p:cNvSpPr/>
          <p:nvPr/>
        </p:nvSpPr>
        <p:spPr>
          <a:xfrm>
            <a:off x="1757795" y="304800"/>
            <a:ext cx="5938405" cy="762000"/>
          </a:xfrm>
          <a:prstGeom prst="horizontalScroll">
            <a:avLst/>
          </a:prstGeom>
          <a:ln>
            <a:noFill/>
          </a:ln>
        </p:spPr>
        <p:style>
          <a:lnRef idx="2">
            <a:schemeClr val="accent2"/>
          </a:lnRef>
          <a:fillRef idx="1">
            <a:schemeClr val="lt1"/>
          </a:fillRef>
          <a:effectRef idx="0">
            <a:schemeClr val="accent2"/>
          </a:effectRef>
          <a:fontRef idx="minor">
            <a:schemeClr val="dk1"/>
          </a:fontRef>
        </p:style>
        <p:txBody>
          <a:bodyPr rtlCol="0" anchor="ctr">
            <a:prstTxWarp prst="textPlain">
              <a:avLst/>
            </a:prstTxWarp>
          </a:bodyPr>
          <a:lstStyle/>
          <a:p>
            <a:r>
              <a:rPr lang="bn-IN" b="1" dirty="0" smtClean="0">
                <a:ln/>
                <a:solidFill>
                  <a:srgbClr val="FF0000"/>
                </a:solidFill>
                <a:latin typeface="NikoshBAN" panose="02000000000000000000" pitchFamily="2" charset="0"/>
                <a:cs typeface="NikoshBAN" panose="02000000000000000000" pitchFamily="2" charset="0"/>
              </a:rPr>
              <a:t>জমিদারদের ও অন্যদের সাথে বিরোধ</a:t>
            </a:r>
            <a:endParaRPr lang="bn-IN" b="1" dirty="0">
              <a:ln/>
              <a:solidFill>
                <a:srgbClr val="FF0000"/>
              </a:solidFill>
              <a:latin typeface="NikoshBAN" panose="02000000000000000000" pitchFamily="2" charset="0"/>
              <a:cs typeface="NikoshBAN" panose="02000000000000000000"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74442"/>
            <a:ext cx="8153400" cy="5016758"/>
          </a:xfrm>
          <a:prstGeom prst="rect">
            <a:avLst/>
          </a:prstGeom>
        </p:spPr>
        <p:txBody>
          <a:bodyPr wrap="square">
            <a:spAutoFit/>
          </a:bodyPr>
          <a:lstStyle/>
          <a:p>
            <a:r>
              <a:rPr lang="bn-IN" sz="3200" b="1" dirty="0" smtClean="0">
                <a:ln/>
                <a:solidFill>
                  <a:srgbClr val="FF0000"/>
                </a:solidFill>
                <a:latin typeface="NikoshBAN" panose="02000000000000000000" pitchFamily="2" charset="0"/>
                <a:cs typeface="NikoshBAN" panose="02000000000000000000" pitchFamily="2" charset="0"/>
              </a:rPr>
              <a:t>ফরায়েজিরা ধর্মীয় রীতি-নীতি অনুসরনের ক্ষেত্রে সাধারণ মুসলমানদের অপেক্ষা অধিকতর কঠোরতা অবলম্বন করলে সনাতনপন্থী মুসলমানদের সাথে বিরোধ সৃষ্টি হয়। অন্যদিকে তাঁর মতবাদ নির্যাতিত মুসলমান কৃষককে অত্যাচারী হিন্দু জমিদারদের বিরুদ্ধে উত্তেজিত করতে পারে এ ভয়ে </a:t>
            </a:r>
            <a:r>
              <a:rPr lang="bn-IN" sz="3200" b="1" dirty="0" smtClean="0">
                <a:ln/>
                <a:solidFill>
                  <a:srgbClr val="0070C0"/>
                </a:solidFill>
                <a:latin typeface="NikoshBAN" panose="02000000000000000000" pitchFamily="2" charset="0"/>
                <a:cs typeface="NikoshBAN" panose="02000000000000000000" pitchFamily="2" charset="0"/>
              </a:rPr>
              <a:t>হিন্দু জমিদাররা এর বিরোধিতা করেন</a:t>
            </a:r>
            <a:r>
              <a:rPr lang="bn-IN" sz="3200" b="1" dirty="0" smtClean="0">
                <a:ln/>
                <a:solidFill>
                  <a:srgbClr val="FF0000"/>
                </a:solidFill>
                <a:latin typeface="NikoshBAN" panose="02000000000000000000" pitchFamily="2" charset="0"/>
                <a:cs typeface="NikoshBAN" panose="02000000000000000000" pitchFamily="2" charset="0"/>
              </a:rPr>
              <a:t>। হাজি শরিয়তউল্লাহ তাঁর অনুসারীদেরকে হিন্দু জমিদারদের নানা প্রকার পুজাপার্বন উদযাপনের জন্য </a:t>
            </a:r>
            <a:r>
              <a:rPr lang="bn-IN" sz="3200" b="1" dirty="0" smtClean="0">
                <a:ln/>
                <a:solidFill>
                  <a:srgbClr val="0070C0"/>
                </a:solidFill>
                <a:latin typeface="NikoshBAN" panose="02000000000000000000" pitchFamily="2" charset="0"/>
                <a:cs typeface="NikoshBAN" panose="02000000000000000000" pitchFamily="2" charset="0"/>
              </a:rPr>
              <a:t>কর নির্ধারন ও গরু জবাই এর নিষেধাজ্ঞা </a:t>
            </a:r>
            <a:r>
              <a:rPr lang="bn-IN" sz="3200" b="1" dirty="0" smtClean="0">
                <a:ln/>
                <a:solidFill>
                  <a:srgbClr val="FF0000"/>
                </a:solidFill>
                <a:latin typeface="NikoshBAN" panose="02000000000000000000" pitchFamily="2" charset="0"/>
                <a:cs typeface="NikoshBAN" panose="02000000000000000000" pitchFamily="2" charset="0"/>
              </a:rPr>
              <a:t>অমান্য করার আহবান জানান। এর ফলে ফরায়েজি কৃষক ও হি</a:t>
            </a:r>
            <a:r>
              <a:rPr lang="en-US" sz="3200" b="1" dirty="0" err="1" smtClean="0">
                <a:ln/>
                <a:solidFill>
                  <a:srgbClr val="FF0000"/>
                </a:solidFill>
                <a:latin typeface="NikoshBAN" panose="02000000000000000000" pitchFamily="2" charset="0"/>
                <a:cs typeface="NikoshBAN" panose="02000000000000000000" pitchFamily="2" charset="0"/>
              </a:rPr>
              <a:t>ন্দু</a:t>
            </a:r>
            <a:r>
              <a:rPr lang="bn-IN" sz="3200" b="1" dirty="0" smtClean="0">
                <a:ln/>
                <a:solidFill>
                  <a:srgbClr val="FF0000"/>
                </a:solidFill>
                <a:latin typeface="NikoshBAN" panose="02000000000000000000" pitchFamily="2" charset="0"/>
                <a:cs typeface="NikoshBAN" panose="02000000000000000000" pitchFamily="2" charset="0"/>
              </a:rPr>
              <a:t> জমিদারদের মধ্যে অসন্তোষ দেখা দেয়।  </a:t>
            </a:r>
            <a:r>
              <a:rPr lang="en-US" sz="3200" b="1" dirty="0" smtClean="0">
                <a:ln/>
                <a:solidFill>
                  <a:srgbClr val="FF0000"/>
                </a:solidFill>
                <a:latin typeface="NikoshBAN" panose="02000000000000000000" pitchFamily="2" charset="0"/>
                <a:cs typeface="NikoshBAN" panose="02000000000000000000" pitchFamily="2" charset="0"/>
              </a:rPr>
              <a:t> </a:t>
            </a:r>
            <a:endParaRPr lang="bn-IN" sz="3200" b="1" dirty="0">
              <a:ln/>
              <a:solidFill>
                <a:srgbClr val="FF0000"/>
              </a:solidFill>
              <a:latin typeface="NikoshBAN" panose="02000000000000000000" pitchFamily="2" charset="0"/>
              <a:cs typeface="NikoshBAN" panose="020000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Ahasan Titu\Up Contain\Teacher Profile.jpg"/>
          <p:cNvPicPr>
            <a:picLocks noChangeAspect="1" noChangeArrowheads="1"/>
          </p:cNvPicPr>
          <p:nvPr/>
        </p:nvPicPr>
        <p:blipFill>
          <a:blip r:embed="rId2">
            <a:lum bright="10000" contrast="20000"/>
          </a:blip>
          <a:srcRect/>
          <a:stretch>
            <a:fillRect/>
          </a:stretch>
        </p:blipFill>
        <p:spPr bwMode="auto">
          <a:xfrm>
            <a:off x="238125" y="881063"/>
            <a:ext cx="8667750" cy="5095875"/>
          </a:xfrm>
          <a:prstGeom prst="snip2DiagRect">
            <a:avLst/>
          </a:prstGeom>
          <a:solidFill>
            <a:srgbClr val="FFFFFF">
              <a:shade val="85000"/>
            </a:srgbClr>
          </a:solidFill>
          <a:ln w="88900" cap="sq">
            <a:solidFill>
              <a:srgbClr val="FFFF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a:xfrm>
            <a:off x="2057400" y="304800"/>
            <a:ext cx="5132047" cy="899146"/>
          </a:xfrm>
          <a:prstGeom prst="horizontalScroll">
            <a:avLst/>
          </a:prstGeom>
          <a:ln>
            <a:noFill/>
          </a:ln>
        </p:spPr>
        <p:style>
          <a:lnRef idx="2">
            <a:schemeClr val="dk1"/>
          </a:lnRef>
          <a:fillRef idx="1">
            <a:schemeClr val="lt1"/>
          </a:fillRef>
          <a:effectRef idx="0">
            <a:schemeClr val="dk1"/>
          </a:effectRef>
          <a:fontRef idx="minor">
            <a:schemeClr val="dk1"/>
          </a:fontRef>
        </p:style>
        <p:txBody>
          <a:bodyPr rtlCol="0" anchor="ctr">
            <a:prstTxWarp prst="textPlain">
              <a:avLst/>
            </a:prstTxWarp>
          </a:bodyPr>
          <a:lstStyle/>
          <a:p>
            <a:pPr algn="ctr"/>
            <a:r>
              <a:rPr lang="bn-IN" b="1" dirty="0">
                <a:ln/>
                <a:solidFill>
                  <a:schemeClr val="tx1"/>
                </a:solidFill>
                <a:latin typeface="NikoshBAN" panose="02000000000000000000" pitchFamily="2" charset="0"/>
                <a:cs typeface="NikoshBAN" panose="02000000000000000000" pitchFamily="2" charset="0"/>
              </a:rPr>
              <a:t>হাজি শরিয়তউল্লাহর মৃত্যু</a:t>
            </a:r>
            <a:endParaRPr lang="en-US" b="1" dirty="0">
              <a:solidFill>
                <a:schemeClr val="tx1"/>
              </a:solidFill>
            </a:endParaRP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9988" y="1295400"/>
            <a:ext cx="8041394" cy="5008417"/>
          </a:xfrm>
          <a:prstGeom prst="rect">
            <a:avLst/>
          </a:prstGeom>
        </p:spPr>
      </p:pic>
      <p:sp>
        <p:nvSpPr>
          <p:cNvPr id="4" name="Rectangle 3"/>
          <p:cNvSpPr/>
          <p:nvPr/>
        </p:nvSpPr>
        <p:spPr>
          <a:xfrm>
            <a:off x="4114800" y="1600200"/>
            <a:ext cx="4281054" cy="4524315"/>
          </a:xfrm>
          <a:prstGeom prst="rect">
            <a:avLst/>
          </a:prstGeom>
        </p:spPr>
        <p:txBody>
          <a:bodyPr wrap="square">
            <a:spAutoFit/>
          </a:bodyPr>
          <a:lstStyle/>
          <a:p>
            <a:r>
              <a:rPr lang="bn-IN" sz="3200" b="1" dirty="0">
                <a:ln/>
                <a:solidFill>
                  <a:schemeClr val="bg1"/>
                </a:solidFill>
                <a:latin typeface="NikoshBAN" panose="02000000000000000000" pitchFamily="2" charset="0"/>
                <a:cs typeface="NikoshBAN" panose="02000000000000000000" pitchFamily="2" charset="0"/>
              </a:rPr>
              <a:t>১৮৪০ </a:t>
            </a:r>
            <a:r>
              <a:rPr lang="bn-IN" sz="3200" b="1" dirty="0" smtClean="0">
                <a:ln/>
                <a:solidFill>
                  <a:schemeClr val="bg1"/>
                </a:solidFill>
                <a:latin typeface="NikoshBAN" panose="02000000000000000000" pitchFamily="2" charset="0"/>
                <a:cs typeface="NikoshBAN" panose="02000000000000000000" pitchFamily="2" charset="0"/>
              </a:rPr>
              <a:t>সা</a:t>
            </a:r>
            <a:r>
              <a:rPr lang="en-US" sz="3200" b="1" dirty="0" err="1" smtClean="0">
                <a:ln/>
                <a:solidFill>
                  <a:schemeClr val="bg1"/>
                </a:solidFill>
                <a:latin typeface="NikoshBAN" panose="02000000000000000000" pitchFamily="2" charset="0"/>
                <a:cs typeface="NikoshBAN" panose="02000000000000000000" pitchFamily="2" charset="0"/>
              </a:rPr>
              <a:t>লে</a:t>
            </a:r>
            <a:r>
              <a:rPr lang="bn-IN" sz="3200" b="1" dirty="0" smtClean="0">
                <a:ln/>
                <a:solidFill>
                  <a:schemeClr val="bg1"/>
                </a:solidFill>
                <a:latin typeface="NikoshBAN" panose="02000000000000000000" pitchFamily="2" charset="0"/>
                <a:cs typeface="NikoshBAN" panose="02000000000000000000" pitchFamily="2" charset="0"/>
              </a:rPr>
              <a:t> </a:t>
            </a:r>
            <a:r>
              <a:rPr lang="bn-IN" sz="3200" b="1" dirty="0">
                <a:ln/>
                <a:solidFill>
                  <a:schemeClr val="bg1"/>
                </a:solidFill>
                <a:latin typeface="NikoshBAN" panose="02000000000000000000" pitchFamily="2" charset="0"/>
                <a:cs typeface="NikoshBAN" panose="02000000000000000000" pitchFamily="2" charset="0"/>
              </a:rPr>
              <a:t>৫৯ বৎসর</a:t>
            </a:r>
            <a:r>
              <a:rPr lang="bn-IN" sz="3200" dirty="0">
                <a:ln/>
                <a:solidFill>
                  <a:schemeClr val="bg1"/>
                </a:solidFill>
                <a:latin typeface="NikoshBAN" panose="02000000000000000000" pitchFamily="2" charset="0"/>
                <a:cs typeface="NikoshBAN" panose="02000000000000000000" pitchFamily="2" charset="0"/>
              </a:rPr>
              <a:t> বয়সে হাজি শরিয়তউল্লাহর তাঁর নিজ গ্রামে শ্যামায়েলে মৃত্যুবরণ করেন। মৃত্যুকালে তিনি এমন এক ধর্মীয় অনুসারী দল রেখে যান যা পরবর্তী এক শতাব্দীকাল পর্যন্ত পূর্ববংগের গ্রামাঞ্চলে প্রবল প্রতাপে তাদের প্রভাব বিস্তার করে। </a:t>
            </a:r>
          </a:p>
        </p:txBody>
      </p:sp>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981200" y="3200400"/>
            <a:ext cx="990600" cy="1031622"/>
          </a:xfrm>
          <a:prstGeom prst="rect">
            <a:avLst/>
          </a:prstGeom>
          <a:ln>
            <a:noFill/>
          </a:ln>
          <a:effectLst>
            <a:softEdge rad="112500"/>
          </a:effectLst>
        </p:spPr>
      </p:pic>
    </p:spTree>
    <p:custDataLst>
      <p:tags r:id="rId1"/>
    </p:custDataLst>
    <p:extLst>
      <p:ext uri="{BB962C8B-B14F-4D97-AF65-F5344CB8AC3E}">
        <p14:creationId xmlns="" xmlns:p14="http://schemas.microsoft.com/office/powerpoint/2010/main" val="78939474"/>
      </p:ext>
    </p:extLst>
  </p:cSld>
  <p:clrMapOvr>
    <a:masterClrMapping/>
  </p:clrMapOvr>
  <mc:AlternateContent xmlns:mc="http://schemas.openxmlformats.org/markup-compatibility/2006">
    <mc:Choice xmlns="" xmlns:p14="http://schemas.microsoft.com/office/powerpoint/2010/main" Requires="p14">
      <p:transition spd="slow" p14:dur="1250" advTm="33588">
        <p14:switch dir="r"/>
      </p:transition>
    </mc:Choice>
    <mc:Fallback>
      <p:transition spd="slow" advTm="3358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57200" y="138546"/>
            <a:ext cx="5550044" cy="928254"/>
          </a:xfrm>
          <a:prstGeom prst="horizontalScroll">
            <a:avLst/>
          </a:prstGeom>
          <a:ln>
            <a:noFill/>
          </a:ln>
        </p:spPr>
        <p:style>
          <a:lnRef idx="2">
            <a:schemeClr val="accent1"/>
          </a:lnRef>
          <a:fillRef idx="1">
            <a:schemeClr val="lt1"/>
          </a:fillRef>
          <a:effectRef idx="0">
            <a:schemeClr val="accent1"/>
          </a:effectRef>
          <a:fontRef idx="minor">
            <a:schemeClr val="dk1"/>
          </a:fontRef>
        </p:style>
        <p:txBody>
          <a:bodyPr rtlCol="0" anchor="ctr">
            <a:prstTxWarp prst="textPlain">
              <a:avLst/>
            </a:prstTxWarp>
          </a:bodyPr>
          <a:lstStyle/>
          <a:p>
            <a:pPr algn="ctr"/>
            <a:r>
              <a:rPr lang="bn-IN" b="1" dirty="0">
                <a:ln/>
                <a:solidFill>
                  <a:srgbClr val="FF0000"/>
                </a:solidFill>
                <a:latin typeface="NikoshBAN" panose="02000000000000000000" pitchFamily="2" charset="0"/>
                <a:cs typeface="NikoshBAN" panose="02000000000000000000" pitchFamily="2" charset="0"/>
              </a:rPr>
              <a:t>ফরায়েজি আন্দোলনের ফলাফল/প্রভাব</a:t>
            </a:r>
            <a:endParaRPr lang="en-US" dirty="0">
              <a:solidFill>
                <a:srgbClr val="FF0000"/>
              </a:solidFill>
            </a:endParaRPr>
          </a:p>
        </p:txBody>
      </p:sp>
      <p:sp>
        <p:nvSpPr>
          <p:cNvPr id="5" name="Rectangle 4"/>
          <p:cNvSpPr/>
          <p:nvPr/>
        </p:nvSpPr>
        <p:spPr>
          <a:xfrm>
            <a:off x="533400" y="1305342"/>
            <a:ext cx="8077200" cy="4524315"/>
          </a:xfrm>
          <a:prstGeom prst="rect">
            <a:avLst/>
          </a:prstGeom>
        </p:spPr>
        <p:txBody>
          <a:bodyPr wrap="square">
            <a:spAutoFit/>
          </a:bodyPr>
          <a:lstStyle/>
          <a:p>
            <a:r>
              <a:rPr lang="bn-IN" sz="2400" dirty="0" smtClean="0">
                <a:ln/>
                <a:latin typeface="NikoshBAN" panose="02000000000000000000" pitchFamily="2" charset="0"/>
                <a:cs typeface="NikoshBAN" panose="02000000000000000000" pitchFamily="2" charset="0"/>
              </a:rPr>
              <a:t>অষ্টাদশ শতকের শেষার্ধে যেসব আন্দোলন বাংলার সামাজিক, ধর্মীয় ও রাজনৈতিক জীবনে বিপুল প্রভাব বিস্তার করেছে তন্মধ্যে ফরায়েজি আন্দোলন অন্যতম।</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একে</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বাংলার</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মুসলিম</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সমাজের</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বিকাশ</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এবং</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ব্রিটিশবিরোধী</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সংগ্রামের</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ইতিহাসে</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একটি</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মাইলপলক</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হিসেবে</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বিবেচনা</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করা</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যায়</a:t>
            </a:r>
            <a:r>
              <a:rPr lang="en-US" sz="2400" dirty="0" smtClean="0">
                <a:ln/>
                <a:latin typeface="NikoshBAN" panose="02000000000000000000" pitchFamily="2" charset="0"/>
                <a:cs typeface="NikoshBAN" panose="02000000000000000000" pitchFamily="2" charset="0"/>
              </a:rPr>
              <a:t>। </a:t>
            </a:r>
          </a:p>
          <a:p>
            <a:r>
              <a:rPr lang="en-US" sz="2400" dirty="0" err="1" smtClean="0">
                <a:ln/>
                <a:solidFill>
                  <a:srgbClr val="0070C0"/>
                </a:solidFill>
                <a:latin typeface="NikoshBAN" panose="02000000000000000000" pitchFamily="2" charset="0"/>
                <a:cs typeface="NikoshBAN" panose="02000000000000000000" pitchFamily="2" charset="0"/>
              </a:rPr>
              <a:t>পূর্ব</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বাংলার</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মুসলিম</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সমাজ</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যখন</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কুসংস্কারে</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নিমজ্জিত</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গরিব</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কৃষকসহ</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নিরীহ</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জনগণ</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ইংরেজদের</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কুশাসন</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এবং</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জমিদার</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মহাজন</a:t>
            </a:r>
            <a:r>
              <a:rPr lang="en-US" sz="2400" dirty="0" smtClean="0">
                <a:ln/>
                <a:solidFill>
                  <a:srgbClr val="0070C0"/>
                </a:solidFill>
                <a:latin typeface="NikoshBAN" panose="02000000000000000000" pitchFamily="2" charset="0"/>
                <a:cs typeface="NikoshBAN" panose="02000000000000000000" pitchFamily="2" charset="0"/>
              </a:rPr>
              <a:t> ও </a:t>
            </a:r>
            <a:r>
              <a:rPr lang="en-US" sz="2400" dirty="0" err="1" smtClean="0">
                <a:ln/>
                <a:solidFill>
                  <a:srgbClr val="0070C0"/>
                </a:solidFill>
                <a:latin typeface="NikoshBAN" panose="02000000000000000000" pitchFamily="2" charset="0"/>
                <a:cs typeface="NikoshBAN" panose="02000000000000000000" pitchFamily="2" charset="0"/>
              </a:rPr>
              <a:t>নীলকরদের</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অত্যাচারে</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অতিষ্ঠ</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ঠিক</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সেই</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ক্ষান্তিকালে</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আবির্ভাব</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ঘটে</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হাজি</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শরিয়ত</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উল্লাহর</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তিনি</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ফরায়েজি</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আন্দোলনের</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মাধ্যমে</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ধর্মীয়</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সংস্কারের</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পাশাপাশি</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বাংলার</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মুসলিম</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তথা</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গরিব</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কৃষকশ্রেণির</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ভাগ্য</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পরিবর্তনের</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চেষ্টা</a:t>
            </a:r>
            <a:r>
              <a:rPr lang="en-US" sz="2400" dirty="0" smtClean="0">
                <a:ln/>
                <a:solidFill>
                  <a:srgbClr val="0070C0"/>
                </a:solidFill>
                <a:latin typeface="NikoshBAN" panose="02000000000000000000" pitchFamily="2" charset="0"/>
                <a:cs typeface="NikoshBAN" panose="02000000000000000000" pitchFamily="2" charset="0"/>
              </a:rPr>
              <a:t> </a:t>
            </a:r>
            <a:r>
              <a:rPr lang="en-US" sz="2400" dirty="0" err="1" smtClean="0">
                <a:ln/>
                <a:solidFill>
                  <a:srgbClr val="0070C0"/>
                </a:solidFill>
                <a:latin typeface="NikoshBAN" panose="02000000000000000000" pitchFamily="2" charset="0"/>
                <a:cs typeface="NikoshBAN" panose="02000000000000000000" pitchFamily="2" charset="0"/>
              </a:rPr>
              <a:t>করেন</a:t>
            </a:r>
            <a:r>
              <a:rPr lang="en-US" sz="2400" dirty="0" smtClean="0">
                <a:ln/>
                <a:solidFill>
                  <a:srgbClr val="0070C0"/>
                </a:solidFill>
                <a:latin typeface="NikoshBAN" panose="02000000000000000000" pitchFamily="2" charset="0"/>
                <a:cs typeface="NikoshBAN" panose="02000000000000000000" pitchFamily="2" charset="0"/>
              </a:rPr>
              <a:t>।</a:t>
            </a:r>
          </a:p>
          <a:p>
            <a:r>
              <a:rPr lang="en-US" sz="2400" dirty="0" err="1" smtClean="0">
                <a:ln/>
                <a:latin typeface="NikoshBAN" panose="02000000000000000000" pitchFamily="2" charset="0"/>
                <a:cs typeface="NikoshBAN" panose="02000000000000000000" pitchFamily="2" charset="0"/>
              </a:rPr>
              <a:t>ফরায়েজি</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আন্দোলন</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দীর্ঘস্থায়ী</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না</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হলেও</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মুসলিম</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জাতিকে</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জাগিয়ে</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তোলার</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সাথে</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সাথে</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অত্যাচারী</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ব্রিটিশ</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শাসক</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হিন্দু</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জমিদার</a:t>
            </a:r>
            <a:r>
              <a:rPr lang="en-US" sz="2400" dirty="0" smtClean="0">
                <a:ln/>
                <a:latin typeface="NikoshBAN" panose="02000000000000000000" pitchFamily="2" charset="0"/>
                <a:cs typeface="NikoshBAN" panose="02000000000000000000" pitchFamily="2" charset="0"/>
              </a:rPr>
              <a:t> ও </a:t>
            </a:r>
            <a:r>
              <a:rPr lang="en-US" sz="2400" dirty="0" err="1" smtClean="0">
                <a:ln/>
                <a:latin typeface="NikoshBAN" panose="02000000000000000000" pitchFamily="2" charset="0"/>
                <a:cs typeface="NikoshBAN" panose="02000000000000000000" pitchFamily="2" charset="0"/>
              </a:rPr>
              <a:t>নীলকরদের</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বিরুদ্ধে</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শক্ত</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প্রতিরোধ</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গড়ে</a:t>
            </a:r>
            <a:r>
              <a:rPr lang="en-US" sz="2400" dirty="0" smtClean="0">
                <a:ln/>
                <a:latin typeface="NikoshBAN" panose="02000000000000000000" pitchFamily="2" charset="0"/>
                <a:cs typeface="NikoshBAN" panose="02000000000000000000" pitchFamily="2" charset="0"/>
              </a:rPr>
              <a:t> </a:t>
            </a:r>
            <a:r>
              <a:rPr lang="en-US" sz="2400" dirty="0" err="1" smtClean="0">
                <a:ln/>
                <a:latin typeface="NikoshBAN" panose="02000000000000000000" pitchFamily="2" charset="0"/>
                <a:cs typeface="NikoshBAN" panose="02000000000000000000" pitchFamily="2" charset="0"/>
              </a:rPr>
              <a:t>তুলেছিল</a:t>
            </a:r>
            <a:r>
              <a:rPr lang="en-US" sz="2400" dirty="0" smtClean="0">
                <a:ln/>
                <a:latin typeface="NikoshBAN" panose="02000000000000000000" pitchFamily="2" charset="0"/>
                <a:cs typeface="NikoshBAN" panose="02000000000000000000" pitchFamily="2" charset="0"/>
              </a:rPr>
              <a:t>। </a:t>
            </a:r>
            <a:endParaRPr lang="en-US" sz="2400" dirty="0"/>
          </a:p>
        </p:txBody>
      </p:sp>
    </p:spTree>
    <p:custDataLst>
      <p:tags r:id="rId1"/>
    </p:custDataLst>
    <p:extLst>
      <p:ext uri="{BB962C8B-B14F-4D97-AF65-F5344CB8AC3E}">
        <p14:creationId xmlns="" xmlns:p14="http://schemas.microsoft.com/office/powerpoint/2010/main" val="1936562926"/>
      </p:ext>
    </p:extLst>
  </p:cSld>
  <p:clrMapOvr>
    <a:masterClrMapping/>
  </p:clrMapOvr>
  <mc:AlternateContent xmlns:mc="http://schemas.openxmlformats.org/markup-compatibility/2006">
    <mc:Choice xmlns="" xmlns:p14="http://schemas.microsoft.com/office/powerpoint/2010/main" Requires="p14">
      <p:transition spd="slow" p14:dur="1250" advTm="74740">
        <p14:switch dir="r"/>
      </p:transition>
    </mc:Choice>
    <mc:Fallback>
      <p:transition spd="slow" advTm="7474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1676400" y="228600"/>
            <a:ext cx="4419599" cy="1828800"/>
          </a:xfrm>
          <a:prstGeom prst="irregularSeal1">
            <a:avLst/>
          </a:prstGeom>
        </p:spPr>
        <p:style>
          <a:lnRef idx="2">
            <a:schemeClr val="accent2"/>
          </a:lnRef>
          <a:fillRef idx="1">
            <a:schemeClr val="lt1"/>
          </a:fillRef>
          <a:effectRef idx="0">
            <a:schemeClr val="accent2"/>
          </a:effectRef>
          <a:fontRef idx="minor">
            <a:schemeClr val="dk1"/>
          </a:fontRef>
        </p:style>
        <p:txBody>
          <a:bodyPr rtlCol="0" anchor="ctr">
            <a:prstTxWarp prst="textPlain">
              <a:avLst/>
            </a:prstTxWarp>
          </a:bodyPr>
          <a:lstStyle/>
          <a:p>
            <a:pPr algn="ctr"/>
            <a:r>
              <a:rPr lang="bn-IN" b="1" dirty="0" smtClean="0">
                <a:ln/>
                <a:solidFill>
                  <a:srgbClr val="00B0F0"/>
                </a:solidFill>
                <a:latin typeface="NikoshBAN" panose="02000000000000000000" pitchFamily="2" charset="0"/>
                <a:cs typeface="NikoshBAN" panose="02000000000000000000" pitchFamily="2" charset="0"/>
              </a:rPr>
              <a:t>মূল্যায়ন</a:t>
            </a:r>
            <a:endParaRPr lang="en-US" b="1" dirty="0">
              <a:solidFill>
                <a:srgbClr val="00B0F0"/>
              </a:solidFill>
            </a:endParaRPr>
          </a:p>
        </p:txBody>
      </p:sp>
      <p:sp>
        <p:nvSpPr>
          <p:cNvPr id="3" name="TextBox 2"/>
          <p:cNvSpPr txBox="1"/>
          <p:nvPr/>
        </p:nvSpPr>
        <p:spPr>
          <a:xfrm>
            <a:off x="228600" y="2133600"/>
            <a:ext cx="5995557" cy="44627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3200" b="1" dirty="0" smtClean="0">
                <a:ln/>
                <a:latin typeface="NikoshBAN" panose="02000000000000000000" pitchFamily="2" charset="0"/>
                <a:cs typeface="NikoshBAN" panose="02000000000000000000" pitchFamily="2" charset="0"/>
              </a:rPr>
              <a:t>১.ফরায়েজি আন্দোলনের প্রবর্তক কে?</a:t>
            </a:r>
          </a:p>
          <a:p>
            <a:r>
              <a:rPr lang="bn-IN" sz="3200" b="1" dirty="0" smtClean="0">
                <a:ln/>
                <a:latin typeface="NikoshBAN" panose="02000000000000000000" pitchFamily="2" charset="0"/>
                <a:cs typeface="NikoshBAN" panose="02000000000000000000" pitchFamily="2" charset="0"/>
              </a:rPr>
              <a:t>২.হাজি শরিয়তউল্লাহর পিতার নাম কি?</a:t>
            </a:r>
          </a:p>
          <a:p>
            <a:r>
              <a:rPr lang="bn-IN" sz="3200" b="1" dirty="0" smtClean="0">
                <a:ln/>
                <a:latin typeface="NikoshBAN" panose="02000000000000000000" pitchFamily="2" charset="0"/>
                <a:cs typeface="NikoshBAN" panose="02000000000000000000" pitchFamily="2" charset="0"/>
              </a:rPr>
              <a:t>৩.হাজি শরিয়তউল্লাহ কত সালে মৃত্যুবরণ করেন?</a:t>
            </a:r>
          </a:p>
          <a:p>
            <a:r>
              <a:rPr lang="bn-IN" sz="3200" b="1" dirty="0" smtClean="0">
                <a:ln/>
                <a:latin typeface="NikoshBAN" panose="02000000000000000000" pitchFamily="2" charset="0"/>
                <a:cs typeface="NikoshBAN" panose="02000000000000000000" pitchFamily="2" charset="0"/>
              </a:rPr>
              <a:t>৪.</a:t>
            </a:r>
            <a:r>
              <a:rPr lang="bn-IN" sz="2800" b="1" dirty="0" smtClean="0">
                <a:ln/>
                <a:latin typeface="NikoshBAN" panose="02000000000000000000" pitchFamily="2" charset="0"/>
                <a:cs typeface="NikoshBAN" panose="02000000000000000000" pitchFamily="2" charset="0"/>
              </a:rPr>
              <a:t>হাজি শরিয়তউল্লাহর মৃত্যুর পর কে ফরায়েজি আন্দোলনের নেতৃত্ব দেন?</a:t>
            </a:r>
          </a:p>
          <a:p>
            <a:r>
              <a:rPr lang="bn-IN" sz="3200" b="1" dirty="0" smtClean="0">
                <a:ln/>
                <a:latin typeface="NikoshBAN" panose="02000000000000000000" pitchFamily="2" charset="0"/>
                <a:cs typeface="NikoshBAN" panose="02000000000000000000" pitchFamily="2" charset="0"/>
              </a:rPr>
              <a:t>৫.দুদু মিয়াকে কোন অভিযোগে গ্রেপ্তার করা হয়েছিল?</a:t>
            </a:r>
          </a:p>
          <a:p>
            <a:r>
              <a:rPr lang="bn-IN" sz="3200" b="1" dirty="0" smtClean="0">
                <a:ln/>
                <a:latin typeface="NikoshBAN" panose="02000000000000000000" pitchFamily="2" charset="0"/>
                <a:cs typeface="NikoshBAN" panose="02000000000000000000" pitchFamily="2" charset="0"/>
              </a:rPr>
              <a:t>৬.দুদু মিয়া কত সালে মৃত্যুবরণ করেন?</a:t>
            </a:r>
          </a:p>
        </p:txBody>
      </p:sp>
      <p:sp>
        <p:nvSpPr>
          <p:cNvPr id="4" name="TextBox 3"/>
          <p:cNvSpPr txBox="1"/>
          <p:nvPr/>
        </p:nvSpPr>
        <p:spPr>
          <a:xfrm>
            <a:off x="6224157" y="2133600"/>
            <a:ext cx="2615044" cy="44627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3200" b="1" dirty="0" smtClean="0">
                <a:ln/>
                <a:latin typeface="NikoshBAN" panose="02000000000000000000" pitchFamily="2" charset="0"/>
                <a:cs typeface="NikoshBAN" panose="02000000000000000000" pitchFamily="2" charset="0"/>
              </a:rPr>
              <a:t>উত্তরঃ-হাজি শরিয়তউল্লাহ</a:t>
            </a:r>
          </a:p>
          <a:p>
            <a:r>
              <a:rPr lang="bn-IN" sz="3200" b="1" dirty="0" smtClean="0">
                <a:ln/>
                <a:latin typeface="NikoshBAN" panose="02000000000000000000" pitchFamily="2" charset="0"/>
                <a:cs typeface="NikoshBAN" panose="02000000000000000000" pitchFamily="2" charset="0"/>
              </a:rPr>
              <a:t>উত্তরঃ-আবদুল জলিল</a:t>
            </a:r>
          </a:p>
          <a:p>
            <a:r>
              <a:rPr lang="bn-IN" sz="3200" b="1" dirty="0" smtClean="0">
                <a:ln/>
                <a:latin typeface="NikoshBAN" panose="02000000000000000000" pitchFamily="2" charset="0"/>
                <a:cs typeface="NikoshBAN" panose="02000000000000000000" pitchFamily="2" charset="0"/>
              </a:rPr>
              <a:t>উত্তরঃ-১৮৪০সালে</a:t>
            </a:r>
          </a:p>
          <a:p>
            <a:r>
              <a:rPr lang="bn-IN" sz="3200" b="1" dirty="0" smtClean="0">
                <a:ln/>
                <a:latin typeface="NikoshBAN" panose="02000000000000000000" pitchFamily="2" charset="0"/>
                <a:cs typeface="NikoshBAN" panose="02000000000000000000" pitchFamily="2" charset="0"/>
              </a:rPr>
              <a:t>উত্তরঃ-দুদু মিয়া</a:t>
            </a:r>
          </a:p>
          <a:p>
            <a:r>
              <a:rPr lang="bn-IN" sz="3200" b="1" dirty="0" smtClean="0">
                <a:ln/>
                <a:latin typeface="NikoshBAN" panose="02000000000000000000" pitchFamily="2" charset="0"/>
                <a:cs typeface="NikoshBAN" panose="02000000000000000000" pitchFamily="2" charset="0"/>
              </a:rPr>
              <a:t>উত্তরঃ-</a:t>
            </a:r>
            <a:r>
              <a:rPr lang="bn-IN" sz="2800" b="1" dirty="0" smtClean="0">
                <a:ln/>
                <a:latin typeface="NikoshBAN" panose="02000000000000000000" pitchFamily="2" charset="0"/>
                <a:cs typeface="NikoshBAN" panose="02000000000000000000" pitchFamily="2" charset="0"/>
              </a:rPr>
              <a:t>বাড়ি লুন্ঠনের অভিযোগে</a:t>
            </a:r>
          </a:p>
          <a:p>
            <a:r>
              <a:rPr lang="bn-IN" sz="3200" b="1" dirty="0" smtClean="0">
                <a:ln/>
                <a:latin typeface="NikoshBAN" panose="02000000000000000000" pitchFamily="2" charset="0"/>
                <a:cs typeface="NikoshBAN" panose="02000000000000000000" pitchFamily="2" charset="0"/>
              </a:rPr>
              <a:t>উত্তরঃ-১৮৬২সালে</a:t>
            </a:r>
          </a:p>
        </p:txBody>
      </p:sp>
    </p:spTree>
    <p:custDataLst>
      <p:tags r:id="rId1"/>
    </p:custDataLst>
    <p:extLst>
      <p:ext uri="{BB962C8B-B14F-4D97-AF65-F5344CB8AC3E}">
        <p14:creationId xmlns="" xmlns:p14="http://schemas.microsoft.com/office/powerpoint/2010/main" val="1355021911"/>
      </p:ext>
    </p:extLst>
  </p:cSld>
  <p:clrMapOvr>
    <a:masterClrMapping/>
  </p:clrMapOvr>
  <mc:AlternateContent xmlns:mc="http://schemas.openxmlformats.org/markup-compatibility/2006">
    <mc:Choice xmlns="" xmlns:p14="http://schemas.microsoft.com/office/powerpoint/2010/main" Requires="p14">
      <p:transition spd="slow" p14:dur="1250" advTm="91184">
        <p14:switch dir="r"/>
      </p:transition>
    </mc:Choice>
    <mc:Fallback>
      <p:transition spd="slow" advTm="911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bg/>
                                          </p:spTgt>
                                        </p:tgtEl>
                                        <p:attrNameLst>
                                          <p:attrName>style.visibility</p:attrName>
                                        </p:attrNameLst>
                                      </p:cBhvr>
                                      <p:to>
                                        <p:strVal val="visible"/>
                                      </p:to>
                                    </p:set>
                                    <p:anim calcmode="lin" valueType="num">
                                      <p:cBhvr additive="base">
                                        <p:cTn id="49" dur="500" fill="hold"/>
                                        <p:tgtEl>
                                          <p:spTgt spid="4">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additive="base">
                                        <p:cTn id="5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 calcmode="lin" valueType="num">
                                      <p:cBhvr additive="base">
                                        <p:cTn id="6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 calcmode="lin" valueType="num">
                                      <p:cBhvr additive="base">
                                        <p:cTn id="6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4">
                                            <p:txEl>
                                              <p:pRg st="3" end="3"/>
                                            </p:txEl>
                                          </p:spTgt>
                                        </p:tgtEl>
                                        <p:attrNameLst>
                                          <p:attrName>style.visibility</p:attrName>
                                        </p:attrNameLst>
                                      </p:cBhvr>
                                      <p:to>
                                        <p:strVal val="visible"/>
                                      </p:to>
                                    </p:set>
                                    <p:anim calcmode="lin" valueType="num">
                                      <p:cBhvr additive="base">
                                        <p:cTn id="73"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 calcmode="lin" valueType="num">
                                      <p:cBhvr additive="base">
                                        <p:cTn id="79"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4">
                                            <p:txEl>
                                              <p:pRg st="5" end="5"/>
                                            </p:txEl>
                                          </p:spTgt>
                                        </p:tgtEl>
                                        <p:attrNameLst>
                                          <p:attrName>style.visibility</p:attrName>
                                        </p:attrNameLst>
                                      </p:cBhvr>
                                      <p:to>
                                        <p:strVal val="visible"/>
                                      </p:to>
                                    </p:set>
                                    <p:anim calcmode="lin" valueType="num">
                                      <p:cBhvr additive="base">
                                        <p:cTn id="85"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Terminator 8"/>
          <p:cNvSpPr/>
          <p:nvPr/>
        </p:nvSpPr>
        <p:spPr>
          <a:xfrm>
            <a:off x="914400" y="5181600"/>
            <a:ext cx="7623680" cy="720437"/>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prstTxWarp prst="textPlain">
              <a:avLst/>
            </a:prstTxWarp>
          </a:bodyPr>
          <a:lstStyle/>
          <a:p>
            <a:pPr algn="ctr"/>
            <a:r>
              <a:rPr lang="en-US" dirty="0">
                <a:ln/>
                <a:solidFill>
                  <a:schemeClr val="bg1"/>
                </a:solidFill>
                <a:latin typeface="NikoshBAN" panose="02000000000000000000" pitchFamily="2" charset="0"/>
                <a:cs typeface="NikoshBAN" panose="02000000000000000000" pitchFamily="2" charset="0"/>
              </a:rPr>
              <a:t> </a:t>
            </a:r>
            <a:r>
              <a:rPr lang="bn-IN" dirty="0" smtClean="0">
                <a:ln/>
                <a:solidFill>
                  <a:schemeClr val="bg1"/>
                </a:solidFill>
                <a:latin typeface="NikoshBAN" panose="02000000000000000000" pitchFamily="2" charset="0"/>
                <a:cs typeface="NikoshBAN" panose="02000000000000000000" pitchFamily="2" charset="0"/>
              </a:rPr>
              <a:t> </a:t>
            </a:r>
            <a:r>
              <a:rPr lang="bn-IN" b="1" dirty="0" smtClean="0">
                <a:ln/>
                <a:solidFill>
                  <a:schemeClr val="tx1"/>
                </a:solidFill>
                <a:latin typeface="NikoshBAN" panose="02000000000000000000" pitchFamily="2" charset="0"/>
                <a:cs typeface="NikoshBAN" panose="02000000000000000000" pitchFamily="2" charset="0"/>
              </a:rPr>
              <a:t>ভারতীয় উপমহাদেশের স্বাধীনতা সংগ্রামে ফরায়েজি আন্দোলনের প্রভাব আলোচনা কর।  </a:t>
            </a:r>
            <a:r>
              <a:rPr lang="en-US" b="1" dirty="0" smtClean="0">
                <a:ln/>
                <a:solidFill>
                  <a:schemeClr val="tx1"/>
                </a:solidFill>
                <a:latin typeface="NikoshBAN" panose="02000000000000000000" pitchFamily="2" charset="0"/>
                <a:cs typeface="NikoshBAN" panose="02000000000000000000" pitchFamily="2" charset="0"/>
              </a:rPr>
              <a:t> </a:t>
            </a:r>
            <a:endParaRPr lang="en-US" b="1" dirty="0">
              <a:solidFill>
                <a:schemeClr val="tx1"/>
              </a:solidFill>
            </a:endParaRPr>
          </a:p>
        </p:txBody>
      </p:sp>
      <p:sp>
        <p:nvSpPr>
          <p:cNvPr id="11" name="Rectangle 10"/>
          <p:cNvSpPr/>
          <p:nvPr/>
        </p:nvSpPr>
        <p:spPr>
          <a:xfrm>
            <a:off x="381000" y="228600"/>
            <a:ext cx="3048000" cy="707886"/>
          </a:xfrm>
          <a:prstGeom prst="rect">
            <a:avLst/>
          </a:prstGeom>
        </p:spPr>
        <p:txBody>
          <a:bodyPr wrap="square">
            <a:spAutoFit/>
          </a:bodyPr>
          <a:lstStyle/>
          <a:p>
            <a:pPr algn="ctr"/>
            <a:r>
              <a:rPr lang="en-US" sz="4000" b="1" dirty="0" err="1" smtClean="0">
                <a:ln/>
                <a:solidFill>
                  <a:srgbClr val="0070C0"/>
                </a:solidFill>
                <a:latin typeface="NikoshBAN" panose="02000000000000000000" pitchFamily="2" charset="0"/>
                <a:cs typeface="NikoshBAN" panose="02000000000000000000" pitchFamily="2" charset="0"/>
              </a:rPr>
              <a:t>বাড়ির</a:t>
            </a:r>
            <a:r>
              <a:rPr lang="en-US" sz="4000" b="1" dirty="0" smtClean="0">
                <a:ln/>
                <a:solidFill>
                  <a:srgbClr val="0070C0"/>
                </a:solidFill>
                <a:latin typeface="NikoshBAN" panose="02000000000000000000" pitchFamily="2" charset="0"/>
                <a:cs typeface="NikoshBAN" panose="02000000000000000000" pitchFamily="2" charset="0"/>
              </a:rPr>
              <a:t> </a:t>
            </a:r>
            <a:r>
              <a:rPr lang="en-US" sz="4000" b="1" dirty="0" err="1" smtClean="0">
                <a:ln/>
                <a:solidFill>
                  <a:srgbClr val="0070C0"/>
                </a:solidFill>
                <a:latin typeface="NikoshBAN" panose="02000000000000000000" pitchFamily="2" charset="0"/>
                <a:cs typeface="NikoshBAN" panose="02000000000000000000" pitchFamily="2" charset="0"/>
              </a:rPr>
              <a:t>কাজ</a:t>
            </a:r>
            <a:r>
              <a:rPr lang="en-US" sz="4000" b="1" dirty="0" smtClean="0">
                <a:ln/>
                <a:solidFill>
                  <a:srgbClr val="0070C0"/>
                </a:solidFill>
                <a:latin typeface="NikoshBAN" panose="02000000000000000000" pitchFamily="2" charset="0"/>
                <a:cs typeface="NikoshBAN" panose="02000000000000000000" pitchFamily="2" charset="0"/>
              </a:rPr>
              <a:t> </a:t>
            </a:r>
            <a:endParaRPr lang="en-US" sz="4000" dirty="0"/>
          </a:p>
        </p:txBody>
      </p:sp>
      <p:pic>
        <p:nvPicPr>
          <p:cNvPr id="12290" name="Picture 2" descr="F:\Ahasan Titu\Picture\hw.jpg"/>
          <p:cNvPicPr>
            <a:picLocks noChangeAspect="1" noChangeArrowheads="1"/>
          </p:cNvPicPr>
          <p:nvPr/>
        </p:nvPicPr>
        <p:blipFill>
          <a:blip r:embed="rId3"/>
          <a:srcRect/>
          <a:stretch>
            <a:fillRect/>
          </a:stretch>
        </p:blipFill>
        <p:spPr bwMode="auto">
          <a:xfrm>
            <a:off x="2209800" y="914400"/>
            <a:ext cx="5410200" cy="4063911"/>
          </a:xfrm>
          <a:prstGeom prst="rect">
            <a:avLst/>
          </a:prstGeom>
          <a:noFill/>
        </p:spPr>
      </p:pic>
    </p:spTree>
    <p:custDataLst>
      <p:tags r:id="rId1"/>
    </p:custDataLst>
    <p:extLst>
      <p:ext uri="{BB962C8B-B14F-4D97-AF65-F5344CB8AC3E}">
        <p14:creationId xmlns="" xmlns:p14="http://schemas.microsoft.com/office/powerpoint/2010/main" val="4274829651"/>
      </p:ext>
    </p:extLst>
  </p:cSld>
  <p:clrMapOvr>
    <a:masterClrMapping/>
  </p:clrMapOvr>
  <mc:AlternateContent xmlns:mc="http://schemas.openxmlformats.org/markup-compatibility/2006">
    <mc:Choice xmlns="" xmlns:p14="http://schemas.microsoft.com/office/powerpoint/2010/main" Requires="p14">
      <p:transition spd="slow" p14:dur="1250" advTm="16189">
        <p14:switch dir="r"/>
      </p:transition>
    </mc:Choice>
    <mc:Fallback>
      <p:transition spd="slow" advTm="1618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EmU\Downloads\flower-hd-wallpaper-image-024.jpg"/>
          <p:cNvPicPr>
            <a:picLocks noChangeAspect="1" noChangeArrowheads="1"/>
          </p:cNvPicPr>
          <p:nvPr/>
        </p:nvPicPr>
        <p:blipFill>
          <a:blip r:embed="rId2"/>
          <a:srcRect/>
          <a:stretch>
            <a:fillRect/>
          </a:stretch>
        </p:blipFill>
        <p:spPr bwMode="auto">
          <a:xfrm>
            <a:off x="84408" y="104336"/>
            <a:ext cx="8991600" cy="6617680"/>
          </a:xfrm>
          <a:prstGeom prst="rect">
            <a:avLst/>
          </a:prstGeom>
          <a:noFill/>
        </p:spPr>
      </p:pic>
      <p:sp>
        <p:nvSpPr>
          <p:cNvPr id="3" name="TextBox 2"/>
          <p:cNvSpPr txBox="1"/>
          <p:nvPr/>
        </p:nvSpPr>
        <p:spPr>
          <a:xfrm>
            <a:off x="914400" y="1600200"/>
            <a:ext cx="7467600" cy="2667000"/>
          </a:xfrm>
          <a:prstGeom prst="rect">
            <a:avLst/>
          </a:prstGeom>
          <a:noFill/>
        </p:spPr>
        <p:txBody>
          <a:bodyPr wrap="square" rtlCol="0">
            <a:prstTxWarp prst="textPlain">
              <a:avLst/>
            </a:prstTxWarp>
            <a:spAutoFit/>
          </a:bodyPr>
          <a:lstStyle/>
          <a:p>
            <a:r>
              <a:rPr lang="bn-IN" b="1" dirty="0" smtClean="0">
                <a:ln w="6600">
                  <a:solidFill>
                    <a:schemeClr val="accent2"/>
                  </a:solidFill>
                  <a:prstDash val="solid"/>
                </a:ln>
                <a:solidFill>
                  <a:schemeClr val="bg2"/>
                </a:solidFill>
                <a:effectLst>
                  <a:outerShdw dist="38100" dir="2700000" algn="tl" rotWithShape="0">
                    <a:schemeClr val="accent2"/>
                  </a:outerShdw>
                </a:effectLst>
                <a:latin typeface="NikoshBAN" panose="02000000000000000000" pitchFamily="2" charset="0"/>
                <a:cs typeface="NikoshBAN" panose="02000000000000000000" pitchFamily="2" charset="0"/>
              </a:rPr>
              <a:t>ধন্যবাদ</a:t>
            </a:r>
            <a:endParaRPr lang="en-US" b="1" dirty="0">
              <a:solidFill>
                <a:schemeClr val="bg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mU\Downloads\h.jpg"/>
          <p:cNvPicPr>
            <a:picLocks noChangeAspect="1" noChangeArrowheads="1"/>
          </p:cNvPicPr>
          <p:nvPr/>
        </p:nvPicPr>
        <p:blipFill>
          <a:blip r:embed="rId2">
            <a:lum bright="10000" contrast="10000"/>
          </a:blip>
          <a:srcRect/>
          <a:stretch>
            <a:fillRect/>
          </a:stretch>
        </p:blipFill>
        <p:spPr bwMode="auto">
          <a:xfrm>
            <a:off x="1981200" y="420516"/>
            <a:ext cx="5029200" cy="5659436"/>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762000"/>
            <a:ext cx="7239000" cy="1569660"/>
          </a:xfrm>
          <a:prstGeom prst="rect">
            <a:avLst/>
          </a:prstGeom>
        </p:spPr>
        <p:txBody>
          <a:bodyPr wrap="square">
            <a:spAutoFit/>
          </a:bodyPr>
          <a:lstStyle/>
          <a:p>
            <a:pPr algn="ctr"/>
            <a:r>
              <a:rPr lang="en-US" sz="9600" b="1" dirty="0" err="1" smtClean="0">
                <a:ln/>
                <a:solidFill>
                  <a:schemeClr val="accent3"/>
                </a:solidFill>
                <a:latin typeface="NikoshBAN" panose="02000000000000000000" pitchFamily="2" charset="0"/>
                <a:cs typeface="NikoshBAN" panose="02000000000000000000" pitchFamily="2" charset="0"/>
              </a:rPr>
              <a:t>পা</a:t>
            </a:r>
            <a:r>
              <a:rPr lang="bn-IN" sz="9600" b="1" dirty="0" smtClean="0">
                <a:ln/>
                <a:solidFill>
                  <a:schemeClr val="accent3"/>
                </a:solidFill>
                <a:latin typeface="NikoshBAN" panose="02000000000000000000" pitchFamily="2" charset="0"/>
                <a:cs typeface="NikoshBAN" panose="02000000000000000000" pitchFamily="2" charset="0"/>
              </a:rPr>
              <a:t>ঠ </a:t>
            </a:r>
            <a:r>
              <a:rPr lang="en-US" sz="9600" b="1" dirty="0" err="1" smtClean="0">
                <a:ln/>
                <a:solidFill>
                  <a:schemeClr val="accent3"/>
                </a:solidFill>
                <a:latin typeface="NikoshBAN" panose="02000000000000000000" pitchFamily="2" charset="0"/>
                <a:cs typeface="NikoshBAN" panose="02000000000000000000" pitchFamily="2" charset="0"/>
              </a:rPr>
              <a:t>পরিচিতি</a:t>
            </a:r>
            <a:endParaRPr lang="en-US" sz="9600" b="1" dirty="0">
              <a:ln/>
              <a:solidFill>
                <a:schemeClr val="accent3"/>
              </a:solidFill>
              <a:latin typeface="NikoshBAN" panose="02000000000000000000" pitchFamily="2" charset="0"/>
              <a:cs typeface="NikoshBAN" panose="02000000000000000000" pitchFamily="2" charset="0"/>
            </a:endParaRPr>
          </a:p>
        </p:txBody>
      </p:sp>
      <p:sp>
        <p:nvSpPr>
          <p:cNvPr id="6" name="Rectangle 5"/>
          <p:cNvSpPr/>
          <p:nvPr/>
        </p:nvSpPr>
        <p:spPr>
          <a:xfrm>
            <a:off x="914400" y="3962400"/>
            <a:ext cx="7239000" cy="1107996"/>
          </a:xfrm>
          <a:prstGeom prst="rect">
            <a:avLst/>
          </a:prstGeom>
        </p:spPr>
        <p:txBody>
          <a:bodyPr wrap="square">
            <a:spAutoFit/>
          </a:bodyPr>
          <a:lstStyle/>
          <a:p>
            <a:pPr algn="ctr"/>
            <a:r>
              <a:rPr lang="en-US" sz="6600" b="1" cap="all" dirty="0" err="1" smtClean="0">
                <a:ln w="9000" cmpd="sng">
                  <a:noFill/>
                  <a:prstDash val="solid"/>
                </a:ln>
                <a:solidFill>
                  <a:srgbClr val="FF0000"/>
                </a:solidFill>
                <a:effectLst/>
                <a:latin typeface="NikoshBAN" panose="02000000000000000000" pitchFamily="2" charset="0"/>
                <a:cs typeface="NikoshBAN" panose="02000000000000000000" pitchFamily="2" charset="0"/>
              </a:rPr>
              <a:t>হাজী</a:t>
            </a:r>
            <a:r>
              <a:rPr lang="en-US" sz="6600" b="1" cap="all" dirty="0" smtClean="0">
                <a:ln w="9000" cmpd="sng">
                  <a:noFill/>
                  <a:prstDash val="solid"/>
                </a:ln>
                <a:solidFill>
                  <a:srgbClr val="FF0000"/>
                </a:solidFill>
                <a:effectLst/>
                <a:latin typeface="NikoshBAN" panose="02000000000000000000" pitchFamily="2" charset="0"/>
                <a:cs typeface="NikoshBAN" panose="02000000000000000000" pitchFamily="2" charset="0"/>
              </a:rPr>
              <a:t> </a:t>
            </a:r>
            <a:r>
              <a:rPr lang="en-US" sz="6600" b="1" cap="all" dirty="0" err="1" smtClean="0">
                <a:ln w="9000" cmpd="sng">
                  <a:noFill/>
                  <a:prstDash val="solid"/>
                </a:ln>
                <a:solidFill>
                  <a:srgbClr val="FF0000"/>
                </a:solidFill>
                <a:effectLst/>
                <a:latin typeface="NikoshBAN" panose="02000000000000000000" pitchFamily="2" charset="0"/>
                <a:cs typeface="NikoshBAN" panose="02000000000000000000" pitchFamily="2" charset="0"/>
              </a:rPr>
              <a:t>শরিয়তউল্লাহ</a:t>
            </a:r>
            <a:endParaRPr lang="en-US" sz="6600" b="1" cap="all" dirty="0">
              <a:ln w="9000" cmpd="sng">
                <a:noFill/>
                <a:prstDash val="solid"/>
              </a:ln>
              <a:solidFill>
                <a:srgbClr val="FF0000"/>
              </a:solidFill>
              <a:effectLst/>
              <a:latin typeface="NikoshBAN" panose="02000000000000000000" pitchFamily="2" charset="0"/>
              <a:cs typeface="NikoshBAN" panose="02000000000000000000" pitchFamily="2" charset="0"/>
            </a:endParaRPr>
          </a:p>
        </p:txBody>
      </p:sp>
      <p:sp>
        <p:nvSpPr>
          <p:cNvPr id="7" name="Down Arrow 6"/>
          <p:cNvSpPr/>
          <p:nvPr/>
        </p:nvSpPr>
        <p:spPr>
          <a:xfrm>
            <a:off x="4191000" y="2133600"/>
            <a:ext cx="990600" cy="1752600"/>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ustDataLst>
      <p:tags r:id="rId1"/>
    </p:custDataLst>
    <p:extLst>
      <p:ext uri="{BB962C8B-B14F-4D97-AF65-F5344CB8AC3E}">
        <p14:creationId xmlns="" xmlns:p14="http://schemas.microsoft.com/office/powerpoint/2010/main" val="2182988079"/>
      </p:ext>
    </p:extLst>
  </p:cSld>
  <p:clrMapOvr>
    <a:masterClrMapping/>
  </p:clrMapOvr>
  <mc:AlternateContent xmlns:mc="http://schemas.openxmlformats.org/markup-compatibility/2006">
    <mc:Choice xmlns="" xmlns:p14="http://schemas.microsoft.com/office/powerpoint/2010/main" Requires="p14">
      <p:transition spd="slow" p14:dur="1250" advTm="16758">
        <p14:switch dir="r"/>
      </p:transition>
    </mc:Choice>
    <mc:Fallback>
      <p:transition spd="slow" advTm="16758">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1524000" y="1828800"/>
            <a:ext cx="5715000" cy="951273"/>
          </a:xfrm>
          <a:prstGeom prst="wave">
            <a:avLst/>
          </a:prstGeom>
          <a:ln>
            <a:noFill/>
          </a:ln>
        </p:spPr>
        <p:style>
          <a:lnRef idx="2">
            <a:schemeClr val="accent2"/>
          </a:lnRef>
          <a:fillRef idx="1">
            <a:schemeClr val="lt1"/>
          </a:fillRef>
          <a:effectRef idx="0">
            <a:schemeClr val="accent2"/>
          </a:effectRef>
          <a:fontRef idx="minor">
            <a:schemeClr val="dk1"/>
          </a:fontRef>
        </p:style>
        <p:txBody>
          <a:bodyPr rtlCol="0" anchor="ctr">
            <a:prstTxWarp prst="textPlain">
              <a:avLst/>
            </a:prstTxWarp>
          </a:bodyPr>
          <a:lstStyle/>
          <a:p>
            <a:r>
              <a:rPr lang="en-US" b="1" dirty="0" err="1">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পাঠ</a:t>
            </a:r>
            <a:r>
              <a:rPr lang="en-US" b="1" dirty="0">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 </a:t>
            </a:r>
            <a:r>
              <a:rPr lang="en-US" b="1" dirty="0" err="1">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শেষে</a:t>
            </a:r>
            <a:r>
              <a:rPr lang="en-US" b="1" dirty="0">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 </a:t>
            </a:r>
            <a:r>
              <a:rPr lang="en-US" b="1" dirty="0" err="1" smtClean="0">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শিক্ষার্থীরা</a:t>
            </a:r>
            <a:r>
              <a:rPr lang="en-US" b="1" dirty="0" smtClean="0">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 </a:t>
            </a:r>
            <a:endParaRPr lang="en-US" b="1" dirty="0">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endParaRPr>
          </a:p>
        </p:txBody>
      </p:sp>
      <p:sp>
        <p:nvSpPr>
          <p:cNvPr id="2" name="Snip Diagonal Corner Rectangle 1"/>
          <p:cNvSpPr/>
          <p:nvPr/>
        </p:nvSpPr>
        <p:spPr>
          <a:xfrm>
            <a:off x="990601" y="3200400"/>
            <a:ext cx="5777345" cy="568037"/>
          </a:xfrm>
          <a:prstGeom prst="snip2DiagRect">
            <a:avLst/>
          </a:prstGeom>
          <a:ln>
            <a:noFill/>
          </a:ln>
        </p:spPr>
        <p:style>
          <a:lnRef idx="2">
            <a:schemeClr val="accent2"/>
          </a:lnRef>
          <a:fillRef idx="1">
            <a:schemeClr val="lt1"/>
          </a:fillRef>
          <a:effectRef idx="0">
            <a:schemeClr val="accent2"/>
          </a:effectRef>
          <a:fontRef idx="minor">
            <a:schemeClr val="dk1"/>
          </a:fontRef>
        </p:style>
        <p:txBody>
          <a:bodyPr rtlCol="0" anchor="ctr">
            <a:prstTxWarp prst="textPlain">
              <a:avLst/>
            </a:prstTxWarp>
          </a:bodyPr>
          <a:lstStyle/>
          <a:p>
            <a:pPr marL="342900" indent="-342900" algn="ctr">
              <a:buFont typeface="Arial" pitchFamily="34" charset="0"/>
              <a:buChar char="•"/>
            </a:pPr>
            <a:r>
              <a:rPr lang="bn-IN"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হাজী </a:t>
            </a:r>
            <a:r>
              <a:rPr lang="bn-IN" b="1" dirty="0" smtClean="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শরিয়তউল্লাহর </a:t>
            </a:r>
            <a:r>
              <a:rPr lang="bn-IN"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জীবন</a:t>
            </a:r>
            <a:r>
              <a:rPr lang="en-US"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বর্ণনা</a:t>
            </a:r>
            <a:r>
              <a:rPr lang="en-US"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5" name="Horizontal Scroll 4"/>
          <p:cNvSpPr/>
          <p:nvPr/>
        </p:nvSpPr>
        <p:spPr>
          <a:xfrm>
            <a:off x="990600" y="4725901"/>
            <a:ext cx="6826827" cy="734291"/>
          </a:xfrm>
          <a:prstGeom prst="horizontalScroll">
            <a:avLst/>
          </a:prstGeom>
          <a:ln>
            <a:noFill/>
          </a:ln>
        </p:spPr>
        <p:style>
          <a:lnRef idx="2">
            <a:schemeClr val="accent2"/>
          </a:lnRef>
          <a:fillRef idx="1">
            <a:schemeClr val="lt1"/>
          </a:fillRef>
          <a:effectRef idx="0">
            <a:schemeClr val="accent2"/>
          </a:effectRef>
          <a:fontRef idx="minor">
            <a:schemeClr val="dk1"/>
          </a:fontRef>
        </p:style>
        <p:txBody>
          <a:bodyPr rtlCol="0" anchor="ctr">
            <a:prstTxWarp prst="textPlain">
              <a:avLst/>
            </a:prstTxWarp>
          </a:bodyPr>
          <a:lstStyle/>
          <a:p>
            <a:pPr marL="342900" indent="-342900" algn="ctr">
              <a:buFont typeface="Arial" pitchFamily="34" charset="0"/>
              <a:buChar char="•"/>
            </a:pPr>
            <a:r>
              <a:rPr lang="bn-IN"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ফরায়েজি আন্দোল</a:t>
            </a:r>
            <a:r>
              <a:rPr lang="en-US" b="1" dirty="0" err="1">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নের</a:t>
            </a:r>
            <a:r>
              <a:rPr lang="en-US"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লক্ষ্য-উদ্দেশ্যের </a:t>
            </a:r>
            <a:r>
              <a:rPr lang="en-US" b="1" dirty="0" err="1">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আলোচনা</a:t>
            </a:r>
            <a:r>
              <a:rPr lang="en-US"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 পারবে।</a:t>
            </a:r>
            <a:r>
              <a:rPr lang="en-US"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8" name="Vertical Scroll 7"/>
          <p:cNvSpPr/>
          <p:nvPr/>
        </p:nvSpPr>
        <p:spPr>
          <a:xfrm>
            <a:off x="990601" y="5565384"/>
            <a:ext cx="7325591" cy="579656"/>
          </a:xfrm>
          <a:prstGeom prst="verticalScroll">
            <a:avLst/>
          </a:prstGeom>
          <a:ln>
            <a:noFill/>
          </a:ln>
        </p:spPr>
        <p:style>
          <a:lnRef idx="2">
            <a:schemeClr val="accent2"/>
          </a:lnRef>
          <a:fillRef idx="1">
            <a:schemeClr val="lt1"/>
          </a:fillRef>
          <a:effectRef idx="0">
            <a:schemeClr val="accent2"/>
          </a:effectRef>
          <a:fontRef idx="minor">
            <a:schemeClr val="dk1"/>
          </a:fontRef>
        </p:style>
        <p:txBody>
          <a:bodyPr rtlCol="0" anchor="ctr">
            <a:prstTxWarp prst="textPlain">
              <a:avLst/>
            </a:prstTxWarp>
          </a:bodyPr>
          <a:lstStyle/>
          <a:p>
            <a:pPr marL="342900" indent="-342900" algn="ctr">
              <a:buFont typeface="Arial" pitchFamily="34" charset="0"/>
              <a:buChar char="•"/>
            </a:pPr>
            <a:r>
              <a:rPr lang="bn-IN"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ফরায়েজি আন্দোল</a:t>
            </a:r>
            <a:r>
              <a:rPr lang="en-US" b="1" dirty="0" err="1">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নের</a:t>
            </a:r>
            <a:r>
              <a:rPr lang="en-US"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বিস্তৃতি</a:t>
            </a:r>
            <a:r>
              <a:rPr lang="en-US"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b="1" dirty="0" err="1">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ফলাফল</a:t>
            </a:r>
            <a:r>
              <a:rPr lang="en-US"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বিশ্লেষণ</a:t>
            </a:r>
            <a:r>
              <a:rPr lang="en-US"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dirty="0">
              <a:solidFill>
                <a:schemeClr val="tx1"/>
              </a:solidFill>
              <a:effectLst>
                <a:outerShdw blurRad="38100" dist="38100" dir="2700000" algn="tl">
                  <a:srgbClr val="000000">
                    <a:alpha val="43137"/>
                  </a:srgbClr>
                </a:outerShdw>
              </a:effectLst>
            </a:endParaRPr>
          </a:p>
        </p:txBody>
      </p:sp>
      <p:sp>
        <p:nvSpPr>
          <p:cNvPr id="9" name="Rounded Rectangle 8"/>
          <p:cNvSpPr/>
          <p:nvPr/>
        </p:nvSpPr>
        <p:spPr>
          <a:xfrm>
            <a:off x="990600" y="3972313"/>
            <a:ext cx="6276109" cy="549710"/>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prstTxWarp prst="textPlain">
              <a:avLst/>
            </a:prstTxWarp>
          </a:bodyPr>
          <a:lstStyle/>
          <a:p>
            <a:pPr marL="342900" indent="-342900" algn="ctr">
              <a:buFont typeface="Arial" pitchFamily="34" charset="0"/>
              <a:buChar char="•"/>
            </a:pPr>
            <a:r>
              <a:rPr lang="bn-IN"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ফরায়েজি আন্দোলন</a:t>
            </a:r>
            <a:r>
              <a:rPr lang="en-US"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ব্যাখ্যা</a:t>
            </a:r>
            <a:r>
              <a:rPr lang="en-US"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b="1" dirty="0">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b="1" dirty="0">
                <a:ln/>
                <a:solidFill>
                  <a:schemeClr val="tx1"/>
                </a:solidFill>
                <a:latin typeface="NikoshBAN" panose="02000000000000000000" pitchFamily="2" charset="0"/>
                <a:cs typeface="NikoshBAN" panose="02000000000000000000" pitchFamily="2" charset="0"/>
              </a:rPr>
              <a:t> </a:t>
            </a:r>
            <a:endParaRPr lang="en-US" b="1" dirty="0">
              <a:ln/>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2057400" y="533400"/>
            <a:ext cx="5181600" cy="1015663"/>
          </a:xfrm>
          <a:prstGeom prst="rect">
            <a:avLst/>
          </a:prstGeom>
        </p:spPr>
        <p:txBody>
          <a:bodyPr wrap="square">
            <a:spAutoFit/>
          </a:bodyPr>
          <a:lstStyle/>
          <a:p>
            <a:pPr algn="ctr"/>
            <a:r>
              <a:rPr lang="en-US" sz="6000" b="1" spc="50" dirty="0" err="1" smtClean="0">
                <a:ln w="0"/>
                <a:solidFill>
                  <a:srgbClr val="FF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শিখন</a:t>
            </a:r>
            <a:r>
              <a:rPr lang="en-US" sz="6000" b="1" spc="50" dirty="0" smtClean="0">
                <a:ln w="0"/>
                <a:solidFill>
                  <a:srgbClr val="FF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6000" b="1" spc="50" dirty="0" err="1" smtClean="0">
                <a:ln w="0"/>
                <a:solidFill>
                  <a:srgbClr val="FF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ফল</a:t>
            </a:r>
            <a:endParaRPr lang="en-US" sz="6000" b="1" spc="50" dirty="0">
              <a:ln w="0"/>
              <a:solidFill>
                <a:srgbClr val="FF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 xmlns:p14="http://schemas.microsoft.com/office/powerpoint/2010/main" val="1536974209"/>
      </p:ext>
    </p:extLst>
  </p:cSld>
  <p:clrMapOvr>
    <a:masterClrMapping/>
  </p:clrMapOvr>
  <mc:AlternateContent xmlns:mc="http://schemas.openxmlformats.org/markup-compatibility/2006">
    <mc:Choice xmlns="" xmlns:p14="http://schemas.microsoft.com/office/powerpoint/2010/main" Requires="p14">
      <p:transition spd="slow" p14:dur="1250" advTm="64810">
        <p14:switch dir="r"/>
      </p:transition>
    </mc:Choice>
    <mc:Fallback>
      <p:transition spd="slow" advTm="6481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838200" y="554443"/>
            <a:ext cx="7315200" cy="664757"/>
          </a:xfrm>
          <a:prstGeom prst="round2Same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cap="all" dirty="0" err="1">
                <a:ln w="9000" cmpd="sng">
                  <a:noFill/>
                  <a:prstDash val="solid"/>
                </a:ln>
                <a:solidFill>
                  <a:srgbClr val="FF0000"/>
                </a:solidFill>
                <a:effectLst/>
                <a:latin typeface="NikoshBAN" panose="02000000000000000000" pitchFamily="2" charset="0"/>
                <a:cs typeface="NikoshBAN" panose="02000000000000000000" pitchFamily="2" charset="0"/>
              </a:rPr>
              <a:t>হাজি</a:t>
            </a:r>
            <a:r>
              <a:rPr lang="en-US" sz="4800" b="1" cap="all" dirty="0">
                <a:ln w="9000" cmpd="sng">
                  <a:noFill/>
                  <a:prstDash val="solid"/>
                </a:ln>
                <a:solidFill>
                  <a:srgbClr val="FF0000"/>
                </a:solidFill>
                <a:effectLst/>
                <a:latin typeface="NikoshBAN" panose="02000000000000000000" pitchFamily="2" charset="0"/>
                <a:cs typeface="NikoshBAN" panose="02000000000000000000" pitchFamily="2" charset="0"/>
              </a:rPr>
              <a:t> </a:t>
            </a:r>
            <a:r>
              <a:rPr lang="en-US" sz="4800" b="1" cap="all" dirty="0" err="1">
                <a:ln w="9000" cmpd="sng">
                  <a:noFill/>
                  <a:prstDash val="solid"/>
                </a:ln>
                <a:solidFill>
                  <a:srgbClr val="FF0000"/>
                </a:solidFill>
                <a:effectLst/>
                <a:latin typeface="NikoshBAN" panose="02000000000000000000" pitchFamily="2" charset="0"/>
                <a:cs typeface="NikoshBAN" panose="02000000000000000000" pitchFamily="2" charset="0"/>
              </a:rPr>
              <a:t>শরিয়তউল্লাহ</a:t>
            </a:r>
            <a:r>
              <a:rPr lang="bn-IN" sz="4800" b="1" cap="all" dirty="0">
                <a:ln w="9000" cmpd="sng">
                  <a:noFill/>
                  <a:prstDash val="solid"/>
                </a:ln>
                <a:solidFill>
                  <a:srgbClr val="FF0000"/>
                </a:solidFill>
                <a:effectLst/>
                <a:latin typeface="NikoshBAN" panose="02000000000000000000" pitchFamily="2" charset="0"/>
                <a:cs typeface="NikoshBAN" panose="02000000000000000000" pitchFamily="2" charset="0"/>
              </a:rPr>
              <a:t>র পরিচয়</a:t>
            </a:r>
            <a:endParaRPr lang="en-US" sz="4800" b="1" cap="all" dirty="0">
              <a:ln w="9000" cmpd="sng">
                <a:noFill/>
                <a:prstDash val="solid"/>
              </a:ln>
              <a:solidFill>
                <a:srgbClr val="FF0000"/>
              </a:solidFill>
              <a:effectLst/>
            </a:endParaRPr>
          </a:p>
        </p:txBody>
      </p:sp>
      <p:pic>
        <p:nvPicPr>
          <p:cNvPr id="3" name="Picture 2" descr="C:\Users\EmU\Downloads\h.jpg"/>
          <p:cNvPicPr>
            <a:picLocks noChangeAspect="1" noChangeArrowheads="1"/>
          </p:cNvPicPr>
          <p:nvPr/>
        </p:nvPicPr>
        <p:blipFill>
          <a:blip r:embed="rId2">
            <a:lum bright="10000" contrast="10000"/>
          </a:blip>
          <a:srcRect b="2896"/>
          <a:stretch>
            <a:fillRect/>
          </a:stretch>
        </p:blipFill>
        <p:spPr bwMode="auto">
          <a:xfrm>
            <a:off x="2133600" y="1524000"/>
            <a:ext cx="4800600" cy="48006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304800" y="304800"/>
            <a:ext cx="8458200" cy="5943600"/>
          </a:xfrm>
          <a:prstGeom prst="snip2Diag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r>
              <a:rPr lang="en-US" sz="3200" dirty="0" err="1" smtClean="0">
                <a:ln/>
                <a:solidFill>
                  <a:srgbClr val="FF0000"/>
                </a:solidFill>
                <a:latin typeface="NikoshBAN" panose="02000000000000000000" pitchFamily="2" charset="0"/>
                <a:cs typeface="NikoshBAN" panose="02000000000000000000" pitchFamily="2" charset="0"/>
              </a:rPr>
              <a:t>রাজ</a:t>
            </a:r>
            <a:r>
              <a:rPr lang="en-US" sz="3200" dirty="0" smtClean="0">
                <a:ln/>
                <a:solidFill>
                  <a:srgbClr val="FF0000"/>
                </a:solidFill>
                <a:latin typeface="NikoshBAN" panose="02000000000000000000" pitchFamily="2" charset="0"/>
                <a:cs typeface="NikoshBAN" panose="02000000000000000000" pitchFamily="2" charset="0"/>
              </a:rPr>
              <a:t> </a:t>
            </a:r>
            <a:r>
              <a:rPr lang="en-US" sz="3200" dirty="0" err="1" smtClean="0">
                <a:ln/>
                <a:solidFill>
                  <a:srgbClr val="FF0000"/>
                </a:solidFill>
                <a:latin typeface="NikoshBAN" panose="02000000000000000000" pitchFamily="2" charset="0"/>
                <a:cs typeface="NikoshBAN" panose="02000000000000000000" pitchFamily="2" charset="0"/>
              </a:rPr>
              <a:t>ক্ষমতা</a:t>
            </a:r>
            <a:r>
              <a:rPr lang="en-US" sz="3200" dirty="0" smtClean="0">
                <a:ln/>
                <a:solidFill>
                  <a:srgbClr val="FF0000"/>
                </a:solidFill>
                <a:latin typeface="NikoshBAN" panose="02000000000000000000" pitchFamily="2" charset="0"/>
                <a:cs typeface="NikoshBAN" panose="02000000000000000000" pitchFamily="2" charset="0"/>
              </a:rPr>
              <a:t> </a:t>
            </a:r>
            <a:r>
              <a:rPr lang="en-US" sz="3200" dirty="0" err="1" smtClean="0">
                <a:ln/>
                <a:solidFill>
                  <a:srgbClr val="FF0000"/>
                </a:solidFill>
                <a:latin typeface="NikoshBAN" panose="02000000000000000000" pitchFamily="2" charset="0"/>
                <a:cs typeface="NikoshBAN" panose="02000000000000000000" pitchFamily="2" charset="0"/>
              </a:rPr>
              <a:t>হারানো</a:t>
            </a:r>
            <a:r>
              <a:rPr lang="en-US" sz="3200" dirty="0" smtClean="0">
                <a:ln/>
                <a:solidFill>
                  <a:srgbClr val="FF0000"/>
                </a:solidFill>
                <a:latin typeface="NikoshBAN" panose="02000000000000000000" pitchFamily="2" charset="0"/>
                <a:cs typeface="NikoshBAN" panose="02000000000000000000" pitchFamily="2" charset="0"/>
              </a:rPr>
              <a:t> </a:t>
            </a:r>
            <a:r>
              <a:rPr lang="en-US" sz="3200" dirty="0" err="1" smtClean="0">
                <a:ln/>
                <a:solidFill>
                  <a:srgbClr val="FF0000"/>
                </a:solidFill>
                <a:latin typeface="NikoshBAN" panose="02000000000000000000" pitchFamily="2" charset="0"/>
                <a:cs typeface="NikoshBAN" panose="02000000000000000000" pitchFamily="2" charset="0"/>
              </a:rPr>
              <a:t>মুসলমানরা</a:t>
            </a:r>
            <a:r>
              <a:rPr lang="en-US" sz="3200" dirty="0" smtClean="0">
                <a:ln/>
                <a:solidFill>
                  <a:srgbClr val="FF0000"/>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অর্ধশতাব্দীর</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অধিককাল</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অতিবাহিত</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হওয়ার</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পর</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হৃদয়ঙ্গম</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করে</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যে</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সত্যিকারের</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ইসলাম</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থেকে</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অনেক</a:t>
            </a:r>
            <a:r>
              <a:rPr lang="en-US" sz="3200" dirty="0" smtClean="0">
                <a:ln/>
                <a:solidFill>
                  <a:schemeClr val="tx1"/>
                </a:solidFill>
                <a:latin typeface="NikoshBAN" panose="02000000000000000000" pitchFamily="2" charset="0"/>
                <a:cs typeface="NikoshBAN" panose="02000000000000000000" pitchFamily="2" charset="0"/>
              </a:rPr>
              <a:t> </a:t>
            </a:r>
            <a:r>
              <a:rPr lang="bn-IN" sz="3200" dirty="0" smtClean="0">
                <a:ln/>
                <a:solidFill>
                  <a:schemeClr val="tx1"/>
                </a:solidFill>
                <a:latin typeface="NikoshBAN" panose="02000000000000000000" pitchFamily="2" charset="0"/>
                <a:cs typeface="NikoshBAN" panose="02000000000000000000" pitchFamily="2" charset="0"/>
              </a:rPr>
              <a:t>অনেক </a:t>
            </a:r>
            <a:r>
              <a:rPr lang="en-US" sz="3200" dirty="0" err="1" smtClean="0">
                <a:ln/>
                <a:solidFill>
                  <a:schemeClr val="tx1"/>
                </a:solidFill>
                <a:latin typeface="NikoshBAN" panose="02000000000000000000" pitchFamily="2" charset="0"/>
                <a:cs typeface="NikoshBAN" panose="02000000000000000000" pitchFamily="2" charset="0"/>
              </a:rPr>
              <a:t>দূরে</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সরে</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পড়েছে</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তারা</a:t>
            </a:r>
            <a:r>
              <a:rPr lang="en-US" sz="3200" dirty="0" smtClean="0">
                <a:ln/>
                <a:solidFill>
                  <a:schemeClr val="tx1"/>
                </a:solidFill>
                <a:latin typeface="NikoshBAN" panose="02000000000000000000" pitchFamily="2" charset="0"/>
                <a:cs typeface="NikoshBAN" panose="02000000000000000000" pitchFamily="2" charset="0"/>
              </a:rPr>
              <a:t> </a:t>
            </a:r>
            <a:r>
              <a:rPr lang="en-US" sz="3200" b="1" dirty="0" err="1" smtClean="0">
                <a:ln/>
                <a:solidFill>
                  <a:srgbClr val="FF0000"/>
                </a:solidFill>
                <a:latin typeface="NikoshBAN" panose="02000000000000000000" pitchFamily="2" charset="0"/>
                <a:cs typeface="NikoshBAN" panose="02000000000000000000" pitchFamily="2" charset="0"/>
              </a:rPr>
              <a:t>শিক্ষাগতভাবে</a:t>
            </a:r>
            <a:r>
              <a:rPr lang="en-US" sz="3200" b="1" dirty="0" smtClean="0">
                <a:ln/>
                <a:solidFill>
                  <a:srgbClr val="FF0000"/>
                </a:solidFill>
                <a:latin typeface="NikoshBAN" panose="02000000000000000000" pitchFamily="2" charset="0"/>
                <a:cs typeface="NikoshBAN" panose="02000000000000000000" pitchFamily="2" charset="0"/>
              </a:rPr>
              <a:t> </a:t>
            </a:r>
            <a:r>
              <a:rPr lang="en-US" sz="3200" b="1" dirty="0" err="1" smtClean="0">
                <a:ln/>
                <a:solidFill>
                  <a:srgbClr val="FF0000"/>
                </a:solidFill>
                <a:latin typeface="NikoshBAN" panose="02000000000000000000" pitchFamily="2" charset="0"/>
                <a:cs typeface="NikoshBAN" panose="02000000000000000000" pitchFamily="2" charset="0"/>
              </a:rPr>
              <a:t>পশ্চাৎগামী</a:t>
            </a:r>
            <a:r>
              <a:rPr lang="en-US" sz="3200" dirty="0" smtClean="0">
                <a:ln/>
                <a:solidFill>
                  <a:schemeClr val="tx1"/>
                </a:solidFill>
                <a:latin typeface="NikoshBAN" panose="02000000000000000000" pitchFamily="2" charset="0"/>
                <a:cs typeface="NikoshBAN" panose="02000000000000000000" pitchFamily="2" charset="0"/>
              </a:rPr>
              <a:t>, </a:t>
            </a:r>
            <a:r>
              <a:rPr lang="en-US" sz="3200" b="1" dirty="0" err="1" smtClean="0">
                <a:ln/>
                <a:solidFill>
                  <a:srgbClr val="FF0000"/>
                </a:solidFill>
                <a:latin typeface="NikoshBAN" panose="02000000000000000000" pitchFamily="2" charset="0"/>
                <a:cs typeface="NikoshBAN" panose="02000000000000000000" pitchFamily="2" charset="0"/>
              </a:rPr>
              <a:t>সংস্কৃতিকগতভাবে</a:t>
            </a:r>
            <a:r>
              <a:rPr lang="en-US" sz="3200" b="1" dirty="0" smtClean="0">
                <a:ln/>
                <a:solidFill>
                  <a:srgbClr val="FF0000"/>
                </a:solidFill>
                <a:latin typeface="NikoshBAN" panose="02000000000000000000" pitchFamily="2" charset="0"/>
                <a:cs typeface="NikoshBAN" panose="02000000000000000000" pitchFamily="2" charset="0"/>
              </a:rPr>
              <a:t> </a:t>
            </a:r>
            <a:r>
              <a:rPr lang="en-US" sz="3200" b="1" dirty="0" err="1" smtClean="0">
                <a:ln/>
                <a:solidFill>
                  <a:srgbClr val="FF0000"/>
                </a:solidFill>
                <a:latin typeface="NikoshBAN" panose="02000000000000000000" pitchFamily="2" charset="0"/>
                <a:cs typeface="NikoshBAN" panose="02000000000000000000" pitchFamily="2" charset="0"/>
              </a:rPr>
              <a:t>নীতিভ্রষ্ট</a:t>
            </a:r>
            <a:r>
              <a:rPr lang="en-US" sz="3200" dirty="0" smtClean="0">
                <a:ln/>
                <a:solidFill>
                  <a:schemeClr val="tx1"/>
                </a:solidFill>
                <a:latin typeface="NikoshBAN" panose="02000000000000000000" pitchFamily="2" charset="0"/>
                <a:cs typeface="NikoshBAN" panose="02000000000000000000" pitchFamily="2" charset="0"/>
              </a:rPr>
              <a:t>, </a:t>
            </a:r>
            <a:r>
              <a:rPr lang="en-US" sz="3200" b="1" dirty="0" err="1" smtClean="0">
                <a:ln/>
                <a:solidFill>
                  <a:srgbClr val="FF0000"/>
                </a:solidFill>
                <a:latin typeface="NikoshBAN" panose="02000000000000000000" pitchFamily="2" charset="0"/>
                <a:cs typeface="NikoshBAN" panose="02000000000000000000" pitchFamily="2" charset="0"/>
              </a:rPr>
              <a:t>ধর্মগতভাবে</a:t>
            </a:r>
            <a:r>
              <a:rPr lang="en-US" sz="3200" b="1" dirty="0" smtClean="0">
                <a:ln/>
                <a:solidFill>
                  <a:srgbClr val="FF0000"/>
                </a:solidFill>
                <a:latin typeface="NikoshBAN" panose="02000000000000000000" pitchFamily="2" charset="0"/>
                <a:cs typeface="NikoshBAN" panose="02000000000000000000" pitchFamily="2" charset="0"/>
              </a:rPr>
              <a:t> </a:t>
            </a:r>
            <a:r>
              <a:rPr lang="en-US" sz="3200" b="1" dirty="0" err="1" smtClean="0">
                <a:ln/>
                <a:solidFill>
                  <a:srgbClr val="FF0000"/>
                </a:solidFill>
                <a:latin typeface="NikoshBAN" panose="02000000000000000000" pitchFamily="2" charset="0"/>
                <a:cs typeface="NikoshBAN" panose="02000000000000000000" pitchFamily="2" charset="0"/>
              </a:rPr>
              <a:t>অধঃপতিত</a:t>
            </a:r>
            <a:r>
              <a:rPr lang="en-US" sz="3200" b="1" dirty="0" smtClean="0">
                <a:ln/>
                <a:solidFill>
                  <a:srgbClr val="FF0000"/>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এবং</a:t>
            </a:r>
            <a:r>
              <a:rPr lang="en-US" sz="3200" dirty="0" smtClean="0">
                <a:ln/>
                <a:solidFill>
                  <a:schemeClr val="tx1"/>
                </a:solidFill>
                <a:latin typeface="NikoshBAN" panose="02000000000000000000" pitchFamily="2" charset="0"/>
                <a:cs typeface="NikoshBAN" panose="02000000000000000000" pitchFamily="2" charset="0"/>
              </a:rPr>
              <a:t> </a:t>
            </a:r>
            <a:r>
              <a:rPr lang="en-US" sz="3200" b="1" dirty="0" err="1" smtClean="0">
                <a:ln/>
                <a:solidFill>
                  <a:srgbClr val="FF0000"/>
                </a:solidFill>
                <a:latin typeface="NikoshBAN" panose="02000000000000000000" pitchFamily="2" charset="0"/>
                <a:cs typeface="NikoshBAN" panose="02000000000000000000" pitchFamily="2" charset="0"/>
              </a:rPr>
              <a:t>রাজনীতিগতভাবে</a:t>
            </a:r>
            <a:r>
              <a:rPr lang="en-US" sz="3200" b="1" dirty="0" smtClean="0">
                <a:ln/>
                <a:solidFill>
                  <a:srgbClr val="FF0000"/>
                </a:solidFill>
                <a:latin typeface="NikoshBAN" panose="02000000000000000000" pitchFamily="2" charset="0"/>
                <a:cs typeface="NikoshBAN" panose="02000000000000000000" pitchFamily="2" charset="0"/>
              </a:rPr>
              <a:t> </a:t>
            </a:r>
            <a:r>
              <a:rPr lang="en-US" sz="3200" b="1" dirty="0" err="1" smtClean="0">
                <a:ln/>
                <a:solidFill>
                  <a:srgbClr val="FF0000"/>
                </a:solidFill>
                <a:latin typeface="NikoshBAN" panose="02000000000000000000" pitchFamily="2" charset="0"/>
                <a:cs typeface="NikoshBAN" panose="02000000000000000000" pitchFamily="2" charset="0"/>
              </a:rPr>
              <a:t>একটা</a:t>
            </a:r>
            <a:r>
              <a:rPr lang="en-US" sz="3200" b="1" dirty="0" smtClean="0">
                <a:ln/>
                <a:solidFill>
                  <a:srgbClr val="FF0000"/>
                </a:solidFill>
                <a:latin typeface="NikoshBAN" panose="02000000000000000000" pitchFamily="2" charset="0"/>
                <a:cs typeface="NikoshBAN" panose="02000000000000000000" pitchFamily="2" charset="0"/>
              </a:rPr>
              <a:t> </a:t>
            </a:r>
            <a:r>
              <a:rPr lang="en-US" sz="3200" b="1" dirty="0" err="1" smtClean="0">
                <a:ln/>
                <a:solidFill>
                  <a:srgbClr val="FF0000"/>
                </a:solidFill>
                <a:latin typeface="NikoshBAN" panose="02000000000000000000" pitchFamily="2" charset="0"/>
                <a:cs typeface="NikoshBAN" panose="02000000000000000000" pitchFamily="2" charset="0"/>
              </a:rPr>
              <a:t>হতাশাগ্রস্থ</a:t>
            </a:r>
            <a:r>
              <a:rPr lang="en-US" sz="3200" b="1" dirty="0" smtClean="0">
                <a:ln/>
                <a:solidFill>
                  <a:srgbClr val="FF0000"/>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সম্প্রদায়ে</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পতিত</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হয়</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বিশিষ্ট</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ঐতিহাসিক</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অধ্যাপক</a:t>
            </a:r>
            <a:r>
              <a:rPr lang="en-US" sz="3200" dirty="0" smtClean="0">
                <a:ln/>
                <a:solidFill>
                  <a:schemeClr val="tx1"/>
                </a:solidFill>
                <a:latin typeface="NikoshBAN" panose="02000000000000000000" pitchFamily="2" charset="0"/>
                <a:cs typeface="NikoshBAN" panose="02000000000000000000" pitchFamily="2" charset="0"/>
              </a:rPr>
              <a:t> </a:t>
            </a:r>
            <a:r>
              <a:rPr lang="bn-IN" sz="3200" dirty="0" smtClean="0">
                <a:ln/>
                <a:solidFill>
                  <a:schemeClr val="tx1"/>
                </a:solidFill>
                <a:latin typeface="NikoshBAN" panose="02000000000000000000" pitchFamily="2" charset="0"/>
                <a:cs typeface="NikoshBAN" panose="02000000000000000000" pitchFamily="2" charset="0"/>
              </a:rPr>
              <a:t>ডঃ </a:t>
            </a:r>
            <a:r>
              <a:rPr lang="en-US" sz="3200" dirty="0" err="1" smtClean="0">
                <a:ln/>
                <a:solidFill>
                  <a:schemeClr val="tx1"/>
                </a:solidFill>
                <a:latin typeface="NikoshBAN" panose="02000000000000000000" pitchFamily="2" charset="0"/>
                <a:cs typeface="NikoshBAN" panose="02000000000000000000" pitchFamily="2" charset="0"/>
              </a:rPr>
              <a:t>মাঈনউদ্দিন</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আহমদ</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খাঁন</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বলেন</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হাজি</a:t>
            </a:r>
            <a:r>
              <a:rPr lang="bn-IN"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শরিয়ত</a:t>
            </a:r>
            <a:r>
              <a:rPr lang="bn-IN"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উল্লাহই</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প্রথম</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ব্যক্তি</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যিনি</a:t>
            </a:r>
            <a:r>
              <a:rPr lang="en-US" sz="3200" dirty="0" smtClean="0">
                <a:ln/>
                <a:solidFill>
                  <a:schemeClr val="tx1"/>
                </a:solidFill>
                <a:latin typeface="NikoshBAN" panose="02000000000000000000" pitchFamily="2" charset="0"/>
                <a:cs typeface="NikoshBAN" panose="02000000000000000000" pitchFamily="2" charset="0"/>
              </a:rPr>
              <a:t> </a:t>
            </a:r>
            <a:r>
              <a:rPr lang="en-US" sz="3200" dirty="0" err="1" smtClean="0">
                <a:ln/>
                <a:solidFill>
                  <a:schemeClr val="tx1"/>
                </a:solidFill>
                <a:latin typeface="NikoshBAN" panose="02000000000000000000" pitchFamily="2" charset="0"/>
                <a:cs typeface="NikoshBAN" panose="02000000000000000000" pitchFamily="2" charset="0"/>
              </a:rPr>
              <a:t>নিম্ন</a:t>
            </a:r>
            <a:r>
              <a:rPr lang="en-US" sz="3200" dirty="0" smtClean="0">
                <a:ln/>
                <a:solidFill>
                  <a:schemeClr val="tx1"/>
                </a:solidFill>
                <a:latin typeface="NikoshBAN" panose="02000000000000000000" pitchFamily="2" charset="0"/>
                <a:cs typeface="NikoshBAN" panose="02000000000000000000" pitchFamily="2" charset="0"/>
              </a:rPr>
              <a:t> ও </a:t>
            </a:r>
            <a:r>
              <a:rPr lang="en-US" sz="3200" dirty="0" err="1" smtClean="0">
                <a:ln/>
                <a:solidFill>
                  <a:schemeClr val="tx1"/>
                </a:solidFill>
                <a:latin typeface="NikoshBAN" panose="02000000000000000000" pitchFamily="2" charset="0"/>
                <a:cs typeface="NikoshBAN" panose="02000000000000000000" pitchFamily="2" charset="0"/>
              </a:rPr>
              <a:t>পূর্বব</a:t>
            </a:r>
            <a:r>
              <a:rPr lang="bn-IN" sz="3200" dirty="0" smtClean="0">
                <a:ln/>
                <a:solidFill>
                  <a:schemeClr val="tx1"/>
                </a:solidFill>
                <a:latin typeface="NikoshBAN" panose="02000000000000000000" pitchFamily="2" charset="0"/>
                <a:cs typeface="NikoshBAN" panose="02000000000000000000" pitchFamily="2" charset="0"/>
              </a:rPr>
              <a:t>ংগের </a:t>
            </a:r>
            <a:r>
              <a:rPr lang="bn-IN" sz="3200" dirty="0" smtClean="0">
                <a:ln/>
                <a:solidFill>
                  <a:srgbClr val="0070C0"/>
                </a:solidFill>
                <a:latin typeface="NikoshBAN" panose="02000000000000000000" pitchFamily="2" charset="0"/>
                <a:cs typeface="NikoshBAN" panose="02000000000000000000" pitchFamily="2" charset="0"/>
              </a:rPr>
              <a:t>মুসলমানদেরকে তাদের আত্মোপলদ্ধি করতে উদ্বুদ্ধ করেন।”</a:t>
            </a:r>
            <a:r>
              <a:rPr lang="en-US" sz="3200" dirty="0" smtClean="0">
                <a:ln/>
                <a:solidFill>
                  <a:srgbClr val="0070C0"/>
                </a:solidFill>
                <a:latin typeface="NikoshBAN" panose="02000000000000000000" pitchFamily="2" charset="0"/>
                <a:cs typeface="NikoshBAN" panose="02000000000000000000" pitchFamily="2" charset="0"/>
              </a:rPr>
              <a:t> </a:t>
            </a:r>
            <a:endParaRPr lang="en-US" sz="3200" dirty="0">
              <a:solidFill>
                <a:srgbClr val="0070C0"/>
              </a:solidFill>
            </a:endParaRPr>
          </a:p>
        </p:txBody>
      </p:sp>
    </p:spTree>
    <p:extLst>
      <p:ext uri="{BB962C8B-B14F-4D97-AF65-F5344CB8AC3E}">
        <p14:creationId xmlns="" xmlns:p14="http://schemas.microsoft.com/office/powerpoint/2010/main" val="3642016883"/>
      </p:ext>
    </p:extLst>
  </p:cSld>
  <p:clrMapOvr>
    <a:masterClrMapping/>
  </p:clrMapOvr>
  <mc:AlternateContent xmlns:mc="http://schemas.openxmlformats.org/markup-compatibility/2006">
    <mc:Choice xmlns="" xmlns:p14="http://schemas.microsoft.com/office/powerpoint/2010/main" Requires="p14">
      <p:transition spd="slow" p14:dur="1250" advTm="126160">
        <p14:switch dir="r"/>
      </p:transition>
    </mc:Choice>
    <mc:Fallback>
      <p:transition spd="slow" advTm="12616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494544"/>
            <a:ext cx="8153400" cy="2677656"/>
          </a:xfrm>
          <a:prstGeom prst="rect">
            <a:avLst/>
          </a:prstGeom>
        </p:spPr>
        <p:txBody>
          <a:bodyPr wrap="square">
            <a:spAutoFit/>
          </a:bodyPr>
          <a:lstStyle/>
          <a:p>
            <a:r>
              <a:rPr lang="bn-IN" sz="2400" b="1" dirty="0" smtClean="0">
                <a:ln/>
                <a:solidFill>
                  <a:srgbClr val="FF0000"/>
                </a:solidFill>
                <a:latin typeface="NikoshBAN" panose="02000000000000000000" pitchFamily="2" charset="0"/>
                <a:cs typeface="NikoshBAN" panose="02000000000000000000" pitchFamily="2" charset="0"/>
              </a:rPr>
              <a:t>হাজি শরিয়তউল্লাহ সাবেক ফরিদপুর জেলা বর্তমানে শরিয়তপুর জেলার শ্যামায়েল গ্রামে</a:t>
            </a:r>
            <a:r>
              <a:rPr lang="en-US" sz="2400" b="1" dirty="0" smtClean="0">
                <a:ln/>
                <a:solidFill>
                  <a:srgbClr val="FF0000"/>
                </a:solidFill>
                <a:latin typeface="NikoshBAN" panose="02000000000000000000" pitchFamily="2" charset="0"/>
                <a:cs typeface="NikoshBAN" panose="02000000000000000000" pitchFamily="2" charset="0"/>
              </a:rPr>
              <a:t> ১৭৮১খ্রিঃ</a:t>
            </a:r>
            <a:r>
              <a:rPr lang="bn-IN" sz="2400" b="1" dirty="0" smtClean="0">
                <a:ln/>
                <a:solidFill>
                  <a:srgbClr val="FF0000"/>
                </a:solidFill>
                <a:latin typeface="NikoshBAN" panose="02000000000000000000" pitchFamily="2" charset="0"/>
                <a:cs typeface="NikoshBAN" panose="02000000000000000000" pitchFamily="2" charset="0"/>
              </a:rPr>
              <a:t> জন্মগ্রহন করেন। </a:t>
            </a:r>
            <a:endParaRPr lang="en-US" sz="2400" b="1" dirty="0" smtClean="0">
              <a:ln/>
              <a:solidFill>
                <a:srgbClr val="FF0000"/>
              </a:solidFill>
              <a:latin typeface="NikoshBAN" panose="02000000000000000000" pitchFamily="2" charset="0"/>
              <a:cs typeface="NikoshBAN" panose="02000000000000000000" pitchFamily="2" charset="0"/>
            </a:endParaRPr>
          </a:p>
          <a:p>
            <a:r>
              <a:rPr lang="bn-IN" sz="2400" b="1" dirty="0" smtClean="0">
                <a:ln/>
                <a:latin typeface="NikoshBAN" panose="02000000000000000000" pitchFamily="2" charset="0"/>
                <a:cs typeface="NikoshBAN" panose="02000000000000000000" pitchFamily="2" charset="0"/>
              </a:rPr>
              <a:t>তাঁর পিতার নাম আবদুল জলিল। </a:t>
            </a:r>
            <a:endParaRPr lang="en-US" sz="2400" b="1" dirty="0" smtClean="0">
              <a:ln/>
              <a:latin typeface="NikoshBAN" panose="02000000000000000000" pitchFamily="2" charset="0"/>
              <a:cs typeface="NikoshBAN" panose="02000000000000000000" pitchFamily="2" charset="0"/>
            </a:endParaRPr>
          </a:p>
          <a:p>
            <a:r>
              <a:rPr lang="bn-IN" sz="2400" b="1" dirty="0" smtClean="0">
                <a:ln/>
                <a:solidFill>
                  <a:srgbClr val="FF0000"/>
                </a:solidFill>
                <a:latin typeface="NikoshBAN" panose="02000000000000000000" pitchFamily="2" charset="0"/>
                <a:cs typeface="NikoshBAN" panose="02000000000000000000" pitchFamily="2" charset="0"/>
              </a:rPr>
              <a:t>তিনি প্রথমে কলকাতায় ও পরে হুগলি জেলার ফুরফুরাতে প্রাথমিক শিক্ষা লাভ করেন। </a:t>
            </a:r>
            <a:endParaRPr lang="en-US" sz="2400" b="1" dirty="0" smtClean="0">
              <a:ln/>
              <a:solidFill>
                <a:srgbClr val="FF0000"/>
              </a:solidFill>
              <a:latin typeface="NikoshBAN" panose="02000000000000000000" pitchFamily="2" charset="0"/>
              <a:cs typeface="NikoshBAN" panose="02000000000000000000" pitchFamily="2" charset="0"/>
            </a:endParaRPr>
          </a:p>
          <a:p>
            <a:r>
              <a:rPr lang="bn-IN" sz="2400" b="1" dirty="0" smtClean="0">
                <a:ln/>
                <a:solidFill>
                  <a:srgbClr val="FF0000"/>
                </a:solidFill>
                <a:latin typeface="NikoshBAN" panose="02000000000000000000" pitchFamily="2" charset="0"/>
                <a:cs typeface="NikoshBAN" panose="02000000000000000000" pitchFamily="2" charset="0"/>
              </a:rPr>
              <a:t>তিনি</a:t>
            </a:r>
            <a:r>
              <a:rPr lang="en-US" sz="2400" b="1" dirty="0" smtClean="0">
                <a:ln/>
                <a:solidFill>
                  <a:srgbClr val="FF0000"/>
                </a:solidFill>
                <a:latin typeface="NikoshBAN" panose="02000000000000000000" pitchFamily="2" charset="0"/>
                <a:cs typeface="NikoshBAN" panose="02000000000000000000" pitchFamily="2" charset="0"/>
              </a:rPr>
              <a:t> ১৭৯৯খ্রিঃ</a:t>
            </a:r>
            <a:r>
              <a:rPr lang="bn-IN" sz="2400" b="1" dirty="0" smtClean="0">
                <a:ln/>
                <a:solidFill>
                  <a:srgbClr val="FF0000"/>
                </a:solidFill>
                <a:latin typeface="NikoshBAN" panose="02000000000000000000" pitchFamily="2" charset="0"/>
                <a:cs typeface="NikoshBAN" panose="02000000000000000000" pitchFamily="2" charset="0"/>
              </a:rPr>
              <a:t> ১৮ বৎসর বয়সে</a:t>
            </a:r>
            <a:r>
              <a:rPr lang="en-US" sz="2400" b="1" dirty="0" smtClean="0">
                <a:ln/>
                <a:solidFill>
                  <a:srgbClr val="FF0000"/>
                </a:solidFill>
                <a:latin typeface="NikoshBAN" panose="02000000000000000000" pitchFamily="2" charset="0"/>
                <a:cs typeface="NikoshBAN" panose="02000000000000000000" pitchFamily="2" charset="0"/>
              </a:rPr>
              <a:t> </a:t>
            </a:r>
            <a:r>
              <a:rPr lang="en-US" sz="2400" b="1" dirty="0" err="1" smtClean="0">
                <a:ln/>
                <a:solidFill>
                  <a:srgbClr val="FF0000"/>
                </a:solidFill>
                <a:latin typeface="NikoshBAN" panose="02000000000000000000" pitchFamily="2" charset="0"/>
                <a:cs typeface="NikoshBAN" panose="02000000000000000000" pitchFamily="2" charset="0"/>
              </a:rPr>
              <a:t>হজ্বব্রত</a:t>
            </a:r>
            <a:r>
              <a:rPr lang="en-US" sz="2400" b="1" dirty="0" smtClean="0">
                <a:ln/>
                <a:solidFill>
                  <a:srgbClr val="FF0000"/>
                </a:solidFill>
                <a:latin typeface="NikoshBAN" panose="02000000000000000000" pitchFamily="2" charset="0"/>
                <a:cs typeface="NikoshBAN" panose="02000000000000000000" pitchFamily="2" charset="0"/>
              </a:rPr>
              <a:t> </a:t>
            </a:r>
            <a:r>
              <a:rPr lang="en-US" sz="2400" b="1" dirty="0" err="1" smtClean="0">
                <a:ln/>
                <a:solidFill>
                  <a:srgbClr val="FF0000"/>
                </a:solidFill>
                <a:latin typeface="NikoshBAN" panose="02000000000000000000" pitchFamily="2" charset="0"/>
                <a:cs typeface="NikoshBAN" panose="02000000000000000000" pitchFamily="2" charset="0"/>
              </a:rPr>
              <a:t>পালনের</a:t>
            </a:r>
            <a:r>
              <a:rPr lang="en-US" sz="2400" b="1" dirty="0" smtClean="0">
                <a:ln/>
                <a:solidFill>
                  <a:srgbClr val="FF0000"/>
                </a:solidFill>
                <a:latin typeface="NikoshBAN" panose="02000000000000000000" pitchFamily="2" charset="0"/>
                <a:cs typeface="NikoshBAN" panose="02000000000000000000" pitchFamily="2" charset="0"/>
              </a:rPr>
              <a:t> </a:t>
            </a:r>
            <a:r>
              <a:rPr lang="en-US" sz="2400" b="1" dirty="0" err="1" smtClean="0">
                <a:ln/>
                <a:solidFill>
                  <a:srgbClr val="FF0000"/>
                </a:solidFill>
                <a:latin typeface="NikoshBAN" panose="02000000000000000000" pitchFamily="2" charset="0"/>
                <a:cs typeface="NikoshBAN" panose="02000000000000000000" pitchFamily="2" charset="0"/>
              </a:rPr>
              <a:t>জন্য</a:t>
            </a:r>
            <a:r>
              <a:rPr lang="bn-IN" sz="2400" b="1" dirty="0" smtClean="0">
                <a:ln/>
                <a:solidFill>
                  <a:srgbClr val="FF0000"/>
                </a:solidFill>
                <a:latin typeface="NikoshBAN" panose="02000000000000000000" pitchFamily="2" charset="0"/>
                <a:cs typeface="NikoshBAN" panose="02000000000000000000" pitchFamily="2" charset="0"/>
              </a:rPr>
              <a:t> মক্কা শরীফ গমন করে</a:t>
            </a:r>
            <a:r>
              <a:rPr lang="bn-IN" sz="2400" b="1" dirty="0" smtClean="0">
                <a:ln/>
                <a:latin typeface="NikoshBAN" panose="02000000000000000000" pitchFamily="2" charset="0"/>
                <a:cs typeface="NikoshBAN" panose="02000000000000000000" pitchFamily="2" charset="0"/>
              </a:rPr>
              <a:t>ন এবং সেখানে ২০ বৎসরকাল অবস্থান করে তখনকার বিখ্যাত </a:t>
            </a:r>
            <a:r>
              <a:rPr lang="en-US" sz="2400" b="1" dirty="0" err="1" smtClean="0">
                <a:ln/>
                <a:latin typeface="NikoshBAN" panose="02000000000000000000" pitchFamily="2" charset="0"/>
                <a:cs typeface="NikoshBAN" panose="02000000000000000000" pitchFamily="2" charset="0"/>
              </a:rPr>
              <a:t>হানাফি</a:t>
            </a:r>
            <a:r>
              <a:rPr lang="en-US" sz="2400" b="1" dirty="0" smtClean="0">
                <a:ln/>
                <a:latin typeface="NikoshBAN" panose="02000000000000000000" pitchFamily="2" charset="0"/>
                <a:cs typeface="NikoshBAN" panose="02000000000000000000" pitchFamily="2" charset="0"/>
              </a:rPr>
              <a:t> </a:t>
            </a:r>
            <a:r>
              <a:rPr lang="en-US" sz="2400" b="1" dirty="0" err="1" smtClean="0">
                <a:ln/>
                <a:latin typeface="NikoshBAN" panose="02000000000000000000" pitchFamily="2" charset="0"/>
                <a:cs typeface="NikoshBAN" panose="02000000000000000000" pitchFamily="2" charset="0"/>
              </a:rPr>
              <a:t>শাস্ত্রবিদ</a:t>
            </a:r>
            <a:r>
              <a:rPr lang="en-US" sz="2400" b="1" dirty="0" smtClean="0">
                <a:ln/>
                <a:latin typeface="NikoshBAN" panose="02000000000000000000" pitchFamily="2" charset="0"/>
                <a:cs typeface="NikoshBAN" panose="02000000000000000000" pitchFamily="2" charset="0"/>
              </a:rPr>
              <a:t> </a:t>
            </a:r>
            <a:r>
              <a:rPr lang="bn-IN" sz="2400" b="1" dirty="0" smtClean="0">
                <a:ln/>
                <a:latin typeface="NikoshBAN" panose="02000000000000000000" pitchFamily="2" charset="0"/>
                <a:cs typeface="NikoshBAN" panose="02000000000000000000" pitchFamily="2" charset="0"/>
              </a:rPr>
              <a:t>পন্ডিত তাহের সম্বলের নিকট ধর্মশিক্ষা লাভ সহ বিভিন্ন বিষয়ে অগাধ পান্ডিত্য অর্জন করেন। </a:t>
            </a:r>
            <a:endParaRPr lang="en-US" sz="2400" b="1" dirty="0" smtClean="0">
              <a:ln/>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902575" y="364727"/>
            <a:ext cx="3178420" cy="291187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343400"/>
            <a:ext cx="8001000" cy="1569660"/>
          </a:xfrm>
          <a:prstGeom prst="rect">
            <a:avLst/>
          </a:prstGeom>
        </p:spPr>
        <p:txBody>
          <a:bodyPr wrap="square">
            <a:spAutoFit/>
          </a:bodyPr>
          <a:lstStyle/>
          <a:p>
            <a:r>
              <a:rPr lang="bn-IN" sz="2400" b="1" dirty="0" smtClean="0">
                <a:ln/>
                <a:solidFill>
                  <a:srgbClr val="FF0000"/>
                </a:solidFill>
                <a:latin typeface="NikoshBAN" panose="02000000000000000000" pitchFamily="2" charset="0"/>
                <a:cs typeface="NikoshBAN" panose="02000000000000000000" pitchFamily="2" charset="0"/>
              </a:rPr>
              <a:t>মক্কায় ওহাবি সংস্কারের সংস্পর্শে এসে তিনি উপলদ্ধি করেন যে, বাঙ্গলি মুসলমানগণ প্রকৃত ইসলাম থেকে কত দূরে। </a:t>
            </a:r>
            <a:endParaRPr lang="en-US" sz="2400" b="1" dirty="0" smtClean="0">
              <a:ln/>
              <a:solidFill>
                <a:srgbClr val="FF0000"/>
              </a:solidFill>
              <a:latin typeface="NikoshBAN" panose="02000000000000000000" pitchFamily="2" charset="0"/>
              <a:cs typeface="NikoshBAN" panose="02000000000000000000" pitchFamily="2" charset="0"/>
            </a:endParaRPr>
          </a:p>
          <a:p>
            <a:r>
              <a:rPr lang="bn-IN" sz="2400" b="1" dirty="0" smtClean="0">
                <a:ln/>
                <a:solidFill>
                  <a:srgbClr val="0070C0"/>
                </a:solidFill>
                <a:latin typeface="NikoshBAN" panose="02000000000000000000" pitchFamily="2" charset="0"/>
                <a:cs typeface="NikoshBAN" panose="02000000000000000000" pitchFamily="2" charset="0"/>
              </a:rPr>
              <a:t>১৮১৮ সালে দেশে ফিরে তিনি বাংলার অধঃপতিত মুসলিম সমাজকে আত্মচেতনায় উদ্বুদ্ধ করার উদেশ্যে তাঁর সংস্কার আন্দোলন শুরু</a:t>
            </a:r>
            <a:r>
              <a:rPr lang="en-US" sz="2400" b="1" dirty="0" smtClean="0">
                <a:ln/>
                <a:solidFill>
                  <a:srgbClr val="0070C0"/>
                </a:solidFill>
                <a:latin typeface="NikoshBAN" panose="02000000000000000000" pitchFamily="2" charset="0"/>
                <a:cs typeface="NikoshBAN" panose="02000000000000000000" pitchFamily="2" charset="0"/>
              </a:rPr>
              <a:t> </a:t>
            </a:r>
            <a:r>
              <a:rPr lang="bn-IN" sz="2400" b="1" dirty="0" smtClean="0">
                <a:ln/>
                <a:solidFill>
                  <a:srgbClr val="0070C0"/>
                </a:solidFill>
                <a:latin typeface="NikoshBAN" panose="02000000000000000000" pitchFamily="2" charset="0"/>
                <a:cs typeface="NikoshBAN" panose="02000000000000000000" pitchFamily="2" charset="0"/>
              </a:rPr>
              <a:t>করেন</a:t>
            </a:r>
            <a:r>
              <a:rPr lang="en-US" sz="2400" b="1" dirty="0" smtClean="0">
                <a:ln/>
                <a:solidFill>
                  <a:srgbClr val="0070C0"/>
                </a:solidFill>
                <a:latin typeface="NikoshBAN" panose="02000000000000000000" pitchFamily="2" charset="0"/>
                <a:cs typeface="NikoshBAN" panose="02000000000000000000" pitchFamily="2" charset="0"/>
              </a:rPr>
              <a:t> </a:t>
            </a:r>
            <a:r>
              <a:rPr lang="bn-IN" sz="2400" b="1" dirty="0" smtClean="0">
                <a:ln/>
                <a:solidFill>
                  <a:srgbClr val="0070C0"/>
                </a:solidFill>
                <a:latin typeface="NikoshBAN" panose="02000000000000000000" pitchFamily="2" charset="0"/>
                <a:cs typeface="NikoshBAN" panose="02000000000000000000" pitchFamily="2" charset="0"/>
              </a:rPr>
              <a:t>    </a:t>
            </a:r>
            <a:r>
              <a:rPr lang="en-US" sz="2400" b="1" dirty="0" smtClean="0">
                <a:ln/>
                <a:solidFill>
                  <a:srgbClr val="0070C0"/>
                </a:solidFill>
                <a:latin typeface="NikoshBAN" panose="02000000000000000000" pitchFamily="2" charset="0"/>
                <a:cs typeface="NikoshBAN" panose="02000000000000000000" pitchFamily="2" charset="0"/>
              </a:rPr>
              <a:t> </a:t>
            </a:r>
            <a:endParaRPr lang="en-US" sz="2400" b="1" dirty="0">
              <a:solidFill>
                <a:srgbClr val="0070C0"/>
              </a:solidFill>
            </a:endParaRPr>
          </a:p>
        </p:txBody>
      </p:sp>
      <p:pic>
        <p:nvPicPr>
          <p:cNvPr id="4099" name="Picture 3" descr="C:\Users\EmU\Downloads\y3.jpg"/>
          <p:cNvPicPr>
            <a:picLocks noChangeAspect="1" noChangeArrowheads="1"/>
          </p:cNvPicPr>
          <p:nvPr/>
        </p:nvPicPr>
        <p:blipFill>
          <a:blip r:embed="rId2">
            <a:lum bright="10000"/>
          </a:blip>
          <a:srcRect/>
          <a:stretch>
            <a:fillRect/>
          </a:stretch>
        </p:blipFill>
        <p:spPr bwMode="auto">
          <a:xfrm flipH="1">
            <a:off x="4267200" y="838200"/>
            <a:ext cx="4495800" cy="304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100" name="Picture 4" descr="C:\Users\EmU\Downloads\y1.jpg"/>
          <p:cNvPicPr>
            <a:picLocks noChangeAspect="1" noChangeArrowheads="1"/>
          </p:cNvPicPr>
          <p:nvPr/>
        </p:nvPicPr>
        <p:blipFill>
          <a:blip r:embed="rId3">
            <a:lum bright="20000" contrast="10000"/>
          </a:blip>
          <a:srcRect/>
          <a:stretch>
            <a:fillRect/>
          </a:stretch>
        </p:blipFill>
        <p:spPr bwMode="auto">
          <a:xfrm>
            <a:off x="457200" y="381000"/>
            <a:ext cx="4724400" cy="35433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9|2"/>
</p:tagLst>
</file>

<file path=ppt/tags/tag10.xml><?xml version="1.0" encoding="utf-8"?>
<p:tagLst xmlns:a="http://schemas.openxmlformats.org/drawingml/2006/main" xmlns:r="http://schemas.openxmlformats.org/officeDocument/2006/relationships" xmlns:p="http://schemas.openxmlformats.org/presentationml/2006/main">
  <p:tag name="TIMING" val="|3.5"/>
</p:tagLst>
</file>

<file path=ppt/tags/tag11.xml><?xml version="1.0" encoding="utf-8"?>
<p:tagLst xmlns:a="http://schemas.openxmlformats.org/drawingml/2006/main" xmlns:r="http://schemas.openxmlformats.org/officeDocument/2006/relationships" xmlns:p="http://schemas.openxmlformats.org/presentationml/2006/main">
  <p:tag name="TIMING" val="|4.7"/>
</p:tagLst>
</file>

<file path=ppt/tags/tag12.xml><?xml version="1.0" encoding="utf-8"?>
<p:tagLst xmlns:a="http://schemas.openxmlformats.org/drawingml/2006/main" xmlns:r="http://schemas.openxmlformats.org/officeDocument/2006/relationships" xmlns:p="http://schemas.openxmlformats.org/presentationml/2006/main">
  <p:tag name="TIMING" val="|6.5|2.1|22.5|29.2"/>
</p:tagLst>
</file>

<file path=ppt/tags/tag13.xml><?xml version="1.0" encoding="utf-8"?>
<p:tagLst xmlns:a="http://schemas.openxmlformats.org/drawingml/2006/main" xmlns:r="http://schemas.openxmlformats.org/officeDocument/2006/relationships" xmlns:p="http://schemas.openxmlformats.org/presentationml/2006/main">
  <p:tag name="TIMING" val="|4.2|3.4|11.7|4.4|5|6|5.4|15.3|2.1|3.2|5.6|7.1|6.4|6.4"/>
</p:tagLst>
</file>

<file path=ppt/tags/tag14.xml><?xml version="1.0" encoding="utf-8"?>
<p:tagLst xmlns:a="http://schemas.openxmlformats.org/drawingml/2006/main" xmlns:r="http://schemas.openxmlformats.org/officeDocument/2006/relationships" xmlns:p="http://schemas.openxmlformats.org/presentationml/2006/main">
  <p:tag name="TIMING" val="|5.4"/>
</p:tagLst>
</file>

<file path=ppt/tags/tag2.xml><?xml version="1.0" encoding="utf-8"?>
<p:tagLst xmlns:a="http://schemas.openxmlformats.org/drawingml/2006/main" xmlns:r="http://schemas.openxmlformats.org/officeDocument/2006/relationships" xmlns:p="http://schemas.openxmlformats.org/presentationml/2006/main">
  <p:tag name="TIMING" val="|13|5.6|5.7|6.8"/>
</p:tagLst>
</file>

<file path=ppt/tags/tag3.xml><?xml version="1.0" encoding="utf-8"?>
<p:tagLst xmlns:a="http://schemas.openxmlformats.org/drawingml/2006/main" xmlns:r="http://schemas.openxmlformats.org/officeDocument/2006/relationships" xmlns:p="http://schemas.openxmlformats.org/presentationml/2006/main">
  <p:tag name="TIMING" val="|20.2"/>
</p:tagLst>
</file>

<file path=ppt/tags/tag4.xml><?xml version="1.0" encoding="utf-8"?>
<p:tagLst xmlns:a="http://schemas.openxmlformats.org/drawingml/2006/main" xmlns:r="http://schemas.openxmlformats.org/officeDocument/2006/relationships" xmlns:p="http://schemas.openxmlformats.org/presentationml/2006/main">
  <p:tag name="TIMING" val="|5.2"/>
</p:tagLst>
</file>

<file path=ppt/tags/tag5.xml><?xml version="1.0" encoding="utf-8"?>
<p:tagLst xmlns:a="http://schemas.openxmlformats.org/drawingml/2006/main" xmlns:r="http://schemas.openxmlformats.org/officeDocument/2006/relationships" xmlns:p="http://schemas.openxmlformats.org/presentationml/2006/main">
  <p:tag name="TIMING" val="|4.1"/>
</p:tagLst>
</file>

<file path=ppt/tags/tag6.xml><?xml version="1.0" encoding="utf-8"?>
<p:tagLst xmlns:a="http://schemas.openxmlformats.org/drawingml/2006/main" xmlns:r="http://schemas.openxmlformats.org/officeDocument/2006/relationships" xmlns:p="http://schemas.openxmlformats.org/presentationml/2006/main">
  <p:tag name="TIMING" val="|4.8"/>
</p:tagLst>
</file>

<file path=ppt/tags/tag7.xml><?xml version="1.0" encoding="utf-8"?>
<p:tagLst xmlns:a="http://schemas.openxmlformats.org/drawingml/2006/main" xmlns:r="http://schemas.openxmlformats.org/officeDocument/2006/relationships" xmlns:p="http://schemas.openxmlformats.org/presentationml/2006/main">
  <p:tag name="TIMING" val="|5.3"/>
</p:tagLst>
</file>

<file path=ppt/tags/tag8.xml><?xml version="1.0" encoding="utf-8"?>
<p:tagLst xmlns:a="http://schemas.openxmlformats.org/drawingml/2006/main" xmlns:r="http://schemas.openxmlformats.org/officeDocument/2006/relationships" xmlns:p="http://schemas.openxmlformats.org/presentationml/2006/main">
  <p:tag name="TIMING" val="|7.4"/>
</p:tagLst>
</file>

<file path=ppt/tags/tag9.xml><?xml version="1.0" encoding="utf-8"?>
<p:tagLst xmlns:a="http://schemas.openxmlformats.org/drawingml/2006/main" xmlns:r="http://schemas.openxmlformats.org/officeDocument/2006/relationships" xmlns:p="http://schemas.openxmlformats.org/presentationml/2006/main">
  <p:tag name="TIMING" val="|4.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1022</Words>
  <Application>Microsoft Office PowerPoint</Application>
  <PresentationFormat>On-screen Show (4:3)</PresentationFormat>
  <Paragraphs>63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EmU</dc:creator>
  <cp:lastModifiedBy>Windows User</cp:lastModifiedBy>
  <cp:revision>11</cp:revision>
  <dcterms:created xsi:type="dcterms:W3CDTF">2006-08-16T00:00:00Z</dcterms:created>
  <dcterms:modified xsi:type="dcterms:W3CDTF">2020-10-18T04:49:15Z</dcterms:modified>
</cp:coreProperties>
</file>