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7" r:id="rId3"/>
    <p:sldId id="278" r:id="rId4"/>
    <p:sldId id="257" r:id="rId5"/>
    <p:sldId id="275" r:id="rId6"/>
    <p:sldId id="276" r:id="rId7"/>
    <p:sldId id="259" r:id="rId8"/>
    <p:sldId id="260" r:id="rId9"/>
    <p:sldId id="261" r:id="rId10"/>
    <p:sldId id="262" r:id="rId11"/>
    <p:sldId id="263" r:id="rId12"/>
    <p:sldId id="264"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80A6A2-F6F1-432D-AE93-F824CBA1530E}"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8EEBC-5A28-428E-846B-7E14999EA615}" type="slidenum">
              <a:rPr lang="en-US" smtClean="0"/>
              <a:t>‹#›</a:t>
            </a:fld>
            <a:endParaRPr lang="en-US"/>
          </a:p>
        </p:txBody>
      </p:sp>
    </p:spTree>
    <p:extLst>
      <p:ext uri="{BB962C8B-B14F-4D97-AF65-F5344CB8AC3E}">
        <p14:creationId xmlns:p14="http://schemas.microsoft.com/office/powerpoint/2010/main" val="109879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0A6A2-F6F1-432D-AE93-F824CBA1530E}"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8EEBC-5A28-428E-846B-7E14999EA615}" type="slidenum">
              <a:rPr lang="en-US" smtClean="0"/>
              <a:t>‹#›</a:t>
            </a:fld>
            <a:endParaRPr lang="en-US"/>
          </a:p>
        </p:txBody>
      </p:sp>
    </p:spTree>
    <p:extLst>
      <p:ext uri="{BB962C8B-B14F-4D97-AF65-F5344CB8AC3E}">
        <p14:creationId xmlns:p14="http://schemas.microsoft.com/office/powerpoint/2010/main" val="1904646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0A6A2-F6F1-432D-AE93-F824CBA1530E}"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8EEBC-5A28-428E-846B-7E14999EA615}" type="slidenum">
              <a:rPr lang="en-US" smtClean="0"/>
              <a:t>‹#›</a:t>
            </a:fld>
            <a:endParaRPr lang="en-US"/>
          </a:p>
        </p:txBody>
      </p:sp>
    </p:spTree>
    <p:extLst>
      <p:ext uri="{BB962C8B-B14F-4D97-AF65-F5344CB8AC3E}">
        <p14:creationId xmlns:p14="http://schemas.microsoft.com/office/powerpoint/2010/main" val="342772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0A6A2-F6F1-432D-AE93-F824CBA1530E}"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8EEBC-5A28-428E-846B-7E14999EA615}" type="slidenum">
              <a:rPr lang="en-US" smtClean="0"/>
              <a:t>‹#›</a:t>
            </a:fld>
            <a:endParaRPr lang="en-US"/>
          </a:p>
        </p:txBody>
      </p:sp>
    </p:spTree>
    <p:extLst>
      <p:ext uri="{BB962C8B-B14F-4D97-AF65-F5344CB8AC3E}">
        <p14:creationId xmlns:p14="http://schemas.microsoft.com/office/powerpoint/2010/main" val="1830668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80A6A2-F6F1-432D-AE93-F824CBA1530E}"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8EEBC-5A28-428E-846B-7E14999EA615}" type="slidenum">
              <a:rPr lang="en-US" smtClean="0"/>
              <a:t>‹#›</a:t>
            </a:fld>
            <a:endParaRPr lang="en-US"/>
          </a:p>
        </p:txBody>
      </p:sp>
    </p:spTree>
    <p:extLst>
      <p:ext uri="{BB962C8B-B14F-4D97-AF65-F5344CB8AC3E}">
        <p14:creationId xmlns:p14="http://schemas.microsoft.com/office/powerpoint/2010/main" val="113241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80A6A2-F6F1-432D-AE93-F824CBA1530E}"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8EEBC-5A28-428E-846B-7E14999EA615}" type="slidenum">
              <a:rPr lang="en-US" smtClean="0"/>
              <a:t>‹#›</a:t>
            </a:fld>
            <a:endParaRPr lang="en-US"/>
          </a:p>
        </p:txBody>
      </p:sp>
    </p:spTree>
    <p:extLst>
      <p:ext uri="{BB962C8B-B14F-4D97-AF65-F5344CB8AC3E}">
        <p14:creationId xmlns:p14="http://schemas.microsoft.com/office/powerpoint/2010/main" val="398162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80A6A2-F6F1-432D-AE93-F824CBA1530E}" type="datetimeFigureOut">
              <a:rPr lang="en-US" smtClean="0"/>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48EEBC-5A28-428E-846B-7E14999EA615}" type="slidenum">
              <a:rPr lang="en-US" smtClean="0"/>
              <a:t>‹#›</a:t>
            </a:fld>
            <a:endParaRPr lang="en-US"/>
          </a:p>
        </p:txBody>
      </p:sp>
    </p:spTree>
    <p:extLst>
      <p:ext uri="{BB962C8B-B14F-4D97-AF65-F5344CB8AC3E}">
        <p14:creationId xmlns:p14="http://schemas.microsoft.com/office/powerpoint/2010/main" val="954920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80A6A2-F6F1-432D-AE93-F824CBA1530E}" type="datetimeFigureOut">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48EEBC-5A28-428E-846B-7E14999EA615}" type="slidenum">
              <a:rPr lang="en-US" smtClean="0"/>
              <a:t>‹#›</a:t>
            </a:fld>
            <a:endParaRPr lang="en-US"/>
          </a:p>
        </p:txBody>
      </p:sp>
    </p:spTree>
    <p:extLst>
      <p:ext uri="{BB962C8B-B14F-4D97-AF65-F5344CB8AC3E}">
        <p14:creationId xmlns:p14="http://schemas.microsoft.com/office/powerpoint/2010/main" val="1106292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0A6A2-F6F1-432D-AE93-F824CBA1530E}" type="datetimeFigureOut">
              <a:rPr lang="en-US" smtClean="0"/>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48EEBC-5A28-428E-846B-7E14999EA615}" type="slidenum">
              <a:rPr lang="en-US" smtClean="0"/>
              <a:t>‹#›</a:t>
            </a:fld>
            <a:endParaRPr lang="en-US"/>
          </a:p>
        </p:txBody>
      </p:sp>
    </p:spTree>
    <p:extLst>
      <p:ext uri="{BB962C8B-B14F-4D97-AF65-F5344CB8AC3E}">
        <p14:creationId xmlns:p14="http://schemas.microsoft.com/office/powerpoint/2010/main" val="147669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80A6A2-F6F1-432D-AE93-F824CBA1530E}"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8EEBC-5A28-428E-846B-7E14999EA615}" type="slidenum">
              <a:rPr lang="en-US" smtClean="0"/>
              <a:t>‹#›</a:t>
            </a:fld>
            <a:endParaRPr lang="en-US"/>
          </a:p>
        </p:txBody>
      </p:sp>
    </p:spTree>
    <p:extLst>
      <p:ext uri="{BB962C8B-B14F-4D97-AF65-F5344CB8AC3E}">
        <p14:creationId xmlns:p14="http://schemas.microsoft.com/office/powerpoint/2010/main" val="1888449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80A6A2-F6F1-432D-AE93-F824CBA1530E}"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8EEBC-5A28-428E-846B-7E14999EA615}" type="slidenum">
              <a:rPr lang="en-US" smtClean="0"/>
              <a:t>‹#›</a:t>
            </a:fld>
            <a:endParaRPr lang="en-US"/>
          </a:p>
        </p:txBody>
      </p:sp>
    </p:spTree>
    <p:extLst>
      <p:ext uri="{BB962C8B-B14F-4D97-AF65-F5344CB8AC3E}">
        <p14:creationId xmlns:p14="http://schemas.microsoft.com/office/powerpoint/2010/main" val="265142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0A6A2-F6F1-432D-AE93-F824CBA1530E}" type="datetimeFigureOut">
              <a:rPr lang="en-US" smtClean="0"/>
              <a:t>10/19/2020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8EEBC-5A28-428E-846B-7E14999EA615}" type="slidenum">
              <a:rPr lang="en-US" smtClean="0"/>
              <a:t>‹#›</a:t>
            </a:fld>
            <a:endParaRPr lang="en-US"/>
          </a:p>
        </p:txBody>
      </p:sp>
    </p:spTree>
    <p:extLst>
      <p:ext uri="{BB962C8B-B14F-4D97-AF65-F5344CB8AC3E}">
        <p14:creationId xmlns:p14="http://schemas.microsoft.com/office/powerpoint/2010/main" val="1483636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04800" y="228600"/>
            <a:ext cx="8534400" cy="647700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7569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779721"/>
            <a:ext cx="6477000" cy="5678478"/>
          </a:xfrm>
          <a:prstGeom prst="rect">
            <a:avLst/>
          </a:prstGeom>
        </p:spPr>
        <p:txBody>
          <a:bodyPr wrap="square">
            <a:spAutoFit/>
          </a:bodyPr>
          <a:lstStyle/>
          <a:p>
            <a:pPr algn="ctr"/>
            <a:r>
              <a:rPr lang="en-US" sz="3200" b="1" dirty="0"/>
              <a:t>ii. Double Preposition</a:t>
            </a:r>
            <a:r>
              <a:rPr lang="en-US" sz="3200" dirty="0"/>
              <a:t> </a:t>
            </a:r>
            <a:endParaRPr lang="en-US" sz="3200" dirty="0" smtClean="0"/>
          </a:p>
          <a:p>
            <a:pPr algn="ctr"/>
            <a:endParaRPr lang="en-US" sz="1100" dirty="0" smtClean="0"/>
          </a:p>
          <a:p>
            <a:pPr algn="just"/>
            <a:r>
              <a:rPr lang="en-US" sz="3200" dirty="0" smtClean="0"/>
              <a:t>such as :-</a:t>
            </a:r>
          </a:p>
          <a:p>
            <a:pPr algn="just">
              <a:lnSpc>
                <a:spcPct val="150000"/>
              </a:lnSpc>
            </a:pPr>
            <a:r>
              <a:rPr lang="en-US" sz="3200" dirty="0"/>
              <a:t> </a:t>
            </a:r>
            <a:r>
              <a:rPr lang="en-US" sz="3200" dirty="0" smtClean="0"/>
              <a:t>	</a:t>
            </a:r>
            <a:r>
              <a:rPr lang="en-US" sz="3200" b="1" i="1" dirty="0" smtClean="0"/>
              <a:t>into</a:t>
            </a:r>
            <a:r>
              <a:rPr lang="en-US" sz="3200" b="1" i="1" dirty="0"/>
              <a:t>, onto, within, without, from, among, toward, behind,</a:t>
            </a:r>
            <a:r>
              <a:rPr lang="en-US" sz="3200" b="1" dirty="0"/>
              <a:t> </a:t>
            </a:r>
            <a:r>
              <a:rPr lang="en-US" sz="3200" dirty="0"/>
              <a:t>etc</a:t>
            </a:r>
            <a:r>
              <a:rPr lang="en-US" sz="3200" dirty="0" smtClean="0"/>
              <a:t>.</a:t>
            </a:r>
          </a:p>
          <a:p>
            <a:pPr algn="just">
              <a:lnSpc>
                <a:spcPct val="150000"/>
              </a:lnSpc>
            </a:pPr>
            <a:r>
              <a:rPr lang="en-US" sz="3200" dirty="0" smtClean="0"/>
              <a:t>Example :</a:t>
            </a:r>
          </a:p>
          <a:p>
            <a:pPr>
              <a:lnSpc>
                <a:spcPct val="150000"/>
              </a:lnSpc>
            </a:pPr>
            <a:r>
              <a:rPr lang="en-US" sz="3200" dirty="0" smtClean="0"/>
              <a:t>He </a:t>
            </a:r>
            <a:r>
              <a:rPr lang="en-US" sz="3200" dirty="0"/>
              <a:t>will be back </a:t>
            </a:r>
            <a:r>
              <a:rPr lang="en-US" sz="3200" b="1" i="1" dirty="0"/>
              <a:t>within</a:t>
            </a:r>
            <a:r>
              <a:rPr lang="en-US" sz="3200" i="1" dirty="0"/>
              <a:t> </a:t>
            </a:r>
            <a:r>
              <a:rPr lang="en-US" sz="3200" dirty="0"/>
              <a:t>three days</a:t>
            </a:r>
            <a:r>
              <a:rPr lang="en-US" sz="3200" dirty="0" smtClean="0"/>
              <a:t>.</a:t>
            </a:r>
          </a:p>
          <a:p>
            <a:pPr>
              <a:lnSpc>
                <a:spcPct val="150000"/>
              </a:lnSpc>
            </a:pPr>
            <a:r>
              <a:rPr lang="en-US" sz="3200" dirty="0" smtClean="0"/>
              <a:t>We </a:t>
            </a:r>
            <a:r>
              <a:rPr lang="en-US" sz="3200" dirty="0"/>
              <a:t>cannot do this job </a:t>
            </a:r>
            <a:r>
              <a:rPr lang="en-US" sz="3200" b="1" i="1" dirty="0"/>
              <a:t>without</a:t>
            </a:r>
            <a:r>
              <a:rPr lang="en-US" sz="3200" dirty="0"/>
              <a:t> you</a:t>
            </a:r>
            <a:r>
              <a:rPr lang="en-US" sz="3200" dirty="0" smtClean="0"/>
              <a:t>.</a:t>
            </a:r>
          </a:p>
          <a:p>
            <a:pPr>
              <a:lnSpc>
                <a:spcPct val="150000"/>
              </a:lnSpc>
            </a:pPr>
            <a:r>
              <a:rPr lang="en-US" sz="3200" dirty="0" smtClean="0"/>
              <a:t>She </a:t>
            </a:r>
            <a:r>
              <a:rPr lang="en-US" sz="3200" dirty="0"/>
              <a:t>is different </a:t>
            </a:r>
            <a:r>
              <a:rPr lang="en-US" sz="3200" b="1" i="1" dirty="0"/>
              <a:t>among</a:t>
            </a:r>
            <a:r>
              <a:rPr lang="en-US" sz="3200" i="1" dirty="0"/>
              <a:t> </a:t>
            </a:r>
            <a:r>
              <a:rPr lang="en-US" sz="3200" dirty="0"/>
              <a:t>the girls.</a:t>
            </a:r>
          </a:p>
        </p:txBody>
      </p:sp>
    </p:spTree>
    <p:extLst>
      <p:ext uri="{BB962C8B-B14F-4D97-AF65-F5344CB8AC3E}">
        <p14:creationId xmlns:p14="http://schemas.microsoft.com/office/powerpoint/2010/main" val="133096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199" cy="6555641"/>
          </a:xfrm>
          <a:prstGeom prst="rect">
            <a:avLst/>
          </a:prstGeom>
        </p:spPr>
        <p:txBody>
          <a:bodyPr wrap="square">
            <a:spAutoFit/>
          </a:bodyPr>
          <a:lstStyle/>
          <a:p>
            <a:pPr algn="ctr">
              <a:lnSpc>
                <a:spcPct val="150000"/>
              </a:lnSpc>
            </a:pPr>
            <a:r>
              <a:rPr lang="en-US" sz="2800" b="1" dirty="0">
                <a:latin typeface="Times New Roman" pitchFamily="18" charset="0"/>
                <a:cs typeface="Times New Roman" pitchFamily="18" charset="0"/>
              </a:rPr>
              <a:t>iii. Compound or Phrasal or Complex Prepositions</a:t>
            </a:r>
            <a:r>
              <a:rPr lang="en-US" sz="2800" dirty="0">
                <a:latin typeface="Times New Roman" pitchFamily="18" charset="0"/>
                <a:cs typeface="Times New Roman" pitchFamily="18" charset="0"/>
              </a:rPr>
              <a:t> are made of two or more words. </a:t>
            </a:r>
            <a:endParaRPr lang="en-US" sz="2800" dirty="0" smtClean="0">
              <a:latin typeface="Times New Roman" pitchFamily="18" charset="0"/>
              <a:cs typeface="Times New Roman" pitchFamily="18" charset="0"/>
            </a:endParaRPr>
          </a:p>
          <a:p>
            <a:pPr>
              <a:lnSpc>
                <a:spcPct val="150000"/>
              </a:lnSpc>
            </a:pPr>
            <a:r>
              <a:rPr lang="en-US" sz="2400" dirty="0" smtClean="0">
                <a:latin typeface="Times New Roman" pitchFamily="18" charset="0"/>
                <a:cs typeface="Times New Roman" pitchFamily="18" charset="0"/>
              </a:rPr>
              <a:t>Such as </a:t>
            </a:r>
            <a:r>
              <a:rPr lang="en-US" sz="2800" dirty="0" smtClean="0">
                <a:latin typeface="Times New Roman" pitchFamily="18" charset="0"/>
                <a:cs typeface="Times New Roman" pitchFamily="18" charset="0"/>
              </a:rPr>
              <a:t>: </a:t>
            </a:r>
          </a:p>
          <a:p>
            <a:pPr algn="just">
              <a:lnSpc>
                <a:spcPct val="150000"/>
              </a:lnSpc>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instead </a:t>
            </a:r>
            <a:r>
              <a:rPr lang="en-US" sz="2400" b="1" i="1" dirty="0">
                <a:latin typeface="Times New Roman" pitchFamily="18" charset="0"/>
                <a:cs typeface="Times New Roman" pitchFamily="18" charset="0"/>
              </a:rPr>
              <a:t>of, in front of, in between, out of, in behalf of, in place of, except for, throughout, underneath, on account of, according to</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etc</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Example : </a:t>
            </a:r>
          </a:p>
          <a:p>
            <a:pPr algn="just">
              <a:lnSpc>
                <a:spcPct val="150000"/>
              </a:lnSpc>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Rahat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talking </a:t>
            </a:r>
            <a:r>
              <a:rPr lang="en-US" sz="2400" b="1" i="1" dirty="0">
                <a:latin typeface="Times New Roman" pitchFamily="18" charset="0"/>
                <a:cs typeface="Times New Roman" pitchFamily="18" charset="0"/>
              </a:rPr>
              <a:t>in behalf of </a:t>
            </a:r>
            <a:r>
              <a:rPr lang="en-US" sz="2400" dirty="0">
                <a:latin typeface="Times New Roman" pitchFamily="18" charset="0"/>
                <a:cs typeface="Times New Roman" pitchFamily="18" charset="0"/>
              </a:rPr>
              <a:t>his team</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Musfiq</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playing </a:t>
            </a:r>
            <a:r>
              <a:rPr lang="en-US" sz="2400" b="1" i="1" dirty="0">
                <a:latin typeface="Times New Roman" pitchFamily="18" charset="0"/>
                <a:cs typeface="Times New Roman" pitchFamily="18" charset="0"/>
              </a:rPr>
              <a:t>in place of </a:t>
            </a:r>
            <a:r>
              <a:rPr lang="en-US" sz="2400" dirty="0" err="1">
                <a:latin typeface="Times New Roman" pitchFamily="18" charset="0"/>
                <a:cs typeface="Times New Roman" pitchFamily="18" charset="0"/>
              </a:rPr>
              <a:t>Rasel</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	They </a:t>
            </a:r>
            <a:r>
              <a:rPr lang="en-US" sz="2400" dirty="0">
                <a:latin typeface="Times New Roman" pitchFamily="18" charset="0"/>
                <a:cs typeface="Times New Roman" pitchFamily="18" charset="0"/>
              </a:rPr>
              <a:t>carried on rescue mission </a:t>
            </a:r>
            <a:r>
              <a:rPr lang="en-US" sz="2400" b="1" i="1" dirty="0">
                <a:latin typeface="Times New Roman" pitchFamily="18" charset="0"/>
                <a:cs typeface="Times New Roman" pitchFamily="18" charset="0"/>
              </a:rPr>
              <a:t>in spite of </a:t>
            </a:r>
            <a:r>
              <a:rPr lang="en-US" sz="2400" dirty="0" smtClean="0">
                <a:latin typeface="Times New Roman" pitchFamily="18" charset="0"/>
                <a:cs typeface="Times New Roman" pitchFamily="18" charset="0"/>
              </a:rPr>
              <a:t>bad weather.</a:t>
            </a:r>
          </a:p>
          <a:p>
            <a:pPr algn="just">
              <a:lnSpc>
                <a:spcPct val="150000"/>
              </a:lnSpc>
            </a:pPr>
            <a:r>
              <a:rPr lang="en-US" sz="2400" dirty="0" smtClean="0">
                <a:latin typeface="Times New Roman" pitchFamily="18" charset="0"/>
                <a:cs typeface="Times New Roman" pitchFamily="18" charset="0"/>
              </a:rPr>
              <a:t>	Her </a:t>
            </a:r>
            <a:r>
              <a:rPr lang="en-US" sz="2400" dirty="0">
                <a:latin typeface="Times New Roman" pitchFamily="18" charset="0"/>
                <a:cs typeface="Times New Roman" pitchFamily="18" charset="0"/>
              </a:rPr>
              <a:t>GPA is 3.50 </a:t>
            </a:r>
            <a:r>
              <a:rPr lang="en-US" sz="2400" b="1" i="1" dirty="0">
                <a:latin typeface="Times New Roman" pitchFamily="18" charset="0"/>
                <a:cs typeface="Times New Roman" pitchFamily="18" charset="0"/>
              </a:rPr>
              <a:t>out of </a:t>
            </a:r>
            <a:r>
              <a:rPr lang="en-US" sz="2400" dirty="0">
                <a:latin typeface="Times New Roman" pitchFamily="18" charset="0"/>
                <a:cs typeface="Times New Roman" pitchFamily="18" charset="0"/>
              </a:rPr>
              <a:t>4.00</a:t>
            </a:r>
          </a:p>
        </p:txBody>
      </p:sp>
    </p:spTree>
    <p:extLst>
      <p:ext uri="{BB962C8B-B14F-4D97-AF65-F5344CB8AC3E}">
        <p14:creationId xmlns:p14="http://schemas.microsoft.com/office/powerpoint/2010/main" val="325021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24298"/>
            <a:ext cx="8458200" cy="5432256"/>
          </a:xfrm>
          <a:prstGeom prst="rect">
            <a:avLst/>
          </a:prstGeom>
        </p:spPr>
        <p:txBody>
          <a:bodyPr wrap="square">
            <a:spAutoFit/>
          </a:bodyPr>
          <a:lstStyle/>
          <a:p>
            <a:pPr algn="ctr"/>
            <a:r>
              <a:rPr lang="en-US" sz="3200" b="1" dirty="0"/>
              <a:t>iv. Participial Preposition</a:t>
            </a:r>
            <a:r>
              <a:rPr lang="en-US" sz="3200" b="1" dirty="0" smtClean="0"/>
              <a:t>.</a:t>
            </a:r>
          </a:p>
          <a:p>
            <a:pPr algn="just">
              <a:lnSpc>
                <a:spcPct val="150000"/>
              </a:lnSpc>
            </a:pPr>
            <a:r>
              <a:rPr lang="en-US" dirty="0" smtClean="0"/>
              <a:t/>
            </a:r>
            <a:br>
              <a:rPr lang="en-US" dirty="0" smtClean="0"/>
            </a:br>
            <a:r>
              <a:rPr lang="en-US" dirty="0" smtClean="0"/>
              <a:t>	</a:t>
            </a:r>
            <a:r>
              <a:rPr lang="en-US" sz="2400" dirty="0" smtClean="0">
                <a:latin typeface="Aharoni" pitchFamily="2" charset="-79"/>
                <a:cs typeface="Aharoni" pitchFamily="2" charset="-79"/>
              </a:rPr>
              <a:t>Present </a:t>
            </a:r>
            <a:r>
              <a:rPr lang="en-US" sz="2400" dirty="0">
                <a:latin typeface="Aharoni" pitchFamily="2" charset="-79"/>
                <a:cs typeface="Aharoni" pitchFamily="2" charset="-79"/>
              </a:rPr>
              <a:t>or Past Participles can be used as Prepositions</a:t>
            </a:r>
            <a:r>
              <a:rPr lang="en-US" sz="2400" dirty="0" smtClean="0">
                <a:latin typeface="Aharoni" pitchFamily="2" charset="-79"/>
                <a:cs typeface="Aharoni" pitchFamily="2" charset="-79"/>
              </a:rPr>
              <a:t>.</a:t>
            </a:r>
          </a:p>
          <a:p>
            <a:pPr algn="just"/>
            <a:endParaRPr lang="en-US" sz="2400" dirty="0" smtClean="0">
              <a:latin typeface="Aharoni" pitchFamily="2" charset="-79"/>
              <a:cs typeface="Aharoni" pitchFamily="2" charset="-79"/>
            </a:endParaRPr>
          </a:p>
          <a:p>
            <a:pPr algn="just"/>
            <a:r>
              <a:rPr lang="en-US" sz="2400" dirty="0">
                <a:latin typeface="Aharoni" pitchFamily="2" charset="-79"/>
                <a:cs typeface="Aharoni" pitchFamily="2" charset="-79"/>
              </a:rPr>
              <a:t> Such </a:t>
            </a:r>
            <a:r>
              <a:rPr lang="en-US" sz="2400" dirty="0" smtClean="0">
                <a:latin typeface="Aharoni" pitchFamily="2" charset="-79"/>
                <a:cs typeface="Aharoni" pitchFamily="2" charset="-79"/>
              </a:rPr>
              <a:t>as : </a:t>
            </a:r>
          </a:p>
          <a:p>
            <a:pPr algn="just"/>
            <a:r>
              <a:rPr lang="en-US" sz="2400" dirty="0">
                <a:latin typeface="Aharoni" pitchFamily="2" charset="-79"/>
                <a:cs typeface="Aharoni" pitchFamily="2" charset="-79"/>
              </a:rPr>
              <a:t>	 </a:t>
            </a:r>
            <a:r>
              <a:rPr lang="en-US" sz="2400" i="1" dirty="0">
                <a:latin typeface="Aharoni" pitchFamily="2" charset="-79"/>
                <a:cs typeface="Aharoni" pitchFamily="2" charset="-79"/>
              </a:rPr>
              <a:t>concerning, regarding, considering, pending, </a:t>
            </a:r>
            <a:r>
              <a:rPr lang="en-US" sz="2400" dirty="0">
                <a:latin typeface="Aharoni" pitchFamily="2" charset="-79"/>
                <a:cs typeface="Aharoni" pitchFamily="2" charset="-79"/>
              </a:rPr>
              <a:t>etc</a:t>
            </a:r>
            <a:r>
              <a:rPr lang="en-US" sz="2400" dirty="0" smtClean="0">
                <a:latin typeface="Aharoni" pitchFamily="2" charset="-79"/>
                <a:cs typeface="Aharoni" pitchFamily="2" charset="-79"/>
              </a:rPr>
              <a:t>.</a:t>
            </a:r>
          </a:p>
          <a:p>
            <a:pPr algn="just">
              <a:lnSpc>
                <a:spcPct val="150000"/>
              </a:lnSpc>
            </a:pPr>
            <a:r>
              <a:rPr lang="en-US" sz="2400" dirty="0" smtClean="0">
                <a:latin typeface="Aharoni" pitchFamily="2" charset="-79"/>
                <a:cs typeface="Aharoni" pitchFamily="2" charset="-79"/>
              </a:rPr>
              <a:t/>
            </a:r>
            <a:br>
              <a:rPr lang="en-US" sz="2400" dirty="0" smtClean="0">
                <a:latin typeface="Aharoni" pitchFamily="2" charset="-79"/>
                <a:cs typeface="Aharoni" pitchFamily="2" charset="-79"/>
              </a:rPr>
            </a:br>
            <a:r>
              <a:rPr lang="en-US" sz="2400" dirty="0">
                <a:latin typeface="Aharoni" pitchFamily="2" charset="-79"/>
                <a:cs typeface="Aharoni" pitchFamily="2" charset="-79"/>
              </a:rPr>
              <a:t>Example</a:t>
            </a:r>
            <a:r>
              <a:rPr lang="en-US" sz="2400" dirty="0" smtClean="0">
                <a:latin typeface="Aharoni" pitchFamily="2" charset="-79"/>
                <a:cs typeface="Aharoni" pitchFamily="2" charset="-79"/>
              </a:rPr>
              <a:t>:</a:t>
            </a:r>
          </a:p>
          <a:p>
            <a:pPr algn="just">
              <a:lnSpc>
                <a:spcPct val="150000"/>
              </a:lnSpc>
            </a:pPr>
            <a:r>
              <a:rPr lang="en-US" sz="2400" dirty="0" smtClean="0">
                <a:latin typeface="Aharoni" pitchFamily="2" charset="-79"/>
                <a:cs typeface="Aharoni" pitchFamily="2" charset="-79"/>
              </a:rPr>
              <a:t>	i. What </a:t>
            </a:r>
            <a:r>
              <a:rPr lang="en-US" sz="2400" dirty="0">
                <a:latin typeface="Aharoni" pitchFamily="2" charset="-79"/>
                <a:cs typeface="Aharoni" pitchFamily="2" charset="-79"/>
              </a:rPr>
              <a:t>does he know </a:t>
            </a:r>
            <a:r>
              <a:rPr lang="en-US" sz="2400" i="1" dirty="0">
                <a:latin typeface="Aharoni" pitchFamily="2" charset="-79"/>
                <a:cs typeface="Aharoni" pitchFamily="2" charset="-79"/>
              </a:rPr>
              <a:t>regarding</a:t>
            </a:r>
            <a:r>
              <a:rPr lang="en-US" sz="2400" dirty="0">
                <a:latin typeface="Aharoni" pitchFamily="2" charset="-79"/>
                <a:cs typeface="Aharoni" pitchFamily="2" charset="-79"/>
              </a:rPr>
              <a:t> this proposal</a:t>
            </a:r>
            <a:r>
              <a:rPr lang="en-US" sz="2400" dirty="0" smtClean="0">
                <a:latin typeface="Aharoni" pitchFamily="2" charset="-79"/>
                <a:cs typeface="Aharoni" pitchFamily="2" charset="-79"/>
              </a:rPr>
              <a:t>?</a:t>
            </a:r>
          </a:p>
          <a:p>
            <a:pPr algn="just">
              <a:lnSpc>
                <a:spcPct val="150000"/>
              </a:lnSpc>
            </a:pPr>
            <a:r>
              <a:rPr lang="en-US" sz="2400" dirty="0" smtClean="0">
                <a:latin typeface="Aharoni" pitchFamily="2" charset="-79"/>
                <a:cs typeface="Aharoni" pitchFamily="2" charset="-79"/>
              </a:rPr>
              <a:t>	ii. </a:t>
            </a:r>
            <a:r>
              <a:rPr lang="en-US" sz="2400" i="1" dirty="0" smtClean="0">
                <a:latin typeface="Aharoni" pitchFamily="2" charset="-79"/>
                <a:cs typeface="Aharoni" pitchFamily="2" charset="-79"/>
              </a:rPr>
              <a:t>Considering</a:t>
            </a:r>
            <a:r>
              <a:rPr lang="en-US" sz="2400" dirty="0" smtClean="0">
                <a:latin typeface="Aharoni" pitchFamily="2" charset="-79"/>
                <a:cs typeface="Aharoni" pitchFamily="2" charset="-79"/>
              </a:rPr>
              <a:t> </a:t>
            </a:r>
            <a:r>
              <a:rPr lang="en-US" sz="2400" dirty="0">
                <a:latin typeface="Aharoni" pitchFamily="2" charset="-79"/>
                <a:cs typeface="Aharoni" pitchFamily="2" charset="-79"/>
              </a:rPr>
              <a:t>the quality, the price is not high.</a:t>
            </a:r>
          </a:p>
        </p:txBody>
      </p:sp>
    </p:spTree>
    <p:extLst>
      <p:ext uri="{BB962C8B-B14F-4D97-AF65-F5344CB8AC3E}">
        <p14:creationId xmlns:p14="http://schemas.microsoft.com/office/powerpoint/2010/main" val="51236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62000" y="685800"/>
            <a:ext cx="8001000" cy="5715000"/>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590800" y="4343400"/>
            <a:ext cx="4876800" cy="1107996"/>
          </a:xfrm>
          <a:prstGeom prst="rect">
            <a:avLst/>
          </a:prstGeom>
          <a:noFill/>
        </p:spPr>
        <p:txBody>
          <a:bodyPr wrap="square" rtlCol="0">
            <a:spAutoFit/>
          </a:bodyPr>
          <a:lstStyle/>
          <a:p>
            <a:r>
              <a:rPr lang="en-US" sz="6600" dirty="0" smtClean="0">
                <a:latin typeface="Aharoni" pitchFamily="2" charset="-79"/>
                <a:cs typeface="Aharoni" pitchFamily="2" charset="-79"/>
              </a:rPr>
              <a:t>Allah Hafiz</a:t>
            </a:r>
            <a:endParaRPr lang="en-US" sz="6600" dirty="0">
              <a:latin typeface="Aharoni" pitchFamily="2" charset="-79"/>
              <a:cs typeface="Aharoni" pitchFamily="2" charset="-79"/>
            </a:endParaRPr>
          </a:p>
        </p:txBody>
      </p:sp>
    </p:spTree>
    <p:extLst>
      <p:ext uri="{BB962C8B-B14F-4D97-AF65-F5344CB8AC3E}">
        <p14:creationId xmlns:p14="http://schemas.microsoft.com/office/powerpoint/2010/main" val="174487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620000" cy="6247864"/>
          </a:xfrm>
          <a:prstGeom prst="rect">
            <a:avLst/>
          </a:prstGeom>
        </p:spPr>
        <p:txBody>
          <a:bodyPr wrap="square">
            <a:spAutoFit/>
          </a:bodyPr>
          <a:lstStyle/>
          <a:p>
            <a:pPr algn="r">
              <a:spcBef>
                <a:spcPts val="600"/>
              </a:spcBef>
              <a:spcAft>
                <a:spcPts val="600"/>
              </a:spcAft>
            </a:pPr>
            <a:r>
              <a:rPr lang="en-US" sz="2800" b="1" dirty="0" smtClean="0">
                <a:latin typeface="Aharoni" pitchFamily="2" charset="-79"/>
                <a:cs typeface="Aharoni" pitchFamily="2" charset="-79"/>
              </a:rPr>
              <a:t>I’m </a:t>
            </a:r>
            <a:r>
              <a:rPr lang="en-US" sz="2800" b="1" dirty="0" err="1" smtClean="0">
                <a:latin typeface="Aharoni" pitchFamily="2" charset="-79"/>
                <a:cs typeface="Aharoni" pitchFamily="2" charset="-79"/>
              </a:rPr>
              <a:t>Iqbal</a:t>
            </a:r>
            <a:r>
              <a:rPr lang="en-US" sz="2800" b="1" dirty="0" smtClean="0">
                <a:latin typeface="Aharoni" pitchFamily="2" charset="-79"/>
                <a:cs typeface="Aharoni" pitchFamily="2" charset="-79"/>
              </a:rPr>
              <a:t> Ahmed</a:t>
            </a:r>
          </a:p>
          <a:p>
            <a:pPr algn="r">
              <a:spcBef>
                <a:spcPts val="600"/>
              </a:spcBef>
              <a:spcAft>
                <a:spcPts val="600"/>
              </a:spcAft>
            </a:pPr>
            <a:r>
              <a:rPr lang="en-US" sz="2800" b="1" dirty="0" smtClean="0">
                <a:latin typeface="Aharoni" pitchFamily="2" charset="-79"/>
                <a:cs typeface="Aharoni" pitchFamily="2" charset="-79"/>
              </a:rPr>
              <a:t>Lecturer, Islamic History &amp; Culture</a:t>
            </a:r>
          </a:p>
          <a:p>
            <a:pPr algn="r">
              <a:spcBef>
                <a:spcPts val="600"/>
              </a:spcBef>
              <a:spcAft>
                <a:spcPts val="600"/>
              </a:spcAft>
            </a:pPr>
            <a:r>
              <a:rPr lang="en-US" sz="2800" b="1" dirty="0" err="1" smtClean="0">
                <a:latin typeface="Aharoni" pitchFamily="2" charset="-79"/>
                <a:cs typeface="Aharoni" pitchFamily="2" charset="-79"/>
              </a:rPr>
              <a:t>Joydebpur</a:t>
            </a:r>
            <a:r>
              <a:rPr lang="en-US" sz="2800" b="1" dirty="0" smtClean="0">
                <a:latin typeface="Aharoni" pitchFamily="2" charset="-79"/>
                <a:cs typeface="Aharoni" pitchFamily="2" charset="-79"/>
              </a:rPr>
              <a:t> </a:t>
            </a:r>
            <a:r>
              <a:rPr lang="en-US" sz="2800" b="1" dirty="0" err="1" smtClean="0">
                <a:latin typeface="Aharoni" pitchFamily="2" charset="-79"/>
                <a:cs typeface="Aharoni" pitchFamily="2" charset="-79"/>
              </a:rPr>
              <a:t>Darus</a:t>
            </a:r>
            <a:r>
              <a:rPr lang="en-US" sz="2800" b="1" dirty="0" smtClean="0">
                <a:latin typeface="Aharoni" pitchFamily="2" charset="-79"/>
                <a:cs typeface="Aharoni" pitchFamily="2" charset="-79"/>
              </a:rPr>
              <a:t> Salam </a:t>
            </a:r>
            <a:r>
              <a:rPr lang="en-US" sz="2800" b="1" dirty="0" err="1" smtClean="0">
                <a:latin typeface="Aharoni" pitchFamily="2" charset="-79"/>
                <a:cs typeface="Aharoni" pitchFamily="2" charset="-79"/>
              </a:rPr>
              <a:t>Fazil</a:t>
            </a:r>
            <a:r>
              <a:rPr lang="en-US" sz="2800" b="1" dirty="0" smtClean="0">
                <a:latin typeface="Aharoni" pitchFamily="2" charset="-79"/>
                <a:cs typeface="Aharoni" pitchFamily="2" charset="-79"/>
              </a:rPr>
              <a:t> Madrasah</a:t>
            </a:r>
          </a:p>
          <a:p>
            <a:pPr algn="r">
              <a:spcBef>
                <a:spcPts val="600"/>
              </a:spcBef>
              <a:spcAft>
                <a:spcPts val="600"/>
              </a:spcAft>
            </a:pPr>
            <a:r>
              <a:rPr lang="en-US" sz="2800" b="1" dirty="0" err="1" smtClean="0">
                <a:latin typeface="Aharoni" pitchFamily="2" charset="-79"/>
                <a:cs typeface="Aharoni" pitchFamily="2" charset="-79"/>
              </a:rPr>
              <a:t>Gazipur</a:t>
            </a:r>
            <a:r>
              <a:rPr lang="en-US" sz="2800" b="1" dirty="0" smtClean="0">
                <a:latin typeface="Aharoni" pitchFamily="2" charset="-79"/>
                <a:cs typeface="Aharoni" pitchFamily="2" charset="-79"/>
              </a:rPr>
              <a:t>.</a:t>
            </a:r>
          </a:p>
          <a:p>
            <a:endParaRPr lang="en-US" b="1" dirty="0">
              <a:latin typeface="Aharoni" pitchFamily="2" charset="-79"/>
              <a:cs typeface="Aharoni" pitchFamily="2" charset="-79"/>
            </a:endParaRPr>
          </a:p>
          <a:p>
            <a:endParaRPr lang="en-US" b="1" dirty="0" smtClean="0">
              <a:latin typeface="Aharoni" pitchFamily="2" charset="-79"/>
              <a:cs typeface="Aharoni" pitchFamily="2" charset="-79"/>
            </a:endParaRPr>
          </a:p>
          <a:p>
            <a:endParaRPr lang="en-US" b="1" dirty="0">
              <a:latin typeface="Aharoni" pitchFamily="2" charset="-79"/>
              <a:cs typeface="Aharoni" pitchFamily="2" charset="-79"/>
            </a:endParaRPr>
          </a:p>
          <a:p>
            <a:endParaRPr lang="en-US" b="1" dirty="0" smtClean="0">
              <a:latin typeface="Aharoni" pitchFamily="2" charset="-79"/>
              <a:cs typeface="Aharoni" pitchFamily="2" charset="-79"/>
            </a:endParaRPr>
          </a:p>
          <a:p>
            <a:endParaRPr lang="en-US" b="1" dirty="0">
              <a:latin typeface="Aharoni" pitchFamily="2" charset="-79"/>
              <a:cs typeface="Aharoni" pitchFamily="2" charset="-79"/>
            </a:endParaRPr>
          </a:p>
          <a:p>
            <a:endParaRPr lang="en-US" b="1" dirty="0" smtClean="0">
              <a:latin typeface="Aharoni" pitchFamily="2" charset="-79"/>
              <a:cs typeface="Aharoni" pitchFamily="2" charset="-79"/>
            </a:endParaRPr>
          </a:p>
          <a:p>
            <a:endParaRPr lang="en-US" b="1" dirty="0">
              <a:latin typeface="Aharoni" pitchFamily="2" charset="-79"/>
              <a:cs typeface="Aharoni" pitchFamily="2" charset="-79"/>
            </a:endParaRPr>
          </a:p>
          <a:p>
            <a:endParaRPr lang="en-US" b="1" dirty="0" smtClean="0">
              <a:latin typeface="Aharoni" pitchFamily="2" charset="-79"/>
              <a:cs typeface="Aharoni" pitchFamily="2" charset="-79"/>
            </a:endParaRPr>
          </a:p>
          <a:p>
            <a:pPr>
              <a:spcBef>
                <a:spcPts val="600"/>
              </a:spcBef>
              <a:spcAft>
                <a:spcPts val="600"/>
              </a:spcAft>
            </a:pPr>
            <a:r>
              <a:rPr lang="en-US" sz="2800" b="1" dirty="0" smtClean="0">
                <a:latin typeface="Aharoni" pitchFamily="2" charset="-79"/>
                <a:cs typeface="Aharoni" pitchFamily="2" charset="-79"/>
              </a:rPr>
              <a:t>Today’s Lesson</a:t>
            </a:r>
          </a:p>
          <a:p>
            <a:pPr>
              <a:spcBef>
                <a:spcPts val="600"/>
              </a:spcBef>
              <a:spcAft>
                <a:spcPts val="600"/>
              </a:spcAft>
            </a:pPr>
            <a:r>
              <a:rPr lang="en-US" sz="2800" b="1" dirty="0" smtClean="0">
                <a:latin typeface="Aharoni" pitchFamily="2" charset="-79"/>
                <a:cs typeface="Aharoni" pitchFamily="2" charset="-79"/>
              </a:rPr>
              <a:t>English Grammar (Preposition)</a:t>
            </a:r>
          </a:p>
          <a:p>
            <a:pPr>
              <a:spcBef>
                <a:spcPts val="600"/>
              </a:spcBef>
              <a:spcAft>
                <a:spcPts val="600"/>
              </a:spcAft>
            </a:pPr>
            <a:r>
              <a:rPr lang="en-US" sz="2800" b="1" dirty="0" smtClean="0">
                <a:latin typeface="Aharoni" pitchFamily="2" charset="-79"/>
                <a:cs typeface="Aharoni" pitchFamily="2" charset="-79"/>
              </a:rPr>
              <a:t>Class : Eight</a:t>
            </a:r>
            <a:endParaRPr lang="en-US" dirty="0"/>
          </a:p>
        </p:txBody>
      </p:sp>
    </p:spTree>
    <p:extLst>
      <p:ext uri="{BB962C8B-B14F-4D97-AF65-F5344CB8AC3E}">
        <p14:creationId xmlns:p14="http://schemas.microsoft.com/office/powerpoint/2010/main" val="176237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12" end="12"/>
                                            </p:txEl>
                                          </p:spTgt>
                                        </p:tgtEl>
                                        <p:attrNameLst>
                                          <p:attrName>style.visibility</p:attrName>
                                        </p:attrNameLst>
                                      </p:cBhvr>
                                      <p:to>
                                        <p:strVal val="visible"/>
                                      </p:to>
                                    </p:set>
                                    <p:animEffect transition="in" filter="fade">
                                      <p:cBhvr>
                                        <p:cTn id="33" dur="1000"/>
                                        <p:tgtEl>
                                          <p:spTgt spid="2">
                                            <p:txEl>
                                              <p:pRg st="12" end="12"/>
                                            </p:txEl>
                                          </p:spTgt>
                                        </p:tgtEl>
                                      </p:cBhvr>
                                    </p:animEffect>
                                    <p:anim calcmode="lin" valueType="num">
                                      <p:cBhvr>
                                        <p:cTn id="34"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13" end="13"/>
                                            </p:txEl>
                                          </p:spTgt>
                                        </p:tgtEl>
                                        <p:attrNameLst>
                                          <p:attrName>style.visibility</p:attrName>
                                        </p:attrNameLst>
                                      </p:cBhvr>
                                      <p:to>
                                        <p:strVal val="visible"/>
                                      </p:to>
                                    </p:set>
                                    <p:animEffect transition="in" filter="fade">
                                      <p:cBhvr>
                                        <p:cTn id="40" dur="1000"/>
                                        <p:tgtEl>
                                          <p:spTgt spid="2">
                                            <p:txEl>
                                              <p:pRg st="13" end="13"/>
                                            </p:txEl>
                                          </p:spTgt>
                                        </p:tgtEl>
                                      </p:cBhvr>
                                    </p:animEffect>
                                    <p:anim calcmode="lin" valueType="num">
                                      <p:cBhvr>
                                        <p:cTn id="41"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2">
                                            <p:txEl>
                                              <p:pRg st="14" end="14"/>
                                            </p:txEl>
                                          </p:spTgt>
                                        </p:tgtEl>
                                        <p:attrNameLst>
                                          <p:attrName>style.visibility</p:attrName>
                                        </p:attrNameLst>
                                      </p:cBhvr>
                                      <p:to>
                                        <p:strVal val="visible"/>
                                      </p:to>
                                    </p:set>
                                    <p:animEffect transition="in" filter="fade">
                                      <p:cBhvr>
                                        <p:cTn id="45" dur="1000"/>
                                        <p:tgtEl>
                                          <p:spTgt spid="2">
                                            <p:txEl>
                                              <p:pRg st="14" end="14"/>
                                            </p:txEl>
                                          </p:spTgt>
                                        </p:tgtEl>
                                      </p:cBhvr>
                                    </p:animEffect>
                                    <p:anim calcmode="lin" valueType="num">
                                      <p:cBhvr>
                                        <p:cTn id="46"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855" y="685800"/>
            <a:ext cx="8229600" cy="5109091"/>
          </a:xfrm>
          <a:prstGeom prst="rect">
            <a:avLst/>
          </a:prstGeom>
        </p:spPr>
        <p:txBody>
          <a:bodyPr wrap="square">
            <a:spAutoFit/>
          </a:bodyPr>
          <a:lstStyle/>
          <a:p>
            <a:pPr algn="ctr"/>
            <a:r>
              <a:rPr lang="en-US" sz="3200" b="1" dirty="0" smtClean="0">
                <a:latin typeface="Aharoni" pitchFamily="2" charset="-79"/>
                <a:cs typeface="Aharoni" pitchFamily="2" charset="-79"/>
              </a:rPr>
              <a:t>Learning Outcome</a:t>
            </a:r>
          </a:p>
          <a:p>
            <a:endParaRPr lang="en-US" sz="2800" b="1" dirty="0" smtClean="0">
              <a:latin typeface="Aharoni" pitchFamily="2" charset="-79"/>
              <a:cs typeface="Aharoni" pitchFamily="2" charset="-79"/>
            </a:endParaRPr>
          </a:p>
          <a:p>
            <a:r>
              <a:rPr lang="en-US" sz="2800" b="1" dirty="0" smtClean="0">
                <a:latin typeface="Aharoni" pitchFamily="2" charset="-79"/>
                <a:cs typeface="Aharoni" pitchFamily="2" charset="-79"/>
              </a:rPr>
              <a:t>After This Lesson-</a:t>
            </a:r>
          </a:p>
          <a:p>
            <a:endParaRPr lang="en-US" sz="2800" b="1" dirty="0" smtClean="0">
              <a:latin typeface="Aharoni" pitchFamily="2" charset="-79"/>
              <a:cs typeface="Aharoni" pitchFamily="2" charset="-79"/>
            </a:endParaRPr>
          </a:p>
          <a:p>
            <a:pPr>
              <a:lnSpc>
                <a:spcPct val="150000"/>
              </a:lnSpc>
            </a:pPr>
            <a:r>
              <a:rPr lang="en-US" sz="2800" b="1" dirty="0" smtClean="0">
                <a:latin typeface="Aharoni" pitchFamily="2" charset="-79"/>
                <a:cs typeface="Aharoni" pitchFamily="2" charset="-79"/>
              </a:rPr>
              <a:t>Students can-</a:t>
            </a:r>
          </a:p>
          <a:p>
            <a:pPr>
              <a:lnSpc>
                <a:spcPct val="150000"/>
              </a:lnSpc>
            </a:pPr>
            <a:r>
              <a:rPr lang="en-US" sz="2800" b="1" dirty="0" smtClean="0">
                <a:latin typeface="Aharoni" pitchFamily="2" charset="-79"/>
                <a:cs typeface="Aharoni" pitchFamily="2" charset="-79"/>
              </a:rPr>
              <a:t>	Understand the definition of Preposition.</a:t>
            </a:r>
          </a:p>
          <a:p>
            <a:pPr>
              <a:lnSpc>
                <a:spcPct val="150000"/>
              </a:lnSpc>
            </a:pPr>
            <a:r>
              <a:rPr lang="en-US" sz="2800" b="1" dirty="0">
                <a:latin typeface="Aharoni" pitchFamily="2" charset="-79"/>
                <a:cs typeface="Aharoni" pitchFamily="2" charset="-79"/>
              </a:rPr>
              <a:t>	</a:t>
            </a:r>
            <a:r>
              <a:rPr lang="en-US" sz="2800" b="1" dirty="0" smtClean="0">
                <a:latin typeface="Aharoni" pitchFamily="2" charset="-79"/>
                <a:cs typeface="Aharoni" pitchFamily="2" charset="-79"/>
              </a:rPr>
              <a:t>Classified Preposition </a:t>
            </a:r>
          </a:p>
          <a:p>
            <a:pPr>
              <a:lnSpc>
                <a:spcPct val="150000"/>
              </a:lnSpc>
            </a:pPr>
            <a:r>
              <a:rPr lang="en-US" sz="2800" b="1" dirty="0">
                <a:latin typeface="Aharoni" pitchFamily="2" charset="-79"/>
                <a:cs typeface="Aharoni" pitchFamily="2" charset="-79"/>
              </a:rPr>
              <a:t>	</a:t>
            </a:r>
            <a:r>
              <a:rPr lang="en-US" sz="2800" b="1" dirty="0" smtClean="0">
                <a:latin typeface="Aharoni" pitchFamily="2" charset="-79"/>
                <a:cs typeface="Aharoni" pitchFamily="2" charset="-79"/>
              </a:rPr>
              <a:t>		 &amp;</a:t>
            </a:r>
          </a:p>
          <a:p>
            <a:pPr>
              <a:lnSpc>
                <a:spcPct val="150000"/>
              </a:lnSpc>
            </a:pPr>
            <a:r>
              <a:rPr lang="en-US" sz="2800" b="1" dirty="0">
                <a:latin typeface="Aharoni" pitchFamily="2" charset="-79"/>
                <a:cs typeface="Aharoni" pitchFamily="2" charset="-79"/>
              </a:rPr>
              <a:t>	</a:t>
            </a:r>
            <a:r>
              <a:rPr lang="en-US" sz="2800" b="1" dirty="0" smtClean="0">
                <a:latin typeface="Aharoni" pitchFamily="2" charset="-79"/>
                <a:cs typeface="Aharoni" pitchFamily="2" charset="-79"/>
              </a:rPr>
              <a:t>Use preposition properly.</a:t>
            </a:r>
            <a:endParaRPr lang="en-US" sz="2800" dirty="0"/>
          </a:p>
        </p:txBody>
      </p:sp>
    </p:spTree>
    <p:extLst>
      <p:ext uri="{BB962C8B-B14F-4D97-AF65-F5344CB8AC3E}">
        <p14:creationId xmlns:p14="http://schemas.microsoft.com/office/powerpoint/2010/main" val="313135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5378"/>
            <a:ext cx="8915400" cy="6544420"/>
          </a:xfrm>
          <a:prstGeom prst="rect">
            <a:avLst/>
          </a:prstGeom>
        </p:spPr>
        <p:txBody>
          <a:bodyPr wrap="square">
            <a:spAutoFit/>
          </a:bodyPr>
          <a:lstStyle/>
          <a:p>
            <a:pPr algn="ctr">
              <a:lnSpc>
                <a:spcPct val="114000"/>
              </a:lnSpc>
              <a:spcBef>
                <a:spcPts val="1200"/>
              </a:spcBef>
              <a:spcAft>
                <a:spcPts val="1200"/>
              </a:spcAft>
            </a:pPr>
            <a:r>
              <a:rPr lang="en-US" sz="3600" b="1" dirty="0" smtClean="0">
                <a:latin typeface="Aharoni" pitchFamily="2" charset="-79"/>
                <a:cs typeface="Aharoni" pitchFamily="2" charset="-79"/>
              </a:rPr>
              <a:t>Preposition:</a:t>
            </a:r>
          </a:p>
          <a:p>
            <a:pPr algn="just">
              <a:lnSpc>
                <a:spcPct val="114000"/>
              </a:lnSpc>
              <a:spcBef>
                <a:spcPts val="1200"/>
              </a:spcBef>
              <a:spcAft>
                <a:spcPts val="1200"/>
              </a:spcAft>
            </a:pPr>
            <a:r>
              <a:rPr lang="en-US" sz="2800" dirty="0" smtClean="0">
                <a:latin typeface="Aharoni" pitchFamily="2" charset="-79"/>
                <a:cs typeface="Aharoni" pitchFamily="2" charset="-79"/>
              </a:rPr>
              <a:t>	</a:t>
            </a:r>
            <a:r>
              <a:rPr lang="as-IN" sz="2800" dirty="0" smtClean="0">
                <a:latin typeface="Nikosh" pitchFamily="2" charset="0"/>
                <a:cs typeface="Nikosh" pitchFamily="2" charset="0"/>
              </a:rPr>
              <a:t>যে </a:t>
            </a:r>
            <a:r>
              <a:rPr lang="as-IN" sz="2800" dirty="0">
                <a:latin typeface="Nikosh" pitchFamily="2" charset="0"/>
                <a:cs typeface="Nikosh" pitchFamily="2" charset="0"/>
              </a:rPr>
              <a:t>সকল শব্দ সাধারণত </a:t>
            </a:r>
            <a:r>
              <a:rPr lang="en-US" sz="2800" dirty="0">
                <a:latin typeface="Aharoni" pitchFamily="2" charset="-79"/>
                <a:cs typeface="Aharoni" pitchFamily="2" charset="-79"/>
              </a:rPr>
              <a:t>noun </a:t>
            </a:r>
            <a:r>
              <a:rPr lang="as-IN" sz="2800" dirty="0">
                <a:latin typeface="Nikosh" pitchFamily="2" charset="0"/>
                <a:cs typeface="Nikosh" pitchFamily="2" charset="0"/>
              </a:rPr>
              <a:t>বা</a:t>
            </a:r>
            <a:r>
              <a:rPr lang="as-IN" sz="2800" dirty="0">
                <a:latin typeface="Aharoni" pitchFamily="2" charset="-79"/>
              </a:rPr>
              <a:t> </a:t>
            </a:r>
            <a:r>
              <a:rPr lang="en-US" sz="2800" dirty="0">
                <a:latin typeface="Aharoni" pitchFamily="2" charset="-79"/>
                <a:cs typeface="Aharoni" pitchFamily="2" charset="-79"/>
              </a:rPr>
              <a:t>pronoun </a:t>
            </a:r>
            <a:r>
              <a:rPr lang="as-IN" sz="2800" dirty="0">
                <a:latin typeface="Nikosh" pitchFamily="2" charset="0"/>
                <a:cs typeface="Nikosh" pitchFamily="2" charset="0"/>
              </a:rPr>
              <a:t>এর সামনে বসে</a:t>
            </a:r>
            <a:r>
              <a:rPr lang="as-IN" sz="2800" dirty="0">
                <a:latin typeface="Aharoni" pitchFamily="2" charset="-79"/>
              </a:rPr>
              <a:t> </a:t>
            </a:r>
            <a:r>
              <a:rPr lang="en-US" sz="2800" dirty="0">
                <a:latin typeface="Aharoni" pitchFamily="2" charset="-79"/>
                <a:cs typeface="Aharoni" pitchFamily="2" charset="-79"/>
              </a:rPr>
              <a:t>noun </a:t>
            </a:r>
            <a:r>
              <a:rPr lang="as-IN" sz="2800" dirty="0">
                <a:latin typeface="Nikosh" pitchFamily="2" charset="0"/>
                <a:cs typeface="Nikosh" pitchFamily="2" charset="0"/>
              </a:rPr>
              <a:t>বা</a:t>
            </a:r>
            <a:r>
              <a:rPr lang="as-IN" sz="2800" dirty="0">
                <a:latin typeface="Aharoni" pitchFamily="2" charset="-79"/>
              </a:rPr>
              <a:t> </a:t>
            </a:r>
            <a:r>
              <a:rPr lang="en-US" sz="2800" dirty="0">
                <a:latin typeface="Aharoni" pitchFamily="2" charset="-79"/>
                <a:cs typeface="Aharoni" pitchFamily="2" charset="-79"/>
              </a:rPr>
              <a:t>pronoun </a:t>
            </a:r>
            <a:r>
              <a:rPr lang="as-IN" sz="2800" dirty="0">
                <a:latin typeface="Nikosh" pitchFamily="2" charset="0"/>
                <a:cs typeface="Nikosh" pitchFamily="2" charset="0"/>
              </a:rPr>
              <a:t>এর সাথে </a:t>
            </a:r>
            <a:r>
              <a:rPr lang="en-US" sz="2800" dirty="0">
                <a:latin typeface="Aharoni" pitchFamily="2" charset="-79"/>
                <a:cs typeface="Aharoni" pitchFamily="2" charset="-79"/>
              </a:rPr>
              <a:t>sentence </a:t>
            </a:r>
            <a:r>
              <a:rPr lang="as-IN" sz="2800" dirty="0">
                <a:latin typeface="Nikosh" pitchFamily="2" charset="0"/>
                <a:cs typeface="Nikosh" pitchFamily="2" charset="0"/>
              </a:rPr>
              <a:t>এর অন্যানো শব্দের সম্পর্ক প্রকাশ করে তাদেরকে</a:t>
            </a:r>
            <a:r>
              <a:rPr lang="as-IN" sz="2800" dirty="0">
                <a:latin typeface="Aharoni" pitchFamily="2" charset="-79"/>
              </a:rPr>
              <a:t> </a:t>
            </a:r>
            <a:r>
              <a:rPr lang="en-US" sz="2800" b="1" dirty="0">
                <a:latin typeface="Aharoni" pitchFamily="2" charset="-79"/>
                <a:cs typeface="Aharoni" pitchFamily="2" charset="-79"/>
              </a:rPr>
              <a:t>preposition</a:t>
            </a:r>
            <a:r>
              <a:rPr lang="en-US" sz="2800" dirty="0">
                <a:latin typeface="Nikosh" pitchFamily="2" charset="0"/>
                <a:cs typeface="Nikosh" pitchFamily="2" charset="0"/>
              </a:rPr>
              <a:t> </a:t>
            </a:r>
            <a:r>
              <a:rPr lang="as-IN" sz="2800" dirty="0">
                <a:latin typeface="Nikosh" pitchFamily="2" charset="0"/>
                <a:cs typeface="Nikosh" pitchFamily="2" charset="0"/>
              </a:rPr>
              <a:t>বলা হয়।</a:t>
            </a:r>
          </a:p>
          <a:p>
            <a:pPr algn="just" fontAlgn="base">
              <a:lnSpc>
                <a:spcPct val="114000"/>
              </a:lnSpc>
              <a:spcBef>
                <a:spcPts val="1200"/>
              </a:spcBef>
              <a:spcAft>
                <a:spcPts val="1200"/>
              </a:spcAft>
            </a:pPr>
            <a:r>
              <a:rPr lang="en-US" sz="2800" dirty="0" smtClean="0">
                <a:latin typeface="Aharoni" pitchFamily="2" charset="-79"/>
                <a:cs typeface="Aharoni" pitchFamily="2" charset="-79"/>
              </a:rPr>
              <a:t>	A</a:t>
            </a:r>
            <a:r>
              <a:rPr lang="en-US" sz="2800" dirty="0">
                <a:latin typeface="Aharoni" pitchFamily="2" charset="-79"/>
                <a:cs typeface="Aharoni" pitchFamily="2" charset="-79"/>
              </a:rPr>
              <a:t> </a:t>
            </a:r>
            <a:r>
              <a:rPr lang="en-US" sz="2800" b="1" dirty="0">
                <a:latin typeface="Aharoni" pitchFamily="2" charset="-79"/>
                <a:cs typeface="Aharoni" pitchFamily="2" charset="-79"/>
              </a:rPr>
              <a:t>preposition</a:t>
            </a:r>
            <a:r>
              <a:rPr lang="en-US" sz="2800" dirty="0">
                <a:latin typeface="Aharoni" pitchFamily="2" charset="-79"/>
                <a:cs typeface="Aharoni" pitchFamily="2" charset="-79"/>
              </a:rPr>
              <a:t> is a part of speech that indicates location, direction, time, etc. usually used in front of nouns or pronouns and it shows the relationship between the noun or pronoun and other words of the sentence</a:t>
            </a:r>
            <a:r>
              <a:rPr lang="en-US" sz="2800" dirty="0" smtClean="0">
                <a:latin typeface="Aharoni" pitchFamily="2" charset="-79"/>
                <a:cs typeface="Aharoni" pitchFamily="2" charset="-79"/>
              </a:rPr>
              <a:t>.</a:t>
            </a:r>
          </a:p>
          <a:p>
            <a:pPr algn="just" fontAlgn="base">
              <a:lnSpc>
                <a:spcPct val="114000"/>
              </a:lnSpc>
              <a:spcBef>
                <a:spcPts val="1200"/>
              </a:spcBef>
              <a:spcAft>
                <a:spcPts val="1200"/>
              </a:spcAft>
            </a:pPr>
            <a:r>
              <a:rPr lang="en-US" sz="2800" dirty="0">
                <a:latin typeface="Aharoni" pitchFamily="2" charset="-79"/>
                <a:cs typeface="Aharoni" pitchFamily="2" charset="-79"/>
              </a:rPr>
              <a:t>	</a:t>
            </a:r>
            <a:r>
              <a:rPr lang="en-US" sz="2800" dirty="0" smtClean="0">
                <a:latin typeface="Aharoni" pitchFamily="2" charset="-79"/>
                <a:cs typeface="Aharoni" pitchFamily="2" charset="-79"/>
              </a:rPr>
              <a:t> </a:t>
            </a:r>
            <a:r>
              <a:rPr lang="en-US" sz="2800" dirty="0">
                <a:latin typeface="Aharoni" pitchFamily="2" charset="-79"/>
                <a:cs typeface="Aharoni" pitchFamily="2" charset="-79"/>
              </a:rPr>
              <a:t>On, in, under, after, beside, to, towards, with, etc. are </a:t>
            </a:r>
            <a:r>
              <a:rPr lang="en-US" sz="2800" dirty="0" smtClean="0">
                <a:latin typeface="Aharoni" pitchFamily="2" charset="-79"/>
                <a:cs typeface="Aharoni" pitchFamily="2" charset="-79"/>
              </a:rPr>
              <a:t>prepositions	</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12914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15400" cy="6370975"/>
          </a:xfrm>
          <a:prstGeom prst="rect">
            <a:avLst/>
          </a:prstGeom>
        </p:spPr>
        <p:txBody>
          <a:bodyPr wrap="square">
            <a:spAutoFit/>
          </a:bodyPr>
          <a:lstStyle/>
          <a:p>
            <a:pPr algn="ctr" fontAlgn="base">
              <a:lnSpc>
                <a:spcPct val="150000"/>
              </a:lnSpc>
            </a:pPr>
            <a:r>
              <a:rPr lang="en-US" sz="2800" b="1" dirty="0">
                <a:latin typeface="Times New Roman" pitchFamily="18" charset="0"/>
                <a:cs typeface="Times New Roman" pitchFamily="18" charset="0"/>
              </a:rPr>
              <a:t>Example:</a:t>
            </a:r>
            <a:endParaRPr lang="en-US" sz="2800" dirty="0">
              <a:latin typeface="Times New Roman" pitchFamily="18" charset="0"/>
              <a:cs typeface="Times New Roman" pitchFamily="18" charset="0"/>
            </a:endParaRPr>
          </a:p>
          <a:p>
            <a:pPr fontAlgn="base">
              <a:lnSpc>
                <a:spcPct val="150000"/>
              </a:lnSpc>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book is </a:t>
            </a:r>
            <a:r>
              <a:rPr lang="en-US" sz="2800" b="1" i="1" dirty="0">
                <a:latin typeface="Times New Roman" pitchFamily="18" charset="0"/>
                <a:cs typeface="Times New Roman" pitchFamily="18" charset="0"/>
              </a:rPr>
              <a:t>on</a:t>
            </a:r>
            <a:r>
              <a:rPr lang="en-US" sz="2800" dirty="0">
                <a:latin typeface="Times New Roman" pitchFamily="18" charset="0"/>
                <a:cs typeface="Times New Roman" pitchFamily="18" charset="0"/>
              </a:rPr>
              <a:t> the table</a:t>
            </a:r>
            <a:r>
              <a:rPr lang="en-US" sz="2800" dirty="0" smtClean="0">
                <a:latin typeface="Times New Roman" pitchFamily="18" charset="0"/>
                <a:cs typeface="Times New Roman" pitchFamily="18" charset="0"/>
              </a:rPr>
              <a:t>.  </a:t>
            </a:r>
          </a:p>
          <a:p>
            <a:pPr algn="just" fontAlgn="base">
              <a:lnSpc>
                <a:spcPct val="150000"/>
              </a:lnSpc>
            </a:pPr>
            <a:r>
              <a:rPr lang="en-US" sz="28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a:t>
            </a:r>
            <a:r>
              <a:rPr lang="en-US" sz="2600" dirty="0">
                <a:latin typeface="Times New Roman" pitchFamily="18" charset="0"/>
                <a:cs typeface="Times New Roman" pitchFamily="18" charset="0"/>
              </a:rPr>
              <a:t>Here </a:t>
            </a:r>
            <a:r>
              <a:rPr lang="en-US" sz="2600" b="1" i="1" dirty="0">
                <a:latin typeface="Times New Roman" pitchFamily="18" charset="0"/>
                <a:cs typeface="Times New Roman" pitchFamily="18" charset="0"/>
              </a:rPr>
              <a:t>“on” </a:t>
            </a:r>
            <a:r>
              <a:rPr lang="en-US" sz="2600" dirty="0">
                <a:latin typeface="Times New Roman" pitchFamily="18" charset="0"/>
                <a:cs typeface="Times New Roman" pitchFamily="18" charset="0"/>
              </a:rPr>
              <a:t>is indicating the location of the book, it is used in front of a noun “the table,” and it shows the relationship between the mentioned words. So it’s a preposition.)</a:t>
            </a:r>
          </a:p>
          <a:p>
            <a:pPr fontAlgn="base">
              <a:lnSpc>
                <a:spcPct val="150000"/>
              </a:lnSpc>
            </a:pPr>
            <a:endParaRPr lang="en-US" b="1" dirty="0" smtClean="0">
              <a:latin typeface="Times New Roman" pitchFamily="18" charset="0"/>
              <a:cs typeface="Times New Roman" pitchFamily="18" charset="0"/>
            </a:endParaRPr>
          </a:p>
          <a:p>
            <a:pPr fontAlgn="base">
              <a:lnSpc>
                <a:spcPct val="150000"/>
              </a:lnSpc>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We </a:t>
            </a:r>
            <a:r>
              <a:rPr lang="en-US" sz="2800" dirty="0">
                <a:latin typeface="Times New Roman" pitchFamily="18" charset="0"/>
                <a:cs typeface="Times New Roman" pitchFamily="18" charset="0"/>
              </a:rPr>
              <a:t>sat </a:t>
            </a:r>
            <a:r>
              <a:rPr lang="en-US" sz="2800" b="1" i="1" dirty="0">
                <a:latin typeface="Times New Roman" pitchFamily="18" charset="0"/>
                <a:cs typeface="Times New Roman" pitchFamily="18" charset="0"/>
              </a:rPr>
              <a:t>under</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the tree</a:t>
            </a:r>
            <a:r>
              <a:rPr lang="en-US" sz="2800" dirty="0" smtClean="0">
                <a:latin typeface="Times New Roman" pitchFamily="18" charset="0"/>
                <a:cs typeface="Times New Roman" pitchFamily="18" charset="0"/>
              </a:rPr>
              <a:t>. </a:t>
            </a:r>
          </a:p>
          <a:p>
            <a:pPr algn="just" fontAlgn="base">
              <a:lnSpc>
                <a:spcPct val="150000"/>
              </a:lnSpc>
            </a:pPr>
            <a:r>
              <a:rPr lang="en-US" sz="28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a:t>
            </a:r>
            <a:r>
              <a:rPr lang="en-US" sz="2600" dirty="0">
                <a:latin typeface="Times New Roman" pitchFamily="18" charset="0"/>
                <a:cs typeface="Times New Roman" pitchFamily="18" charset="0"/>
              </a:rPr>
              <a:t>Here </a:t>
            </a:r>
            <a:r>
              <a:rPr lang="en-US" sz="2600" b="1" i="1" dirty="0">
                <a:latin typeface="Times New Roman" pitchFamily="18" charset="0"/>
                <a:cs typeface="Times New Roman" pitchFamily="18" charset="0"/>
              </a:rPr>
              <a:t>“under” </a:t>
            </a:r>
            <a:r>
              <a:rPr lang="en-US" sz="2600" dirty="0">
                <a:latin typeface="Times New Roman" pitchFamily="18" charset="0"/>
                <a:cs typeface="Times New Roman" pitchFamily="18" charset="0"/>
              </a:rPr>
              <a:t>is indicating the location of “we”, it is used in front of a noun “the tree,” and it shows the relationship between the mentioned words. So it’s a preposition</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424575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055" y="1447800"/>
            <a:ext cx="8382000" cy="3323987"/>
          </a:xfrm>
          <a:prstGeom prst="rect">
            <a:avLst/>
          </a:prstGeom>
        </p:spPr>
        <p:txBody>
          <a:bodyPr wrap="square">
            <a:spAutoFit/>
          </a:bodyPr>
          <a:lstStyle/>
          <a:p>
            <a:pPr fontAlgn="base">
              <a:lnSpc>
                <a:spcPct val="150000"/>
              </a:lnSpc>
            </a:pPr>
            <a:r>
              <a:rPr lang="en-US" sz="2800" dirty="0" smtClean="0">
                <a:latin typeface="Times New Roman" pitchFamily="18" charset="0"/>
                <a:cs typeface="Times New Roman" pitchFamily="18" charset="0"/>
              </a:rPr>
              <a:t>*  The </a:t>
            </a:r>
            <a:r>
              <a:rPr lang="en-US" sz="2800" dirty="0">
                <a:latin typeface="Times New Roman" pitchFamily="18" charset="0"/>
                <a:cs typeface="Times New Roman" pitchFamily="18" charset="0"/>
              </a:rPr>
              <a:t>car was coming </a:t>
            </a:r>
            <a:r>
              <a:rPr lang="en-US" sz="2800" b="1" i="1" dirty="0">
                <a:latin typeface="Times New Roman" pitchFamily="18" charset="0"/>
                <a:cs typeface="Times New Roman" pitchFamily="18" charset="0"/>
              </a:rPr>
              <a:t>towards</a:t>
            </a:r>
          </a:p>
          <a:p>
            <a:pPr algn="just" fontAlgn="base">
              <a:lnSpc>
                <a:spcPct val="150000"/>
              </a:lnSpc>
            </a:pPr>
            <a:r>
              <a:rPr lang="en-US" sz="2800" dirty="0">
                <a:latin typeface="Times New Roman" pitchFamily="18" charset="0"/>
                <a:cs typeface="Times New Roman" pitchFamily="18" charset="0"/>
              </a:rPr>
              <a:t>	(Here </a:t>
            </a:r>
            <a:r>
              <a:rPr lang="en-US" sz="2800" b="1" i="1" dirty="0">
                <a:latin typeface="Times New Roman" pitchFamily="18" charset="0"/>
                <a:cs typeface="Times New Roman" pitchFamily="18" charset="0"/>
              </a:rPr>
              <a:t>“towards” </a:t>
            </a:r>
            <a:r>
              <a:rPr lang="en-US" sz="2800" dirty="0">
                <a:latin typeface="Times New Roman" pitchFamily="18" charset="0"/>
                <a:cs typeface="Times New Roman" pitchFamily="18" charset="0"/>
              </a:rPr>
              <a:t>is similarly a preposition because it shows the location of ‘the car”, it is used in front of a pronoun “me”, and it indicates the relationship between the mentioned words.)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19287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153400" cy="6555641"/>
          </a:xfrm>
          <a:prstGeom prst="rect">
            <a:avLst/>
          </a:prstGeom>
        </p:spPr>
        <p:txBody>
          <a:bodyPr wrap="square">
            <a:spAutoFit/>
          </a:bodyPr>
          <a:lstStyle/>
          <a:p>
            <a:pPr algn="just"/>
            <a:r>
              <a:rPr lang="en-US" sz="2800" dirty="0">
                <a:latin typeface="Times New Roman" pitchFamily="18" charset="0"/>
                <a:cs typeface="Times New Roman" pitchFamily="18" charset="0"/>
              </a:rPr>
              <a:t>The following are the words used as preposition in </a:t>
            </a:r>
            <a:r>
              <a:rPr lang="en-US" sz="2800" dirty="0" smtClean="0">
                <a:latin typeface="Times New Roman" pitchFamily="18" charset="0"/>
                <a:cs typeface="Times New Roman" pitchFamily="18" charset="0"/>
              </a:rPr>
              <a:t>English-</a:t>
            </a:r>
          </a:p>
          <a:p>
            <a:pPr algn="just"/>
            <a:r>
              <a:rPr lang="en-US" sz="1400" dirty="0">
                <a:latin typeface="Times New Roman" pitchFamily="18" charset="0"/>
                <a:cs typeface="Times New Roman" pitchFamily="18" charset="0"/>
              </a:rPr>
              <a:t>	</a:t>
            </a:r>
            <a:r>
              <a:rPr lang="en-US" sz="2800" b="1" i="1" dirty="0">
                <a:latin typeface="Times New Roman" pitchFamily="18" charset="0"/>
                <a:cs typeface="Times New Roman" pitchFamily="18" charset="0"/>
              </a:rPr>
              <a:t>For, of, on, at, in, to, off, by, up, with, from, into, within, like, until, above, about, against, under, before, after, among, along, across, around, behind, bellow, beneath, beside, between, beyond, down, during, except, inside, near, since, toward, through and upon.</a:t>
            </a:r>
          </a:p>
          <a:p>
            <a:r>
              <a:rPr lang="en-US" sz="2800" b="1" dirty="0" smtClean="0">
                <a:latin typeface="Times New Roman" pitchFamily="18" charset="0"/>
                <a:cs typeface="Times New Roman" pitchFamily="18" charset="0"/>
              </a:rPr>
              <a:t>Example:</a:t>
            </a:r>
          </a:p>
          <a:p>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He </a:t>
            </a:r>
            <a:r>
              <a:rPr lang="en-US" sz="2800" dirty="0">
                <a:latin typeface="Times New Roman" pitchFamily="18" charset="0"/>
                <a:cs typeface="Times New Roman" pitchFamily="18" charset="0"/>
              </a:rPr>
              <a:t>is looking </a:t>
            </a:r>
            <a:r>
              <a:rPr lang="en-US" sz="2800" b="1" i="1" dirty="0">
                <a:latin typeface="Times New Roman" pitchFamily="18" charset="0"/>
                <a:cs typeface="Times New Roman" pitchFamily="18" charset="0"/>
              </a:rPr>
              <a:t>for</a:t>
            </a:r>
            <a:r>
              <a:rPr lang="en-US" sz="2800" dirty="0">
                <a:latin typeface="Times New Roman" pitchFamily="18" charset="0"/>
                <a:cs typeface="Times New Roman" pitchFamily="18" charset="0"/>
              </a:rPr>
              <a:t> papers</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Rifat</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lives </a:t>
            </a:r>
            <a:r>
              <a:rPr lang="en-US" sz="2800" b="1" i="1" dirty="0">
                <a:latin typeface="Times New Roman" pitchFamily="18" charset="0"/>
                <a:cs typeface="Times New Roman" pitchFamily="18" charset="0"/>
              </a:rPr>
              <a:t>in</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Dhaka</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Place </a:t>
            </a:r>
            <a:r>
              <a:rPr lang="en-US" sz="2800" dirty="0">
                <a:latin typeface="Times New Roman" pitchFamily="18" charset="0"/>
                <a:cs typeface="Times New Roman" pitchFamily="18" charset="0"/>
              </a:rPr>
              <a:t>the book </a:t>
            </a:r>
            <a:r>
              <a:rPr lang="en-US" sz="2800" b="1" i="1" dirty="0">
                <a:latin typeface="Times New Roman" pitchFamily="18" charset="0"/>
                <a:cs typeface="Times New Roman" pitchFamily="18" charset="0"/>
              </a:rPr>
              <a:t>on</a:t>
            </a:r>
            <a:r>
              <a:rPr lang="en-US" sz="2800" dirty="0">
                <a:latin typeface="Times New Roman" pitchFamily="18" charset="0"/>
                <a:cs typeface="Times New Roman" pitchFamily="18" charset="0"/>
              </a:rPr>
              <a:t> the table</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I </a:t>
            </a:r>
            <a:r>
              <a:rPr lang="en-US" sz="2800" dirty="0">
                <a:latin typeface="Times New Roman" pitchFamily="18" charset="0"/>
                <a:cs typeface="Times New Roman" pitchFamily="18" charset="0"/>
              </a:rPr>
              <a:t>will go there </a:t>
            </a:r>
            <a:r>
              <a:rPr lang="en-US" sz="2800" b="1" i="1" dirty="0">
                <a:latin typeface="Times New Roman" pitchFamily="18" charset="0"/>
                <a:cs typeface="Times New Roman" pitchFamily="18" charset="0"/>
              </a:rPr>
              <a:t>after</a:t>
            </a:r>
            <a:r>
              <a:rPr lang="en-US" sz="2800" dirty="0">
                <a:latin typeface="Times New Roman" pitchFamily="18" charset="0"/>
                <a:cs typeface="Times New Roman" pitchFamily="18" charset="0"/>
              </a:rPr>
              <a:t> breakfast</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Look</a:t>
            </a:r>
            <a:r>
              <a:rPr lang="en-US" sz="2800" dirty="0">
                <a:latin typeface="Times New Roman" pitchFamily="18" charset="0"/>
                <a:cs typeface="Times New Roman" pitchFamily="18" charset="0"/>
              </a:rPr>
              <a:t> </a:t>
            </a:r>
            <a:r>
              <a:rPr lang="en-US" sz="2800" b="1" i="1" dirty="0">
                <a:latin typeface="Times New Roman" pitchFamily="18" charset="0"/>
                <a:cs typeface="Times New Roman" pitchFamily="18" charset="0"/>
              </a:rPr>
              <a:t>at</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the sky clearly</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You </a:t>
            </a:r>
            <a:r>
              <a:rPr lang="en-US" sz="2800" dirty="0">
                <a:latin typeface="Times New Roman" pitchFamily="18" charset="0"/>
                <a:cs typeface="Times New Roman" pitchFamily="18" charset="0"/>
              </a:rPr>
              <a:t>should stand </a:t>
            </a:r>
            <a:r>
              <a:rPr lang="en-US" sz="2800" b="1" i="1" dirty="0">
                <a:latin typeface="Times New Roman" pitchFamily="18" charset="0"/>
                <a:cs typeface="Times New Roman" pitchFamily="18" charset="0"/>
              </a:rPr>
              <a:t>by</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him.</a:t>
            </a:r>
          </a:p>
        </p:txBody>
      </p:sp>
    </p:spTree>
    <p:extLst>
      <p:ext uri="{BB962C8B-B14F-4D97-AF65-F5344CB8AC3E}">
        <p14:creationId xmlns:p14="http://schemas.microsoft.com/office/powerpoint/2010/main" val="93103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circle(in)">
                                      <p:cBhvr>
                                        <p:cTn id="21" dur="20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1000"/>
                                        <p:tgtEl>
                                          <p:spTgt spid="2">
                                            <p:txEl>
                                              <p:pRg st="6" end="6"/>
                                            </p:txEl>
                                          </p:spTgt>
                                        </p:tgtEl>
                                      </p:cBhvr>
                                    </p:animEffect>
                                    <p:anim calcmode="lin" valueType="num">
                                      <p:cBhvr>
                                        <p:cTn id="4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
                                            <p:txEl>
                                              <p:pRg st="7" end="7"/>
                                            </p:txEl>
                                          </p:spTgt>
                                        </p:tgtEl>
                                        <p:attrNameLst>
                                          <p:attrName>style.visibility</p:attrName>
                                        </p:attrNameLst>
                                      </p:cBhvr>
                                      <p:to>
                                        <p:strVal val="visible"/>
                                      </p:to>
                                    </p:set>
                                    <p:animEffect transition="in" filter="fade">
                                      <p:cBhvr>
                                        <p:cTn id="54" dur="1000"/>
                                        <p:tgtEl>
                                          <p:spTgt spid="2">
                                            <p:txEl>
                                              <p:pRg st="7" end="7"/>
                                            </p:txEl>
                                          </p:spTgt>
                                        </p:tgtEl>
                                      </p:cBhvr>
                                    </p:animEffect>
                                    <p:anim calcmode="lin" valueType="num">
                                      <p:cBhvr>
                                        <p:cTn id="5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animEffect transition="in" filter="fade">
                                      <p:cBhvr>
                                        <p:cTn id="61" dur="1000"/>
                                        <p:tgtEl>
                                          <p:spTgt spid="2">
                                            <p:txEl>
                                              <p:pRg st="8" end="8"/>
                                            </p:txEl>
                                          </p:spTgt>
                                        </p:tgtEl>
                                      </p:cBhvr>
                                    </p:animEffect>
                                    <p:anim calcmode="lin" valueType="num">
                                      <p:cBhvr>
                                        <p:cTn id="6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382000" cy="5262979"/>
          </a:xfrm>
          <a:prstGeom prst="rect">
            <a:avLst/>
          </a:prstGeom>
        </p:spPr>
        <p:txBody>
          <a:bodyPr wrap="square">
            <a:spAutoFit/>
          </a:bodyPr>
          <a:lstStyle/>
          <a:p>
            <a:pPr algn="ctr">
              <a:lnSpc>
                <a:spcPct val="150000"/>
              </a:lnSpc>
            </a:pPr>
            <a:r>
              <a:rPr lang="en-US" sz="3200" b="1" dirty="0" smtClean="0"/>
              <a:t>Classification of Preposition :</a:t>
            </a:r>
          </a:p>
          <a:p>
            <a:pPr>
              <a:lnSpc>
                <a:spcPct val="150000"/>
              </a:lnSpc>
            </a:pPr>
            <a:r>
              <a:rPr lang="en-US" sz="3200" b="1" dirty="0" smtClean="0"/>
              <a:t>	There are different kinds of Preposition.</a:t>
            </a:r>
          </a:p>
          <a:p>
            <a:pPr>
              <a:lnSpc>
                <a:spcPct val="150000"/>
              </a:lnSpc>
            </a:pPr>
            <a:r>
              <a:rPr lang="en-US" sz="3200" b="1" dirty="0" smtClean="0"/>
              <a:t>Such as-</a:t>
            </a:r>
            <a:endParaRPr lang="en-US" sz="3200" b="1" dirty="0" smtClean="0"/>
          </a:p>
          <a:p>
            <a:pPr marL="400050" indent="-400050">
              <a:lnSpc>
                <a:spcPct val="150000"/>
              </a:lnSpc>
              <a:buAutoNum type="romanLcPeriod"/>
            </a:pPr>
            <a:r>
              <a:rPr lang="en-US" sz="3200" b="1" dirty="0" smtClean="0"/>
              <a:t>Simple </a:t>
            </a:r>
            <a:r>
              <a:rPr lang="en-US" sz="3200" b="1" dirty="0" smtClean="0"/>
              <a:t>Preposition</a:t>
            </a:r>
          </a:p>
          <a:p>
            <a:pPr marL="400050" indent="-400050">
              <a:lnSpc>
                <a:spcPct val="150000"/>
              </a:lnSpc>
              <a:buAutoNum type="romanLcPeriod"/>
            </a:pPr>
            <a:r>
              <a:rPr lang="en-US" sz="3200" b="1" dirty="0" smtClean="0"/>
              <a:t>Double Preposition</a:t>
            </a:r>
          </a:p>
          <a:p>
            <a:pPr marL="400050" indent="-400050">
              <a:lnSpc>
                <a:spcPct val="150000"/>
              </a:lnSpc>
              <a:buAutoNum type="romanLcPeriod"/>
            </a:pPr>
            <a:r>
              <a:rPr lang="en-US" sz="3200" b="1" dirty="0"/>
              <a:t>Compound or Phrasal or Complex </a:t>
            </a:r>
            <a:r>
              <a:rPr lang="en-US" sz="3200" b="1" dirty="0" smtClean="0"/>
              <a:t>Preposition</a:t>
            </a:r>
          </a:p>
          <a:p>
            <a:pPr marL="400050" indent="-400050">
              <a:lnSpc>
                <a:spcPct val="150000"/>
              </a:lnSpc>
              <a:buAutoNum type="romanLcPeriod"/>
            </a:pPr>
            <a:r>
              <a:rPr lang="en-US" sz="3200" b="1" dirty="0"/>
              <a:t>Participial Preposition</a:t>
            </a:r>
          </a:p>
        </p:txBody>
      </p:sp>
    </p:spTree>
    <p:extLst>
      <p:ext uri="{BB962C8B-B14F-4D97-AF65-F5344CB8AC3E}">
        <p14:creationId xmlns:p14="http://schemas.microsoft.com/office/powerpoint/2010/main" val="129180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1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100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2000"/>
                                        <p:tgtEl>
                                          <p:spTgt spid="2">
                                            <p:txEl>
                                              <p:pRg st="1" end="1"/>
                                            </p:txEl>
                                          </p:spTgt>
                                        </p:tgtEl>
                                      </p:cBhvr>
                                    </p:animEffect>
                                    <p:anim calcmode="lin" valueType="num">
                                      <p:cBhvr>
                                        <p:cTn id="15"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100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2000"/>
                                        <p:tgtEl>
                                          <p:spTgt spid="2">
                                            <p:txEl>
                                              <p:pRg st="2" end="2"/>
                                            </p:txEl>
                                          </p:spTgt>
                                        </p:tgtEl>
                                      </p:cBhvr>
                                    </p:animEffect>
                                    <p:anim calcmode="lin" valueType="num">
                                      <p:cBhvr>
                                        <p:cTn id="22"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2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100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100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100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100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7315200" cy="5539978"/>
          </a:xfrm>
          <a:prstGeom prst="rect">
            <a:avLst/>
          </a:prstGeom>
        </p:spPr>
        <p:txBody>
          <a:bodyPr wrap="square">
            <a:spAutoFit/>
          </a:bodyPr>
          <a:lstStyle/>
          <a:p>
            <a:pPr marL="400050" indent="-400050" algn="ctr">
              <a:lnSpc>
                <a:spcPct val="150000"/>
              </a:lnSpc>
              <a:buAutoNum type="romanLcPeriod"/>
            </a:pPr>
            <a:r>
              <a:rPr lang="en-US" sz="2800" b="1" dirty="0" smtClean="0">
                <a:latin typeface="Aharoni" pitchFamily="2" charset="-79"/>
                <a:cs typeface="Aharoni" pitchFamily="2" charset="-79"/>
              </a:rPr>
              <a:t>Simple </a:t>
            </a:r>
            <a:r>
              <a:rPr lang="en-US" sz="2800" b="1" dirty="0">
                <a:latin typeface="Aharoni" pitchFamily="2" charset="-79"/>
                <a:cs typeface="Aharoni" pitchFamily="2" charset="-79"/>
              </a:rPr>
              <a:t>Preposition</a:t>
            </a:r>
            <a:r>
              <a:rPr lang="en-US" sz="2800" dirty="0">
                <a:latin typeface="Aharoni" pitchFamily="2" charset="-79"/>
                <a:cs typeface="Aharoni" pitchFamily="2" charset="-79"/>
              </a:rPr>
              <a:t> </a:t>
            </a:r>
            <a:r>
              <a:rPr lang="en-US" sz="2800" dirty="0" smtClean="0">
                <a:latin typeface="Aharoni" pitchFamily="2" charset="-79"/>
                <a:cs typeface="Aharoni" pitchFamily="2" charset="-79"/>
              </a:rPr>
              <a:t> :</a:t>
            </a:r>
          </a:p>
          <a:p>
            <a:pPr>
              <a:lnSpc>
                <a:spcPct val="150000"/>
              </a:lnSpc>
            </a:pPr>
            <a:r>
              <a:rPr lang="en-US" sz="2800" dirty="0" smtClean="0">
                <a:latin typeface="Aharoni" pitchFamily="2" charset="-79"/>
                <a:cs typeface="Aharoni" pitchFamily="2" charset="-79"/>
              </a:rPr>
              <a:t>such as:-</a:t>
            </a:r>
          </a:p>
          <a:p>
            <a:pPr>
              <a:lnSpc>
                <a:spcPct val="150000"/>
              </a:lnSpc>
            </a:pPr>
            <a:r>
              <a:rPr lang="en-US" sz="2800" dirty="0">
                <a:latin typeface="Aharoni" pitchFamily="2" charset="-79"/>
                <a:cs typeface="Aharoni" pitchFamily="2" charset="-79"/>
              </a:rPr>
              <a:t>	 </a:t>
            </a:r>
            <a:r>
              <a:rPr lang="en-US" sz="2800" b="1" i="1" dirty="0">
                <a:latin typeface="Aharoni" pitchFamily="2" charset="-79"/>
                <a:cs typeface="Aharoni" pitchFamily="2" charset="-79"/>
              </a:rPr>
              <a:t>in, at, by, of, for, on, over, under, up, to, from, out, about, under, with</a:t>
            </a:r>
            <a:r>
              <a:rPr lang="en-US" sz="2800" i="1" dirty="0">
                <a:latin typeface="Aharoni" pitchFamily="2" charset="-79"/>
                <a:cs typeface="Aharoni" pitchFamily="2" charset="-79"/>
              </a:rPr>
              <a:t>, </a:t>
            </a:r>
            <a:r>
              <a:rPr lang="en-US" sz="2800" dirty="0">
                <a:latin typeface="Aharoni" pitchFamily="2" charset="-79"/>
                <a:cs typeface="Aharoni" pitchFamily="2" charset="-79"/>
              </a:rPr>
              <a:t>etc</a:t>
            </a:r>
            <a:r>
              <a:rPr lang="en-US" sz="2800" dirty="0" smtClean="0">
                <a:latin typeface="Aharoni" pitchFamily="2" charset="-79"/>
                <a:cs typeface="Aharoni" pitchFamily="2" charset="-79"/>
              </a:rPr>
              <a:t>.</a:t>
            </a:r>
          </a:p>
          <a:p>
            <a:pPr>
              <a:lnSpc>
                <a:spcPct val="150000"/>
              </a:lnSpc>
            </a:pPr>
            <a:r>
              <a:rPr lang="en-US" sz="2800" dirty="0" smtClean="0">
                <a:latin typeface="Aharoni" pitchFamily="2" charset="-79"/>
                <a:cs typeface="Aharoni" pitchFamily="2" charset="-79"/>
              </a:rPr>
              <a:t>Example : </a:t>
            </a:r>
          </a:p>
          <a:p>
            <a:pPr>
              <a:lnSpc>
                <a:spcPct val="150000"/>
              </a:lnSpc>
            </a:pPr>
            <a:r>
              <a:rPr lang="en-US" sz="2800" dirty="0" smtClean="0">
                <a:latin typeface="Aharoni" pitchFamily="2" charset="-79"/>
                <a:cs typeface="Aharoni" pitchFamily="2" charset="-79"/>
              </a:rPr>
              <a:t>He </a:t>
            </a:r>
            <a:r>
              <a:rPr lang="en-US" sz="2800" dirty="0">
                <a:latin typeface="Aharoni" pitchFamily="2" charset="-79"/>
                <a:cs typeface="Aharoni" pitchFamily="2" charset="-79"/>
              </a:rPr>
              <a:t>goes </a:t>
            </a:r>
            <a:r>
              <a:rPr lang="en-US" sz="2800" b="1" i="1" dirty="0">
                <a:latin typeface="Aharoni" pitchFamily="2" charset="-79"/>
                <a:cs typeface="Aharoni" pitchFamily="2" charset="-79"/>
              </a:rPr>
              <a:t>to</a:t>
            </a:r>
            <a:r>
              <a:rPr lang="en-US" sz="2800" i="1" dirty="0">
                <a:latin typeface="Aharoni" pitchFamily="2" charset="-79"/>
                <a:cs typeface="Aharoni" pitchFamily="2" charset="-79"/>
              </a:rPr>
              <a:t> </a:t>
            </a:r>
            <a:r>
              <a:rPr lang="en-US" sz="2800" dirty="0">
                <a:latin typeface="Aharoni" pitchFamily="2" charset="-79"/>
                <a:cs typeface="Aharoni" pitchFamily="2" charset="-79"/>
              </a:rPr>
              <a:t>school</a:t>
            </a:r>
            <a:r>
              <a:rPr lang="en-US" sz="2800" dirty="0" smtClean="0">
                <a:latin typeface="Aharoni" pitchFamily="2" charset="-79"/>
                <a:cs typeface="Aharoni" pitchFamily="2" charset="-79"/>
              </a:rPr>
              <a:t>.</a:t>
            </a:r>
          </a:p>
          <a:p>
            <a:pPr>
              <a:lnSpc>
                <a:spcPct val="150000"/>
              </a:lnSpc>
            </a:pPr>
            <a:r>
              <a:rPr lang="en-US" sz="2800" dirty="0" err="1" smtClean="0">
                <a:latin typeface="Aharoni" pitchFamily="2" charset="-79"/>
                <a:cs typeface="Aharoni" pitchFamily="2" charset="-79"/>
              </a:rPr>
              <a:t>Maruf</a:t>
            </a:r>
            <a:r>
              <a:rPr lang="en-US" sz="2800" dirty="0" smtClean="0">
                <a:latin typeface="Aharoni" pitchFamily="2" charset="-79"/>
                <a:cs typeface="Aharoni" pitchFamily="2" charset="-79"/>
              </a:rPr>
              <a:t> </a:t>
            </a:r>
            <a:r>
              <a:rPr lang="en-US" sz="2800" dirty="0">
                <a:latin typeface="Aharoni" pitchFamily="2" charset="-79"/>
                <a:cs typeface="Aharoni" pitchFamily="2" charset="-79"/>
              </a:rPr>
              <a:t>is </a:t>
            </a:r>
            <a:r>
              <a:rPr lang="en-US" sz="2800" b="1" i="1" dirty="0">
                <a:latin typeface="Aharoni" pitchFamily="2" charset="-79"/>
                <a:cs typeface="Aharoni" pitchFamily="2" charset="-79"/>
              </a:rPr>
              <a:t>about</a:t>
            </a:r>
            <a:r>
              <a:rPr lang="en-US" sz="2800" dirty="0">
                <a:latin typeface="Aharoni" pitchFamily="2" charset="-79"/>
                <a:cs typeface="Aharoni" pitchFamily="2" charset="-79"/>
              </a:rPr>
              <a:t> seven</a:t>
            </a:r>
            <a:r>
              <a:rPr lang="en-US" sz="2800" dirty="0" smtClean="0">
                <a:latin typeface="Aharoni" pitchFamily="2" charset="-79"/>
                <a:cs typeface="Aharoni" pitchFamily="2" charset="-79"/>
              </a:rPr>
              <a:t>.</a:t>
            </a:r>
          </a:p>
          <a:p>
            <a:pPr>
              <a:lnSpc>
                <a:spcPct val="150000"/>
              </a:lnSpc>
            </a:pPr>
            <a:r>
              <a:rPr lang="en-US" sz="2800" dirty="0" smtClean="0">
                <a:latin typeface="Aharoni" pitchFamily="2" charset="-79"/>
                <a:cs typeface="Aharoni" pitchFamily="2" charset="-79"/>
              </a:rPr>
              <a:t>These </a:t>
            </a:r>
            <a:r>
              <a:rPr lang="en-US" sz="2800" dirty="0">
                <a:latin typeface="Aharoni" pitchFamily="2" charset="-79"/>
                <a:cs typeface="Aharoni" pitchFamily="2" charset="-79"/>
              </a:rPr>
              <a:t>people are coming </a:t>
            </a:r>
            <a:r>
              <a:rPr lang="en-US" sz="2800" b="1" i="1" dirty="0">
                <a:latin typeface="Aharoni" pitchFamily="2" charset="-79"/>
                <a:cs typeface="Aharoni" pitchFamily="2" charset="-79"/>
              </a:rPr>
              <a:t>from</a:t>
            </a:r>
            <a:r>
              <a:rPr lang="en-US" sz="2800" dirty="0">
                <a:latin typeface="Aharoni" pitchFamily="2" charset="-79"/>
                <a:cs typeface="Aharoni" pitchFamily="2" charset="-79"/>
              </a:rPr>
              <a:t> abroad</a:t>
            </a:r>
            <a:r>
              <a:rPr lang="en-US" sz="2800" dirty="0" smtClean="0">
                <a:latin typeface="Aharoni" pitchFamily="2" charset="-79"/>
                <a:cs typeface="Aharoni" pitchFamily="2" charset="-79"/>
              </a:rPr>
              <a:t>.</a:t>
            </a:r>
          </a:p>
          <a:p>
            <a:pPr marL="400050" indent="-400050">
              <a:buAutoNum type="romanLcPeriod"/>
            </a:pPr>
            <a:endParaRPr lang="en-US" dirty="0"/>
          </a:p>
        </p:txBody>
      </p:sp>
    </p:spTree>
    <p:extLst>
      <p:ext uri="{BB962C8B-B14F-4D97-AF65-F5344CB8AC3E}">
        <p14:creationId xmlns:p14="http://schemas.microsoft.com/office/powerpoint/2010/main" val="133720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100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81</Words>
  <Application>Microsoft Office PowerPoint</Application>
  <PresentationFormat>On-screen Show (4:3)</PresentationFormat>
  <Paragraphs>84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Abdullah</dc:creator>
  <cp:lastModifiedBy>Abdullah</cp:lastModifiedBy>
  <cp:revision>54</cp:revision>
  <dcterms:created xsi:type="dcterms:W3CDTF">2020-10-05T13:26:29Z</dcterms:created>
  <dcterms:modified xsi:type="dcterms:W3CDTF">2020-10-19T01:41:01Z</dcterms:modified>
</cp:coreProperties>
</file>