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8" r:id="rId4"/>
    <p:sldId id="259" r:id="rId5"/>
    <p:sldId id="285" r:id="rId6"/>
    <p:sldId id="260" r:id="rId7"/>
    <p:sldId id="261" r:id="rId8"/>
    <p:sldId id="280" r:id="rId9"/>
    <p:sldId id="281" r:id="rId10"/>
    <p:sldId id="282" r:id="rId11"/>
    <p:sldId id="283" r:id="rId12"/>
    <p:sldId id="284" r:id="rId13"/>
    <p:sldId id="268" r:id="rId14"/>
    <p:sldId id="272" r:id="rId15"/>
    <p:sldId id="271" r:id="rId16"/>
    <p:sldId id="270" r:id="rId17"/>
    <p:sldId id="269"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A5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3" d="100"/>
          <a:sy n="53" d="100"/>
        </p:scale>
        <p:origin x="-438" y="-4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6150114"/>
            <a:ext cx="9144000" cy="707886"/>
          </a:xfrm>
          <a:prstGeom prst="rect">
            <a:avLst/>
          </a:prstGeom>
          <a:solidFill>
            <a:schemeClr val="tx1">
              <a:lumMod val="75000"/>
              <a:lumOff val="25000"/>
            </a:schemeClr>
          </a:solidFill>
          <a:ln>
            <a:noFill/>
          </a:ln>
        </p:spPr>
        <p:txBody>
          <a:bodyPr wrap="square">
            <a:spAutoFit/>
          </a:bodyPr>
          <a:lstStyle/>
          <a:p>
            <a:pPr algn="ctr"/>
            <a:r>
              <a:rPr lang="en-US" sz="4000" b="1" dirty="0" smtClean="0">
                <a:solidFill>
                  <a:srgbClr val="00B0F0"/>
                </a:solidFill>
                <a:latin typeface="NikoshBAN" pitchFamily="2" charset="0"/>
                <a:cs typeface="NikoshBAN" pitchFamily="2" charset="0"/>
              </a:rPr>
              <a:t>ICT Class for HSC</a:t>
            </a:r>
            <a:endParaRPr lang="en-US" sz="4000" dirty="0">
              <a:solidFill>
                <a:srgbClr val="00B0F0"/>
              </a:solidFill>
            </a:endParaRPr>
          </a:p>
        </p:txBody>
      </p:sp>
      <p:pic>
        <p:nvPicPr>
          <p:cNvPr id="36865" name="Picture 1" descr="C:\Users\Susmita\Desktop\New folder\animated-welcome-image-0122.gif"/>
          <p:cNvPicPr>
            <a:picLocks noChangeAspect="1" noChangeArrowheads="1" noCrop="1"/>
          </p:cNvPicPr>
          <p:nvPr/>
        </p:nvPicPr>
        <p:blipFill>
          <a:blip r:embed="rId2"/>
          <a:srcRect/>
          <a:stretch>
            <a:fillRect/>
          </a:stretch>
        </p:blipFill>
        <p:spPr bwMode="auto">
          <a:xfrm>
            <a:off x="0" y="0"/>
            <a:ext cx="9144000" cy="617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plus(in)">
                                      <p:cBhvr>
                                        <p:cTn id="7" dur="2000"/>
                                        <p:tgtEl>
                                          <p:spTgt spid="3686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ppt_x</p:attrName>
                                        </p:attrNameLst>
                                      </p:cBhvr>
                                      <p:tavLst>
                                        <p:tav tm="0">
                                          <p:val>
                                            <p:strVal val="#ppt_x-.2"/>
                                          </p:val>
                                        </p:tav>
                                        <p:tav tm="100000">
                                          <p:val>
                                            <p:strVal val="#ppt_x"/>
                                          </p:val>
                                        </p:tav>
                                      </p:tavLst>
                                    </p:anim>
                                    <p:anim calcmode="lin" valueType="num">
                                      <p:cBhvr>
                                        <p:cTn id="13"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33400"/>
            <a:ext cx="3962400" cy="6001643"/>
          </a:xfrm>
          <a:prstGeom prst="rect">
            <a:avLst/>
          </a:prstGeom>
        </p:spPr>
        <p:txBody>
          <a:bodyPr wrap="square">
            <a:spAutoFit/>
          </a:bodyPr>
          <a:lstStyle/>
          <a:p>
            <a:r>
              <a:rPr lang="bn-IN" sz="2400" b="1" dirty="0" smtClean="0">
                <a:solidFill>
                  <a:schemeClr val="tx2"/>
                </a:solidFill>
                <a:latin typeface="NikoshBAN" pitchFamily="2" charset="0"/>
                <a:cs typeface="NikoshBAN" pitchFamily="2" charset="0"/>
              </a:rPr>
              <a:t>এক্সপার্ট সিস্টেম ব্যবহারের ক্ষেত্রসমূহ</a:t>
            </a:r>
          </a:p>
          <a:p>
            <a:endParaRPr lang="bn-IN" sz="2400" dirty="0" smtClean="0">
              <a:latin typeface="NikoshBAN" pitchFamily="2" charset="0"/>
              <a:cs typeface="NikoshBAN" pitchFamily="2" charset="0"/>
            </a:endParaRPr>
          </a:p>
          <a:p>
            <a:r>
              <a:rPr lang="bn-IN" sz="2400" dirty="0" smtClean="0">
                <a:latin typeface="NikoshBAN" pitchFamily="2" charset="0"/>
                <a:cs typeface="NikoshBAN" pitchFamily="2" charset="0"/>
              </a:rPr>
              <a:t>উঁচু </a:t>
            </a:r>
            <a:r>
              <a:rPr lang="bn-IN" sz="2400" dirty="0" smtClean="0">
                <a:latin typeface="NikoshBAN" pitchFamily="2" charset="0"/>
                <a:cs typeface="NikoshBAN" pitchFamily="2" charset="0"/>
              </a:rPr>
              <a:t>মাপের ইন্টারঅ্যাক্টিভ বা আলাপচারিতামূলক অ্যাপ্লিকেশনসমূহে যেমন– ইন্টারঅ্যাকটিভ ভয়েস রেসপন্স, ভয়েস সার্ভার, চ্যাটারবট ইত্যাদিতে।</a:t>
            </a:r>
          </a:p>
          <a:p>
            <a:r>
              <a:rPr lang="bn-IN" sz="2400" dirty="0" smtClean="0">
                <a:latin typeface="NikoshBAN" pitchFamily="2" charset="0"/>
                <a:cs typeface="NikoshBAN" pitchFamily="2" charset="0"/>
              </a:rPr>
              <a:t>ফল্ট ডায়াগনোসিস ও মেডিকেল ডায়াগনোসিস এর ক্ষেত্রে।</a:t>
            </a:r>
          </a:p>
          <a:p>
            <a:r>
              <a:rPr lang="bn-IN" sz="2400" dirty="0" smtClean="0">
                <a:latin typeface="NikoshBAN" pitchFamily="2" charset="0"/>
                <a:cs typeface="NikoshBAN" pitchFamily="2" charset="0"/>
              </a:rPr>
              <a:t>জটিল সিস্টেম, প্রসেস কন্ট্রোল, ইন্টারঅ্যাকটিভ ইউজার গাইডে সমর্থনে।</a:t>
            </a:r>
          </a:p>
          <a:p>
            <a:r>
              <a:rPr lang="bn-IN" sz="2400" dirty="0" smtClean="0">
                <a:latin typeface="NikoshBAN" pitchFamily="2" charset="0"/>
                <a:cs typeface="NikoshBAN" pitchFamily="2" charset="0"/>
              </a:rPr>
              <a:t>শিক্ষামূলক ও টিউটোরিয়াল সফটওয়্যারে।</a:t>
            </a:r>
          </a:p>
          <a:p>
            <a:r>
              <a:rPr lang="bn-IN" sz="2400" dirty="0" smtClean="0">
                <a:latin typeface="NikoshBAN" pitchFamily="2" charset="0"/>
                <a:cs typeface="NikoshBAN" pitchFamily="2" charset="0"/>
              </a:rPr>
              <a:t>মেশিন বা সিস্টেমের লজিক সিমুলেশনে।</a:t>
            </a:r>
          </a:p>
          <a:p>
            <a:r>
              <a:rPr lang="bn-IN" sz="2400" dirty="0" smtClean="0">
                <a:latin typeface="NikoshBAN" pitchFamily="2" charset="0"/>
                <a:cs typeface="NikoshBAN" pitchFamily="2" charset="0"/>
              </a:rPr>
              <a:t>নলেজ ম্যানেজমেন্টে।</a:t>
            </a:r>
          </a:p>
          <a:p>
            <a:r>
              <a:rPr lang="bn-IN" sz="2400" dirty="0" smtClean="0">
                <a:latin typeface="NikoshBAN" pitchFamily="2" charset="0"/>
                <a:cs typeface="NikoshBAN" pitchFamily="2" charset="0"/>
              </a:rPr>
              <a:t>বার বার পরিবর্তিত হয় এরূপ সফটওয়্যারে</a:t>
            </a:r>
            <a:endParaRPr lang="bn-IN" sz="2400" dirty="0">
              <a:latin typeface="NikoshBAN" pitchFamily="2" charset="0"/>
              <a:cs typeface="NikoshBAN" pitchFamily="2" charset="0"/>
            </a:endParaRPr>
          </a:p>
        </p:txBody>
      </p:sp>
      <p:pic>
        <p:nvPicPr>
          <p:cNvPr id="5" name="Picture 4" descr="210.jpg"/>
          <p:cNvPicPr>
            <a:picLocks noChangeAspect="1"/>
          </p:cNvPicPr>
          <p:nvPr/>
        </p:nvPicPr>
        <p:blipFill>
          <a:blip r:embed="rId2"/>
          <a:stretch>
            <a:fillRect/>
          </a:stretch>
        </p:blipFill>
        <p:spPr>
          <a:xfrm>
            <a:off x="4648200" y="304800"/>
            <a:ext cx="4343399" cy="5715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001000" cy="6432530"/>
          </a:xfrm>
          <a:prstGeom prst="rect">
            <a:avLst/>
          </a:prstGeom>
        </p:spPr>
        <p:txBody>
          <a:bodyPr wrap="square">
            <a:spAutoFit/>
          </a:bodyPr>
          <a:lstStyle/>
          <a:p>
            <a:r>
              <a:rPr lang="bn-IN" sz="2800" b="1" dirty="0" smtClean="0">
                <a:solidFill>
                  <a:schemeClr val="tx2"/>
                </a:solidFill>
                <a:latin typeface="NikoshBAN" pitchFamily="2" charset="0"/>
                <a:cs typeface="NikoshBAN" pitchFamily="2" charset="0"/>
              </a:rPr>
              <a:t>এক্সপার্ট সিস্টেমের বাণিজ্যিক ব্যবহার</a:t>
            </a:r>
          </a:p>
          <a:p>
            <a:r>
              <a:rPr lang="bn-IN" sz="2400" dirty="0" smtClean="0">
                <a:latin typeface="NikoshBAN" pitchFamily="2" charset="0"/>
                <a:cs typeface="NikoshBAN" pitchFamily="2" charset="0"/>
              </a:rPr>
              <a:t>আজকাল বিভিন্ন ক্ষেত্রের উপযোগী করে এক্সপার্ট সিস্টেম তৈরি ও ব্যবহৃত হচ্ছে। এগুলোর মধ্যে আছে–</a:t>
            </a:r>
          </a:p>
          <a:p>
            <a:endParaRPr lang="bn-IN" sz="2400" b="1" dirty="0" smtClean="0">
              <a:latin typeface="NikoshBAN" pitchFamily="2" charset="0"/>
              <a:cs typeface="NikoshBAN" pitchFamily="2" charset="0"/>
            </a:endParaRPr>
          </a:p>
          <a:p>
            <a:r>
              <a:rPr lang="bn-IN" sz="2400" b="1" dirty="0" smtClean="0">
                <a:latin typeface="NikoshBAN" pitchFamily="2" charset="0"/>
                <a:cs typeface="NikoshBAN" pitchFamily="2" charset="0"/>
              </a:rPr>
              <a:t>অ্যাকাউন্টিং-</a:t>
            </a:r>
            <a:r>
              <a:rPr lang="bn-IN" sz="2400" dirty="0" smtClean="0">
                <a:latin typeface="NikoshBAN" pitchFamily="2" charset="0"/>
                <a:cs typeface="NikoshBAN" pitchFamily="2" charset="0"/>
              </a:rPr>
              <a:t> আর্থিক তথ্যাদির বিশ্লেষণ, শেয়ারহোল্ডার ও ম্যানেজারদের মধ্যে যোগাযোগ, ফিনান্সিয়াল স্টেটমেন্ট, অর্থনৈতিক সম্পদসমূহ নিয়ে সিদ্ধান্ত গ্রহণ, অডিটিং, বুককিপিং, ইত্যাদি কাজে এক্সপার্ট সিস্টেমকে ব্যবহার করা যেতে পারে।</a:t>
            </a:r>
          </a:p>
          <a:p>
            <a:endParaRPr lang="bn-IN" sz="2400" b="1" dirty="0" smtClean="0">
              <a:latin typeface="NikoshBAN" pitchFamily="2" charset="0"/>
              <a:cs typeface="NikoshBAN" pitchFamily="2" charset="0"/>
            </a:endParaRPr>
          </a:p>
          <a:p>
            <a:r>
              <a:rPr lang="bn-IN" sz="2400" b="1" dirty="0" smtClean="0">
                <a:latin typeface="NikoshBAN" pitchFamily="2" charset="0"/>
                <a:cs typeface="NikoshBAN" pitchFamily="2" charset="0"/>
              </a:rPr>
              <a:t>মেডিসিনঃ</a:t>
            </a:r>
            <a:r>
              <a:rPr lang="bn-IN" sz="2400" dirty="0" smtClean="0">
                <a:latin typeface="NikoshBAN" pitchFamily="2" charset="0"/>
                <a:cs typeface="NikoshBAN" pitchFamily="2" charset="0"/>
              </a:rPr>
              <a:t> অ্যালার্ট ও রিমাইন্ডার তৈরি, ডায়াগনস্টিক সহযোগিতা, থেরাপি ক্রিটিকিং ও প্ল্যানিং, তথা পুনরুদ্ধারের জন্য এজেন্টসমূহ, ইমেজ রিকগনিশন ও ইন্টারপ্রিটেশন ইত্যাদি ক্ষেত্রে এক্সপার্ট সিস্টেম ব্যবহৃত হয়ে থাকে।</a:t>
            </a:r>
          </a:p>
          <a:p>
            <a:endParaRPr lang="bn-IN" sz="2400" b="1" dirty="0" smtClean="0">
              <a:latin typeface="NikoshBAN" pitchFamily="2" charset="0"/>
              <a:cs typeface="NikoshBAN" pitchFamily="2" charset="0"/>
            </a:endParaRPr>
          </a:p>
          <a:p>
            <a:r>
              <a:rPr lang="bn-IN" sz="2400" b="1" dirty="0" smtClean="0">
                <a:latin typeface="NikoshBAN" pitchFamily="2" charset="0"/>
                <a:cs typeface="NikoshBAN" pitchFamily="2" charset="0"/>
              </a:rPr>
              <a:t>প্রসেস </a:t>
            </a:r>
            <a:r>
              <a:rPr lang="bn-IN" sz="2400" b="1" dirty="0" smtClean="0">
                <a:latin typeface="NikoshBAN" pitchFamily="2" charset="0"/>
                <a:cs typeface="NikoshBAN" pitchFamily="2" charset="0"/>
              </a:rPr>
              <a:t>কন্ট্রোলঃ</a:t>
            </a:r>
            <a:r>
              <a:rPr lang="bn-IN" sz="2400" dirty="0" smtClean="0">
                <a:latin typeface="NikoshBAN" pitchFamily="2" charset="0"/>
                <a:cs typeface="NikoshBAN" pitchFamily="2" charset="0"/>
              </a:rPr>
              <a:t> আর্কিটেকচার, মেকানিজম ও অ্যালগোরিদম নিয়ে কাজ করার ক্ষেত্রে পরিসংখ্যান ও প্রকৌশলিক বিষয়গুলোর নিয়ন্ত্রণে এক্সপার্ট সিস্টেমকে ব্যবহার করা যায়। এর মাধ্যমে বিভিন্ন ধরনের প্রসেস কন্ট্রোল যেমন– ডিসক্রিট, ব্যাচ, কন্টিনিউয়াস ইত্যাদি পরিচালনা করা যায়।</a:t>
            </a:r>
          </a:p>
          <a:p>
            <a:r>
              <a:rPr lang="bn-IN" sz="1400" dirty="0" smtClean="0">
                <a:latin typeface="NikoshBAN" pitchFamily="2" charset="0"/>
                <a:cs typeface="NikoshBAN" pitchFamily="2" charset="0"/>
              </a:rPr>
              <a:t/>
            </a:r>
            <a:br>
              <a:rPr lang="bn-IN" sz="1400" dirty="0" smtClean="0">
                <a:latin typeface="NikoshBAN" pitchFamily="2" charset="0"/>
                <a:cs typeface="NikoshBAN" pitchFamily="2" charset="0"/>
              </a:rPr>
            </a:br>
            <a:endParaRPr lang="bn-IN" sz="1400" dirty="0" smtClean="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76200"/>
            <a:ext cx="8001000" cy="6309420"/>
          </a:xfrm>
          <a:prstGeom prst="rect">
            <a:avLst/>
          </a:prstGeom>
        </p:spPr>
        <p:txBody>
          <a:bodyPr wrap="square">
            <a:spAutoFit/>
          </a:bodyPr>
          <a:lstStyle/>
          <a:p>
            <a:r>
              <a:rPr lang="bn-IN" sz="4400" b="1" dirty="0" smtClean="0">
                <a:solidFill>
                  <a:schemeClr val="tx2"/>
                </a:solidFill>
                <a:latin typeface="NikoshBAN" pitchFamily="2" charset="0"/>
                <a:cs typeface="NikoshBAN" pitchFamily="2" charset="0"/>
              </a:rPr>
              <a:t>এক্সপার্ট সিস্টেমের বাণিজ্যিক ব্যবহার</a:t>
            </a:r>
          </a:p>
          <a:p>
            <a:r>
              <a:rPr lang="bn-IN" sz="2400" dirty="0" smtClean="0">
                <a:latin typeface="NikoshBAN" pitchFamily="2" charset="0"/>
                <a:cs typeface="NikoshBAN" pitchFamily="2" charset="0"/>
              </a:rPr>
              <a:t/>
            </a:r>
            <a:br>
              <a:rPr lang="bn-IN" sz="2400" dirty="0" smtClean="0">
                <a:latin typeface="NikoshBAN" pitchFamily="2" charset="0"/>
                <a:cs typeface="NikoshBAN" pitchFamily="2" charset="0"/>
              </a:rPr>
            </a:br>
            <a:r>
              <a:rPr lang="bn-IN" sz="2400" b="1" dirty="0" smtClean="0">
                <a:latin typeface="NikoshBAN" pitchFamily="2" charset="0"/>
                <a:cs typeface="NikoshBAN" pitchFamily="2" charset="0"/>
              </a:rPr>
              <a:t>আর্থিক </a:t>
            </a:r>
            <a:r>
              <a:rPr lang="bn-IN" sz="2400" b="1" dirty="0" smtClean="0">
                <a:latin typeface="NikoshBAN" pitchFamily="2" charset="0"/>
                <a:cs typeface="NikoshBAN" pitchFamily="2" charset="0"/>
              </a:rPr>
              <a:t>সেবাখাতঃ</a:t>
            </a:r>
            <a:r>
              <a:rPr lang="bn-IN" sz="2400" dirty="0" smtClean="0">
                <a:latin typeface="NikoshBAN" pitchFamily="2" charset="0"/>
                <a:cs typeface="NikoshBAN" pitchFamily="2" charset="0"/>
              </a:rPr>
              <a:t> আর্থিক ক্ষেত্রে মর্টগেজের জন্য এক্সপার্ট সিস্টেমের ব্যবহার অন্যতম উৎকৃষ্ট উদাহরণ। আর্থিক প্রতিষ্ঠানের লোড ডিপার্টমেন্ট এটি ব্যবহারে বেশি আগ্রহী থাকে। এছাড়া বিভিন্ন মার্কেটপ্লেসের ট্রেডিং, ক্রেডিট ইউনিয়ন, ব্যাংক, ক্রেডিট কার্ড কোম্পানি, ইন্স্যুরেন্স কোম্পানি, কনস্যুমার ফিন্যান্স কোম্পানি, স্টক ব্রোকারেজ, বিনিয়োগ ফান্ড ইত্যাদি খাতেও ক্ষেত্রেও এক্সপার্ট সিস্টেম ব্যবহৃত হয়।</a:t>
            </a:r>
          </a:p>
          <a:p>
            <a:r>
              <a:rPr lang="bn-IN" sz="2400" dirty="0" smtClean="0">
                <a:latin typeface="NikoshBAN" pitchFamily="2" charset="0"/>
                <a:cs typeface="NikoshBAN" pitchFamily="2" charset="0"/>
              </a:rPr>
              <a:t/>
            </a:r>
            <a:br>
              <a:rPr lang="bn-IN" sz="2400" dirty="0" smtClean="0">
                <a:latin typeface="NikoshBAN" pitchFamily="2" charset="0"/>
                <a:cs typeface="NikoshBAN" pitchFamily="2" charset="0"/>
              </a:rPr>
            </a:br>
            <a:endParaRPr lang="bn-IN" sz="2400" dirty="0" smtClean="0">
              <a:latin typeface="NikoshBAN" pitchFamily="2" charset="0"/>
              <a:cs typeface="NikoshBAN" pitchFamily="2" charset="0"/>
            </a:endParaRPr>
          </a:p>
          <a:p>
            <a:r>
              <a:rPr lang="bn-IN" sz="2400" b="1" dirty="0" smtClean="0">
                <a:latin typeface="NikoshBAN" pitchFamily="2" charset="0"/>
                <a:cs typeface="NikoshBAN" pitchFamily="2" charset="0"/>
              </a:rPr>
              <a:t>উৎপাদনঃ</a:t>
            </a:r>
            <a:r>
              <a:rPr lang="bn-IN" sz="2400" dirty="0" smtClean="0">
                <a:latin typeface="NikoshBAN" pitchFamily="2" charset="0"/>
                <a:cs typeface="NikoshBAN" pitchFamily="2" charset="0"/>
              </a:rPr>
              <a:t> উৎপাদন পরিকল্পনা, পণ্যের নকশা, গুণাগুণ ব্যবস্থাপনা, যন্ত্রপাতির ব্যবস্থাপনা ও নিয়ন্ত্রণ ইত্যাদিসহ উৎপাদন সংশ্লিষ্ট বহু ক্ষেত্রে এক্সপার্ট সিস্টেম ব্যবহৃত হয়ে থাকে।</a:t>
            </a:r>
          </a:p>
          <a:p>
            <a:r>
              <a:rPr lang="bn-IN" sz="2400" dirty="0" smtClean="0">
                <a:latin typeface="NikoshBAN" pitchFamily="2" charset="0"/>
                <a:cs typeface="NikoshBAN" pitchFamily="2" charset="0"/>
              </a:rPr>
              <a:t/>
            </a:r>
            <a:br>
              <a:rPr lang="bn-IN" sz="2400" dirty="0" smtClean="0">
                <a:latin typeface="NikoshBAN" pitchFamily="2" charset="0"/>
                <a:cs typeface="NikoshBAN" pitchFamily="2" charset="0"/>
              </a:rPr>
            </a:br>
            <a:endParaRPr lang="bn-IN" sz="2400" dirty="0" smtClean="0">
              <a:latin typeface="NikoshBAN" pitchFamily="2" charset="0"/>
              <a:cs typeface="NikoshBAN" pitchFamily="2" charset="0"/>
            </a:endParaRPr>
          </a:p>
          <a:p>
            <a:r>
              <a:rPr lang="bn-IN" sz="2400" b="1" dirty="0" smtClean="0">
                <a:latin typeface="NikoshBAN" pitchFamily="2" charset="0"/>
                <a:cs typeface="NikoshBAN" pitchFamily="2" charset="0"/>
              </a:rPr>
              <a:t>মানবসম্পদঃ</a:t>
            </a:r>
            <a:r>
              <a:rPr lang="bn-IN" sz="2400" dirty="0" smtClean="0">
                <a:latin typeface="NikoshBAN" pitchFamily="2" charset="0"/>
                <a:cs typeface="NikoshBAN" pitchFamily="2" charset="0"/>
              </a:rPr>
              <a:t> মানবসম্পদ ব্যবস্থাপনা, কর্মীদের দক্ষতার মূল্যায়ন, বিভিন্ন ভাতা ও পেনশন ব্যবস্থাপনায় কার্যকরভাবে এক্সপার্ট সিস্টেমকে ব্যবহার করা যায়।</a:t>
            </a:r>
            <a:endParaRPr lang="bn-IN" sz="24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200400" y="609600"/>
            <a:ext cx="2514600" cy="8382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2E0FB1"/>
                </a:solidFill>
                <a:latin typeface="NikoshBAN" pitchFamily="2" charset="0"/>
                <a:cs typeface="NikoshBAN" pitchFamily="2" charset="0"/>
              </a:rPr>
              <a:t>একক কাজ</a:t>
            </a:r>
            <a:endParaRPr lang="en-US" sz="3600" b="1" dirty="0">
              <a:solidFill>
                <a:srgbClr val="2E0FB1"/>
              </a:solidFill>
              <a:latin typeface="NikoshBAN" pitchFamily="2" charset="0"/>
              <a:cs typeface="NikoshBAN" pitchFamily="2" charset="0"/>
            </a:endParaRPr>
          </a:p>
        </p:txBody>
      </p:sp>
      <p:pic>
        <p:nvPicPr>
          <p:cNvPr id="3" name="Picture 2" descr="http://bsaefiling.fincen.treas.gov/images/individual.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76600" y="1905000"/>
            <a:ext cx="2362200" cy="23622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2209800" y="4869359"/>
            <a:ext cx="5257800" cy="769441"/>
          </a:xfrm>
          <a:prstGeom prst="rect">
            <a:avLst/>
          </a:prstGeom>
        </p:spPr>
        <p:txBody>
          <a:bodyPr wrap="square">
            <a:spAutoFit/>
          </a:bodyPr>
          <a:lstStyle/>
          <a:p>
            <a:r>
              <a:rPr lang="bn-IN" sz="4400" b="1" dirty="0" smtClean="0">
                <a:latin typeface="NikoshBAN" pitchFamily="2" charset="0"/>
                <a:cs typeface="NikoshBAN" pitchFamily="2" charset="0"/>
              </a:rPr>
              <a:t>১। </a:t>
            </a:r>
            <a:r>
              <a:rPr lang="bn-IN" sz="4400" b="1" dirty="0" smtClean="0">
                <a:solidFill>
                  <a:schemeClr val="bg2">
                    <a:lumMod val="25000"/>
                  </a:schemeClr>
                </a:solidFill>
                <a:latin typeface="NikoshBAN" pitchFamily="2" charset="0"/>
                <a:cs typeface="NikoshBAN" pitchFamily="2" charset="0"/>
              </a:rPr>
              <a:t>এক্সপার্ট </a:t>
            </a:r>
            <a:r>
              <a:rPr lang="bn-IN" sz="4400" b="1" dirty="0" smtClean="0">
                <a:solidFill>
                  <a:schemeClr val="bg2">
                    <a:lumMod val="25000"/>
                  </a:schemeClr>
                </a:solidFill>
                <a:latin typeface="NikoshBAN" pitchFamily="2" charset="0"/>
                <a:cs typeface="NikoshBAN" pitchFamily="2" charset="0"/>
              </a:rPr>
              <a:t>সিস্টেম </a:t>
            </a:r>
            <a:r>
              <a:rPr lang="bn-IN" sz="4400" b="1" dirty="0" smtClean="0">
                <a:solidFill>
                  <a:schemeClr val="bg2">
                    <a:lumMod val="25000"/>
                  </a:schemeClr>
                </a:solidFill>
                <a:latin typeface="NikoshBAN" pitchFamily="2" charset="0"/>
                <a:cs typeface="NikoshBAN" pitchFamily="2" charset="0"/>
              </a:rPr>
              <a:t>কি</a:t>
            </a:r>
            <a:r>
              <a:rPr lang="bn-IN" sz="4400" b="1" dirty="0" smtClean="0">
                <a:solidFill>
                  <a:schemeClr val="bg2">
                    <a:lumMod val="25000"/>
                  </a:schemeClr>
                </a:solidFill>
                <a:latin typeface="NikoshBAN" pitchFamily="2" charset="0"/>
                <a:cs typeface="NikoshBAN" pitchFamily="2" charset="0"/>
              </a:rPr>
              <a:t>?</a:t>
            </a:r>
            <a:endParaRPr lang="en-US" sz="4400" b="1" dirty="0">
              <a:solidFill>
                <a:schemeClr val="bg2">
                  <a:lumMod val="2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plus(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2895600" y="609600"/>
            <a:ext cx="2514600" cy="8382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2E0FB1"/>
                </a:solidFill>
                <a:latin typeface="NikoshBAN" pitchFamily="2" charset="0"/>
                <a:cs typeface="NikoshBAN" pitchFamily="2" charset="0"/>
              </a:rPr>
              <a:t>জোড়ায় কাজ</a:t>
            </a:r>
            <a:endParaRPr lang="en-US" sz="3600" b="1" dirty="0">
              <a:solidFill>
                <a:srgbClr val="2E0FB1"/>
              </a:solidFill>
              <a:latin typeface="NikoshBAN" pitchFamily="2" charset="0"/>
              <a:cs typeface="NikoshBAN" pitchFamily="2" charset="0"/>
            </a:endParaRPr>
          </a:p>
        </p:txBody>
      </p:sp>
      <p:sp>
        <p:nvSpPr>
          <p:cNvPr id="4" name="Rectangle 3"/>
          <p:cNvSpPr/>
          <p:nvPr/>
        </p:nvSpPr>
        <p:spPr>
          <a:xfrm>
            <a:off x="609600" y="1676400"/>
            <a:ext cx="8001000" cy="707886"/>
          </a:xfrm>
          <a:prstGeom prst="rect">
            <a:avLst/>
          </a:prstGeom>
        </p:spPr>
        <p:txBody>
          <a:bodyPr wrap="square">
            <a:spAutoFit/>
          </a:bodyPr>
          <a:lstStyle/>
          <a:p>
            <a:pPr algn="just"/>
            <a:r>
              <a:rPr lang="bn-IN" sz="4000" b="1" dirty="0" smtClean="0">
                <a:solidFill>
                  <a:srgbClr val="7030A0"/>
                </a:solidFill>
                <a:latin typeface="NikoshBAN" pitchFamily="2" charset="0"/>
                <a:cs typeface="NikoshBAN" pitchFamily="2" charset="0"/>
              </a:rPr>
              <a:t>২। </a:t>
            </a:r>
            <a:r>
              <a:rPr lang="bn-IN" sz="4000" b="1" dirty="0" smtClean="0">
                <a:solidFill>
                  <a:schemeClr val="bg2">
                    <a:lumMod val="25000"/>
                  </a:schemeClr>
                </a:solidFill>
                <a:latin typeface="NikoshBAN" pitchFamily="2" charset="0"/>
                <a:cs typeface="NikoshBAN" pitchFamily="2" charset="0"/>
              </a:rPr>
              <a:t>এক্সপার্ট সিস্টেম</a:t>
            </a:r>
            <a:r>
              <a:rPr lang="bn-IN" sz="4000" b="1" dirty="0" smtClean="0">
                <a:solidFill>
                  <a:schemeClr val="tx2"/>
                </a:solidFill>
                <a:latin typeface="NikoshBAN" pitchFamily="2" charset="0"/>
                <a:cs typeface="NikoshBAN" pitchFamily="2" charset="0"/>
              </a:rPr>
              <a:t> </a:t>
            </a:r>
            <a:r>
              <a:rPr lang="bn-IN" sz="4000" b="1" dirty="0" smtClean="0">
                <a:latin typeface="NikoshBAN" pitchFamily="2" charset="0"/>
                <a:cs typeface="NikoshBAN" pitchFamily="2" charset="0"/>
              </a:rPr>
              <a:t>এর </a:t>
            </a:r>
            <a:r>
              <a:rPr lang="bn-IN" sz="4000" b="1" dirty="0" smtClean="0">
                <a:latin typeface="NikoshBAN" pitchFamily="2" charset="0"/>
                <a:cs typeface="NikoshBAN" pitchFamily="2" charset="0"/>
              </a:rPr>
              <a:t>সুবিধাগুলি </a:t>
            </a:r>
            <a:r>
              <a:rPr lang="bn-IN" sz="4000" b="1" dirty="0" smtClean="0">
                <a:latin typeface="NikoshBAN" pitchFamily="2" charset="0"/>
                <a:cs typeface="NikoshBAN" pitchFamily="2" charset="0"/>
              </a:rPr>
              <a:t>ব্যাখ্যা </a:t>
            </a:r>
            <a:r>
              <a:rPr lang="bn-IN" sz="4000" b="1" dirty="0" smtClean="0">
                <a:latin typeface="NikoshBAN" pitchFamily="2" charset="0"/>
                <a:cs typeface="NikoshBAN" pitchFamily="2" charset="0"/>
              </a:rPr>
              <a:t>কর।  </a:t>
            </a:r>
            <a:endParaRPr lang="bn-IN" sz="4000" b="1" dirty="0" smtClean="0">
              <a:latin typeface="NikoshBAN" pitchFamily="2" charset="0"/>
              <a:cs typeface="NikoshBAN" pitchFamily="2" charset="0"/>
            </a:endParaRPr>
          </a:p>
        </p:txBody>
      </p:sp>
      <p:pic>
        <p:nvPicPr>
          <p:cNvPr id="24578" name="Picture 2" descr="C:\Users\Susmita\Desktop\New folder\illustration-pair-little-girls-coloring-kinder-garden-color-stylized-young-team-work-activity-97813755.jpg"/>
          <p:cNvPicPr>
            <a:picLocks noChangeAspect="1" noChangeArrowheads="1"/>
          </p:cNvPicPr>
          <p:nvPr/>
        </p:nvPicPr>
        <p:blipFill>
          <a:blip r:embed="rId2"/>
          <a:srcRect/>
          <a:stretch>
            <a:fillRect/>
          </a:stretch>
        </p:blipFill>
        <p:spPr bwMode="auto">
          <a:xfrm>
            <a:off x="2133600" y="2362200"/>
            <a:ext cx="4343400"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24578"/>
                                        </p:tgtEl>
                                        <p:attrNameLst>
                                          <p:attrName>style.visibility</p:attrName>
                                        </p:attrNameLst>
                                      </p:cBhvr>
                                      <p:to>
                                        <p:strVal val="visible"/>
                                      </p:to>
                                    </p:set>
                                    <p:anim calcmode="lin" valueType="num">
                                      <p:cBhvr additive="base">
                                        <p:cTn id="19" dur="5000" fill="hold"/>
                                        <p:tgtEl>
                                          <p:spTgt spid="24578"/>
                                        </p:tgtEl>
                                        <p:attrNameLst>
                                          <p:attrName>ppt_x</p:attrName>
                                        </p:attrNameLst>
                                      </p:cBhvr>
                                      <p:tavLst>
                                        <p:tav tm="0">
                                          <p:val>
                                            <p:strVal val="#ppt_x"/>
                                          </p:val>
                                        </p:tav>
                                        <p:tav tm="100000">
                                          <p:val>
                                            <p:strVal val="#ppt_x"/>
                                          </p:val>
                                        </p:tav>
                                      </p:tavLst>
                                    </p:anim>
                                    <p:anim calcmode="lin" valueType="num">
                                      <p:cBhvr additive="base">
                                        <p:cTn id="20" dur="5000" fill="hold"/>
                                        <p:tgtEl>
                                          <p:spTgt spid="24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048000" y="609600"/>
            <a:ext cx="2514600" cy="8382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2E0FB1"/>
                </a:solidFill>
                <a:latin typeface="NikoshBAN" pitchFamily="2" charset="0"/>
                <a:cs typeface="NikoshBAN" pitchFamily="2" charset="0"/>
              </a:rPr>
              <a:t>দলগত কাজ</a:t>
            </a:r>
            <a:endParaRPr lang="en-US" sz="3600" b="1" dirty="0">
              <a:solidFill>
                <a:srgbClr val="2E0FB1"/>
              </a:solidFill>
              <a:latin typeface="NikoshBAN" pitchFamily="2" charset="0"/>
              <a:cs typeface="NikoshBAN" pitchFamily="2" charset="0"/>
            </a:endParaRPr>
          </a:p>
        </p:txBody>
      </p:sp>
      <p:sp>
        <p:nvSpPr>
          <p:cNvPr id="4" name="Rectangle 3"/>
          <p:cNvSpPr/>
          <p:nvPr/>
        </p:nvSpPr>
        <p:spPr>
          <a:xfrm>
            <a:off x="304800" y="2971800"/>
            <a:ext cx="2514600" cy="1384995"/>
          </a:xfrm>
          <a:prstGeom prst="rect">
            <a:avLst/>
          </a:prstGeom>
        </p:spPr>
        <p:txBody>
          <a:bodyPr wrap="square">
            <a:spAutoFit/>
          </a:bodyPr>
          <a:lstStyle/>
          <a:p>
            <a:pPr algn="just"/>
            <a:r>
              <a:rPr lang="bn-IN" sz="2800" b="1" dirty="0" smtClean="0">
                <a:solidFill>
                  <a:srgbClr val="7030A0"/>
                </a:solidFill>
                <a:latin typeface="NikoshBAN" pitchFamily="2" charset="0"/>
                <a:cs typeface="NikoshBAN" pitchFamily="2" charset="0"/>
              </a:rPr>
              <a:t>২। </a:t>
            </a:r>
            <a:r>
              <a:rPr lang="bn-IN" sz="2800" b="1" dirty="0" smtClean="0">
                <a:solidFill>
                  <a:schemeClr val="bg2">
                    <a:lumMod val="25000"/>
                  </a:schemeClr>
                </a:solidFill>
                <a:latin typeface="NikoshBAN" pitchFamily="2" charset="0"/>
                <a:cs typeface="NikoshBAN" pitchFamily="2" charset="0"/>
              </a:rPr>
              <a:t>এক্সপার্ট সিস্টেম</a:t>
            </a:r>
            <a:r>
              <a:rPr lang="bn-IN" sz="2800" b="1" dirty="0" smtClean="0">
                <a:solidFill>
                  <a:schemeClr val="tx2"/>
                </a:solidFill>
                <a:latin typeface="NikoshBAN" pitchFamily="2" charset="0"/>
                <a:cs typeface="NikoshBAN" pitchFamily="2" charset="0"/>
              </a:rPr>
              <a:t> </a:t>
            </a:r>
            <a:r>
              <a:rPr lang="bn-IN" sz="2800" b="1" dirty="0" smtClean="0">
                <a:latin typeface="NikoshBAN" pitchFamily="2" charset="0"/>
                <a:cs typeface="NikoshBAN" pitchFamily="2" charset="0"/>
              </a:rPr>
              <a:t>এর ব্যবহার ব্যাখ্যা </a:t>
            </a:r>
            <a:r>
              <a:rPr lang="bn-IN" sz="2800" b="1" dirty="0" smtClean="0">
                <a:latin typeface="NikoshBAN" pitchFamily="2" charset="0"/>
                <a:cs typeface="NikoshBAN" pitchFamily="2" charset="0"/>
              </a:rPr>
              <a:t>কর।  </a:t>
            </a:r>
            <a:endParaRPr lang="bn-IN" sz="2800" b="1" dirty="0" smtClean="0">
              <a:latin typeface="NikoshBAN" pitchFamily="2" charset="0"/>
              <a:cs typeface="NikoshBAN" pitchFamily="2" charset="0"/>
            </a:endParaRPr>
          </a:p>
        </p:txBody>
      </p:sp>
      <p:pic>
        <p:nvPicPr>
          <p:cNvPr id="26626" name="Picture 2" descr="Startup Team Stock Vectors, Images &amp; Vector Art | Shutterstock"/>
          <p:cNvPicPr>
            <a:picLocks noChangeAspect="1" noChangeArrowheads="1"/>
          </p:cNvPicPr>
          <p:nvPr/>
        </p:nvPicPr>
        <p:blipFill>
          <a:blip r:embed="rId2"/>
          <a:srcRect b="8571"/>
          <a:stretch>
            <a:fillRect/>
          </a:stretch>
        </p:blipFill>
        <p:spPr bwMode="auto">
          <a:xfrm>
            <a:off x="3200400" y="1981200"/>
            <a:ext cx="2514600" cy="4114800"/>
          </a:xfrm>
          <a:prstGeom prst="rect">
            <a:avLst/>
          </a:prstGeom>
          <a:noFill/>
        </p:spPr>
      </p:pic>
      <p:sp>
        <p:nvSpPr>
          <p:cNvPr id="5" name="Rectangle 4"/>
          <p:cNvSpPr/>
          <p:nvPr/>
        </p:nvSpPr>
        <p:spPr>
          <a:xfrm>
            <a:off x="6096000" y="2895600"/>
            <a:ext cx="2514600" cy="1384995"/>
          </a:xfrm>
          <a:prstGeom prst="rect">
            <a:avLst/>
          </a:prstGeom>
        </p:spPr>
        <p:txBody>
          <a:bodyPr wrap="square">
            <a:spAutoFit/>
          </a:bodyPr>
          <a:lstStyle/>
          <a:p>
            <a:pPr algn="just"/>
            <a:r>
              <a:rPr lang="bn-IN" sz="2800" b="1" dirty="0" smtClean="0">
                <a:solidFill>
                  <a:srgbClr val="7030A0"/>
                </a:solidFill>
                <a:latin typeface="NikoshBAN" pitchFamily="2" charset="0"/>
                <a:cs typeface="NikoshBAN" pitchFamily="2" charset="0"/>
              </a:rPr>
              <a:t>২। </a:t>
            </a:r>
            <a:r>
              <a:rPr lang="bn-IN" sz="2800" b="1" dirty="0" smtClean="0">
                <a:solidFill>
                  <a:schemeClr val="bg2">
                    <a:lumMod val="25000"/>
                  </a:schemeClr>
                </a:solidFill>
                <a:latin typeface="NikoshBAN" pitchFamily="2" charset="0"/>
                <a:cs typeface="NikoshBAN" pitchFamily="2" charset="0"/>
              </a:rPr>
              <a:t>এক্সপার্ট সিস্টেম</a:t>
            </a:r>
            <a:r>
              <a:rPr lang="bn-IN" sz="2800" b="1" dirty="0" smtClean="0">
                <a:solidFill>
                  <a:schemeClr val="tx2"/>
                </a:solidFill>
                <a:latin typeface="NikoshBAN" pitchFamily="2" charset="0"/>
                <a:cs typeface="NikoshBAN" pitchFamily="2" charset="0"/>
              </a:rPr>
              <a:t> </a:t>
            </a:r>
            <a:r>
              <a:rPr lang="bn-IN" sz="2800" b="1" dirty="0" smtClean="0">
                <a:latin typeface="NikoshBAN" pitchFamily="2" charset="0"/>
                <a:cs typeface="NikoshBAN" pitchFamily="2" charset="0"/>
              </a:rPr>
              <a:t>এর </a:t>
            </a:r>
            <a:r>
              <a:rPr lang="bn-IN" sz="2800" b="1" dirty="0" smtClean="0">
                <a:latin typeface="NikoshBAN" pitchFamily="2" charset="0"/>
                <a:cs typeface="NikoshBAN" pitchFamily="2" charset="0"/>
              </a:rPr>
              <a:t>বানিজ্যিক ব্যবহার </a:t>
            </a:r>
            <a:r>
              <a:rPr lang="bn-IN" sz="2800" b="1" dirty="0" smtClean="0">
                <a:latin typeface="NikoshBAN" pitchFamily="2" charset="0"/>
                <a:cs typeface="NikoshBAN" pitchFamily="2" charset="0"/>
              </a:rPr>
              <a:t>ব্যাখ্যা </a:t>
            </a:r>
            <a:r>
              <a:rPr lang="bn-IN" sz="2800" b="1" dirty="0" smtClean="0">
                <a:latin typeface="NikoshBAN" pitchFamily="2" charset="0"/>
                <a:cs typeface="NikoshBAN" pitchFamily="2" charset="0"/>
              </a:rPr>
              <a:t>কর।  </a:t>
            </a:r>
            <a:endParaRPr lang="bn-IN" sz="2800" b="1" dirty="0" smtClean="0">
              <a:latin typeface="NikoshBAN" pitchFamily="2" charset="0"/>
              <a:cs typeface="NikoshBAN" pitchFamily="2" charset="0"/>
            </a:endParaRPr>
          </a:p>
        </p:txBody>
      </p:sp>
      <p:sp>
        <p:nvSpPr>
          <p:cNvPr id="6" name="Bevel 5"/>
          <p:cNvSpPr/>
          <p:nvPr/>
        </p:nvSpPr>
        <p:spPr>
          <a:xfrm>
            <a:off x="381000" y="1676400"/>
            <a:ext cx="2514600" cy="8382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C00000"/>
                </a:solidFill>
                <a:latin typeface="NikoshBAN" pitchFamily="2" charset="0"/>
                <a:cs typeface="NikoshBAN" pitchFamily="2" charset="0"/>
              </a:rPr>
              <a:t>ক দল</a:t>
            </a:r>
            <a:endParaRPr lang="en-US" sz="3600" b="1" dirty="0">
              <a:solidFill>
                <a:srgbClr val="C00000"/>
              </a:solidFill>
              <a:latin typeface="NikoshBAN" pitchFamily="2" charset="0"/>
              <a:cs typeface="NikoshBAN" pitchFamily="2" charset="0"/>
            </a:endParaRPr>
          </a:p>
        </p:txBody>
      </p:sp>
      <p:sp>
        <p:nvSpPr>
          <p:cNvPr id="7" name="Bevel 6"/>
          <p:cNvSpPr/>
          <p:nvPr/>
        </p:nvSpPr>
        <p:spPr>
          <a:xfrm>
            <a:off x="6019800" y="1752600"/>
            <a:ext cx="2514600" cy="8382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rgbClr val="C00000"/>
                </a:solidFill>
                <a:latin typeface="NikoshBAN" pitchFamily="2" charset="0"/>
                <a:cs typeface="NikoshBAN" pitchFamily="2" charset="0"/>
              </a:rPr>
              <a:t>খ দল</a:t>
            </a:r>
            <a:endParaRPr lang="en-US" sz="3600" b="1"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26626"/>
                                        </p:tgtEl>
                                        <p:attrNameLst>
                                          <p:attrName>style.visibility</p:attrName>
                                        </p:attrNameLst>
                                      </p:cBhvr>
                                      <p:to>
                                        <p:strVal val="visible"/>
                                      </p:to>
                                    </p:set>
                                    <p:animEffect transition="in" filter="plus(in)">
                                      <p:cBhvr>
                                        <p:cTn id="26" dur="2000"/>
                                        <p:tgtEl>
                                          <p:spTgt spid="26626"/>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ppt_x</p:attrName>
                                        </p:attrNameLst>
                                      </p:cBhvr>
                                      <p:tavLst>
                                        <p:tav tm="0">
                                          <p:val>
                                            <p:strVal val="#ppt_x-.2"/>
                                          </p:val>
                                        </p:tav>
                                        <p:tav tm="100000">
                                          <p:val>
                                            <p:strVal val="#ppt_x"/>
                                          </p:val>
                                        </p:tav>
                                      </p:tavLst>
                                    </p:anim>
                                    <p:anim calcmode="lin" valueType="num">
                                      <p:cBhvr>
                                        <p:cTn id="3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47800"/>
            <a:ext cx="4951997" cy="646331"/>
          </a:xfrm>
          <a:prstGeom prst="rect">
            <a:avLst/>
          </a:prstGeom>
        </p:spPr>
        <p:txBody>
          <a:bodyPr wrap="none">
            <a:spAutoFit/>
          </a:bodyPr>
          <a:lstStyle/>
          <a:p>
            <a:r>
              <a:rPr lang="bn-IN" sz="3600" b="1" dirty="0" smtClean="0">
                <a:solidFill>
                  <a:srgbClr val="0070C0"/>
                </a:solidFill>
                <a:latin typeface="NikoshBAN" pitchFamily="2" charset="0"/>
                <a:cs typeface="NikoshBAN" pitchFamily="2" charset="0"/>
              </a:rPr>
              <a:t>আমরা কি কি শিখলাম---------- </a:t>
            </a:r>
            <a:r>
              <a:rPr lang="pt-BR" sz="3600" b="1" dirty="0" smtClean="0">
                <a:solidFill>
                  <a:srgbClr val="0070C0"/>
                </a:solidFill>
                <a:latin typeface="NikoshBAN" pitchFamily="2" charset="0"/>
                <a:cs typeface="NikoshBAN" pitchFamily="2" charset="0"/>
              </a:rPr>
              <a:t> </a:t>
            </a:r>
            <a:endParaRPr lang="en-US" sz="3600" b="1" dirty="0">
              <a:solidFill>
                <a:srgbClr val="0070C0"/>
              </a:solidFill>
              <a:latin typeface="NikoshBAN" pitchFamily="2" charset="0"/>
              <a:cs typeface="NikoshBAN" pitchFamily="2" charset="0"/>
            </a:endParaRPr>
          </a:p>
        </p:txBody>
      </p:sp>
      <p:sp>
        <p:nvSpPr>
          <p:cNvPr id="3" name="Bevel 2"/>
          <p:cNvSpPr/>
          <p:nvPr/>
        </p:nvSpPr>
        <p:spPr>
          <a:xfrm>
            <a:off x="3352800" y="381000"/>
            <a:ext cx="2514600" cy="8382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7030A0"/>
                </a:solidFill>
                <a:latin typeface="NikoshBAN" pitchFamily="2" charset="0"/>
                <a:cs typeface="NikoshBAN" pitchFamily="2" charset="0"/>
              </a:rPr>
              <a:t>পাঠ মূল্যায়ন </a:t>
            </a:r>
            <a:r>
              <a:rPr lang="pt-BR" sz="4000" b="1" dirty="0" smtClean="0">
                <a:solidFill>
                  <a:srgbClr val="7030A0"/>
                </a:solidFill>
                <a:latin typeface="SutonnyMJ" pitchFamily="2" charset="0"/>
                <a:cs typeface="SutonnyMJ" pitchFamily="2" charset="0"/>
              </a:rPr>
              <a:t> </a:t>
            </a:r>
            <a:endParaRPr lang="en-US" sz="4000" dirty="0">
              <a:solidFill>
                <a:srgbClr val="7030A0"/>
              </a:solidFill>
            </a:endParaRPr>
          </a:p>
        </p:txBody>
      </p:sp>
      <p:sp>
        <p:nvSpPr>
          <p:cNvPr id="5" name="Rectangle 4"/>
          <p:cNvSpPr/>
          <p:nvPr/>
        </p:nvSpPr>
        <p:spPr>
          <a:xfrm>
            <a:off x="228601" y="2743200"/>
            <a:ext cx="3886200" cy="954107"/>
          </a:xfrm>
          <a:prstGeom prst="rect">
            <a:avLst/>
          </a:prstGeom>
        </p:spPr>
        <p:txBody>
          <a:bodyPr wrap="square">
            <a:spAutoFit/>
          </a:bodyPr>
          <a:lstStyle/>
          <a:p>
            <a:pPr>
              <a:buFont typeface="Wingdings" pitchFamily="2" charset="2"/>
              <a:buChar char="ü"/>
            </a:pPr>
            <a:r>
              <a:rPr lang="bn-IN" sz="2800" b="1" dirty="0" smtClean="0">
                <a:solidFill>
                  <a:srgbClr val="002060"/>
                </a:solidFill>
                <a:latin typeface="NikoshBAN" pitchFamily="2" charset="0"/>
                <a:cs typeface="NikoshBAN" pitchFamily="2" charset="0"/>
              </a:rPr>
              <a:t>ক্যাডুলাস কি </a:t>
            </a:r>
            <a:r>
              <a:rPr lang="bn-IN" sz="2800" b="1" dirty="0" smtClean="0">
                <a:solidFill>
                  <a:srgbClr val="002060"/>
                </a:solidFill>
                <a:latin typeface="NikoshBAN" pitchFamily="2" charset="0"/>
                <a:cs typeface="NikoshBAN" pitchFamily="2" charset="0"/>
              </a:rPr>
              <a:t>?</a:t>
            </a:r>
          </a:p>
          <a:p>
            <a:pPr>
              <a:buFont typeface="Wingdings" pitchFamily="2" charset="2"/>
              <a:buChar char="ü"/>
            </a:pPr>
            <a:r>
              <a:rPr lang="bn-IN" sz="2800" b="1" dirty="0" smtClean="0">
                <a:solidFill>
                  <a:srgbClr val="7030A0"/>
                </a:solidFill>
                <a:latin typeface="NikoshBAN" pitchFamily="2" charset="0"/>
                <a:cs typeface="NikoshBAN" pitchFamily="2" charset="0"/>
              </a:rPr>
              <a:t> </a:t>
            </a:r>
            <a:r>
              <a:rPr lang="bn-IN" sz="2800" b="1" dirty="0" smtClean="0">
                <a:solidFill>
                  <a:srgbClr val="7030A0"/>
                </a:solidFill>
                <a:latin typeface="NikoshBAN" pitchFamily="2" charset="0"/>
                <a:cs typeface="NikoshBAN" pitchFamily="2" charset="0"/>
              </a:rPr>
              <a:t>মাইসিন</a:t>
            </a:r>
            <a:r>
              <a:rPr lang="bn-IN" sz="2800" b="1" dirty="0" smtClean="0">
                <a:solidFill>
                  <a:srgbClr val="7030A0"/>
                </a:solidFill>
                <a:latin typeface="NikoshBAN" pitchFamily="2" charset="0"/>
                <a:cs typeface="NikoshBAN" pitchFamily="2" charset="0"/>
              </a:rPr>
              <a:t> </a:t>
            </a:r>
            <a:r>
              <a:rPr lang="bn-IN" sz="2800" b="1" dirty="0" smtClean="0">
                <a:solidFill>
                  <a:srgbClr val="7030A0"/>
                </a:solidFill>
                <a:latin typeface="NikoshBAN" pitchFamily="2" charset="0"/>
                <a:cs typeface="NikoshBAN" pitchFamily="2" charset="0"/>
              </a:rPr>
              <a:t>কি </a:t>
            </a:r>
            <a:r>
              <a:rPr lang="bn-IN" sz="2800" b="1" dirty="0" smtClean="0">
                <a:solidFill>
                  <a:srgbClr val="002060"/>
                </a:solidFill>
                <a:latin typeface="NikoshBAN" pitchFamily="2" charset="0"/>
                <a:cs typeface="NikoshBAN" pitchFamily="2" charset="0"/>
              </a:rPr>
              <a:t>? </a:t>
            </a:r>
            <a:endParaRPr lang="bn-IN" sz="2800" b="1" dirty="0" smtClean="0">
              <a:solidFill>
                <a:srgbClr val="7030A0"/>
              </a:solidFill>
              <a:latin typeface="NikoshBAN" pitchFamily="2" charset="0"/>
              <a:cs typeface="NikoshBAN" pitchFamily="2" charset="0"/>
            </a:endParaRPr>
          </a:p>
        </p:txBody>
      </p:sp>
      <p:pic>
        <p:nvPicPr>
          <p:cNvPr id="6" name="Picture 5" descr="evaluation-cartoon-business-idea-concept-47223116.jpg"/>
          <p:cNvPicPr>
            <a:picLocks noChangeAspect="1"/>
          </p:cNvPicPr>
          <p:nvPr/>
        </p:nvPicPr>
        <p:blipFill>
          <a:blip r:embed="rId2"/>
          <a:srcRect b="4918"/>
          <a:stretch>
            <a:fillRect/>
          </a:stretch>
        </p:blipFill>
        <p:spPr>
          <a:xfrm>
            <a:off x="4419600" y="1828800"/>
            <a:ext cx="4347238" cy="441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ppt_x</p:attrName>
                                        </p:attrNameLst>
                                      </p:cBhvr>
                                      <p:tavLst>
                                        <p:tav tm="0">
                                          <p:val>
                                            <p:strVal val="#ppt_x-.2"/>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0" fill="hold"/>
                                        <p:tgtEl>
                                          <p:spTgt spid="6"/>
                                        </p:tgtEl>
                                        <p:attrNameLst>
                                          <p:attrName>ppt_x</p:attrName>
                                        </p:attrNameLst>
                                      </p:cBhvr>
                                      <p:tavLst>
                                        <p:tav tm="0">
                                          <p:val>
                                            <p:strVal val="#ppt_x"/>
                                          </p:val>
                                        </p:tav>
                                        <p:tav tm="100000">
                                          <p:val>
                                            <p:strVal val="#ppt_x"/>
                                          </p:val>
                                        </p:tav>
                                      </p:tavLst>
                                    </p:anim>
                                    <p:anim calcmode="lin" valueType="num">
                                      <p:cBhvr additive="base">
                                        <p:cTn id="29"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048000" y="76200"/>
            <a:ext cx="2514600" cy="83820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4E123E"/>
                </a:solidFill>
                <a:latin typeface="NikoshBAN" pitchFamily="2" charset="0"/>
                <a:cs typeface="NikoshBAN" pitchFamily="2" charset="0"/>
              </a:rPr>
              <a:t>বাড়ির কাজ</a:t>
            </a:r>
            <a:endParaRPr lang="en-US" sz="4000" b="1" dirty="0">
              <a:solidFill>
                <a:srgbClr val="4E123E"/>
              </a:solidFill>
              <a:latin typeface="NikoshBAN" pitchFamily="2" charset="0"/>
              <a:cs typeface="NikoshBAN" pitchFamily="2" charset="0"/>
            </a:endParaRPr>
          </a:p>
        </p:txBody>
      </p:sp>
      <p:sp>
        <p:nvSpPr>
          <p:cNvPr id="4" name="Rectangle 3"/>
          <p:cNvSpPr/>
          <p:nvPr/>
        </p:nvSpPr>
        <p:spPr>
          <a:xfrm>
            <a:off x="762000" y="1447800"/>
            <a:ext cx="7010400" cy="954107"/>
          </a:xfrm>
          <a:prstGeom prst="rect">
            <a:avLst/>
          </a:prstGeom>
        </p:spPr>
        <p:txBody>
          <a:bodyPr wrap="square">
            <a:spAutoFit/>
          </a:bodyPr>
          <a:lstStyle/>
          <a:p>
            <a:pPr>
              <a:buFont typeface="Wingdings" pitchFamily="2" charset="2"/>
              <a:buChar char="Ø"/>
            </a:pPr>
            <a:r>
              <a:rPr lang="en-US" sz="2800" b="1" dirty="0" smtClean="0">
                <a:solidFill>
                  <a:srgbClr val="7030A0"/>
                </a:solidFill>
                <a:latin typeface="NikoshBAN" pitchFamily="2" charset="0"/>
                <a:cs typeface="NikoshBAN" pitchFamily="2" charset="0"/>
              </a:rPr>
              <a:t> </a:t>
            </a:r>
            <a:r>
              <a:rPr lang="bn-IN" sz="2800" b="1" dirty="0" smtClean="0">
                <a:solidFill>
                  <a:srgbClr val="7030A0"/>
                </a:solidFill>
                <a:latin typeface="NikoshBAN" pitchFamily="2" charset="0"/>
                <a:cs typeface="NikoshBAN" pitchFamily="2" charset="0"/>
              </a:rPr>
              <a:t>১</a:t>
            </a:r>
            <a:r>
              <a:rPr lang="bn-IN" sz="2800" b="1" dirty="0" smtClean="0">
                <a:solidFill>
                  <a:srgbClr val="7030A0"/>
                </a:solidFill>
                <a:latin typeface="NikoshBAN" pitchFamily="2" charset="0"/>
                <a:cs typeface="NikoshBAN" pitchFamily="2" charset="0"/>
              </a:rPr>
              <a:t>। </a:t>
            </a:r>
            <a:r>
              <a:rPr lang="bn-IN" sz="2800" b="1" dirty="0" smtClean="0">
                <a:solidFill>
                  <a:schemeClr val="tx2"/>
                </a:solidFill>
                <a:latin typeface="NikoshBAN" pitchFamily="2" charset="0"/>
                <a:cs typeface="NikoshBAN" pitchFamily="2" charset="0"/>
              </a:rPr>
              <a:t>এক্সপার্ট </a:t>
            </a:r>
            <a:r>
              <a:rPr lang="bn-IN" sz="2800" b="1" dirty="0" smtClean="0">
                <a:solidFill>
                  <a:schemeClr val="tx2"/>
                </a:solidFill>
                <a:latin typeface="NikoshBAN" pitchFamily="2" charset="0"/>
                <a:cs typeface="NikoshBAN" pitchFamily="2" charset="0"/>
              </a:rPr>
              <a:t>সিস্টেম ব্যবহারের </a:t>
            </a:r>
            <a:r>
              <a:rPr lang="bn-IN" sz="2800" b="1" dirty="0" smtClean="0">
                <a:solidFill>
                  <a:schemeClr val="tx2"/>
                </a:solidFill>
                <a:latin typeface="NikoshBAN" pitchFamily="2" charset="0"/>
                <a:cs typeface="NikoshBAN" pitchFamily="2" charset="0"/>
              </a:rPr>
              <a:t>ক্ষেত্রসমূহ ব্যাখ্যা কর।  </a:t>
            </a:r>
            <a:endParaRPr lang="bn-IN" sz="2800" b="1" dirty="0" smtClean="0">
              <a:solidFill>
                <a:schemeClr val="tx2"/>
              </a:solidFill>
              <a:latin typeface="NikoshBAN" pitchFamily="2" charset="0"/>
              <a:cs typeface="NikoshBAN" pitchFamily="2" charset="0"/>
            </a:endParaRPr>
          </a:p>
          <a:p>
            <a:endParaRPr lang="en-US" sz="2800" b="1" dirty="0" smtClean="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Susmita\Desktop\New folder\giphy (1).gif"/>
          <p:cNvPicPr>
            <a:picLocks noChangeAspect="1" noChangeArrowheads="1" noCrop="1"/>
          </p:cNvPicPr>
          <p:nvPr/>
        </p:nvPicPr>
        <p:blipFill>
          <a:blip r:embed="rId2"/>
          <a:srcRect/>
          <a:stretch>
            <a:fillRect/>
          </a:stretch>
        </p:blipFill>
        <p:spPr bwMode="auto">
          <a:xfrm>
            <a:off x="152400" y="1733550"/>
            <a:ext cx="2895600" cy="2228850"/>
          </a:xfrm>
          <a:prstGeom prst="rect">
            <a:avLst/>
          </a:prstGeom>
          <a:noFill/>
        </p:spPr>
      </p:pic>
      <p:pic>
        <p:nvPicPr>
          <p:cNvPr id="50179" name="Picture 3" descr="C:\Users\Susmita\Desktop\New folder\tenor (3).gif"/>
          <p:cNvPicPr>
            <a:picLocks noChangeAspect="1" noChangeArrowheads="1" noCrop="1"/>
          </p:cNvPicPr>
          <p:nvPr/>
        </p:nvPicPr>
        <p:blipFill>
          <a:blip r:embed="rId3"/>
          <a:srcRect/>
          <a:stretch>
            <a:fillRect/>
          </a:stretch>
        </p:blipFill>
        <p:spPr bwMode="auto">
          <a:xfrm>
            <a:off x="2819400" y="412101"/>
            <a:ext cx="6019800" cy="598703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81000" y="1143000"/>
            <a:ext cx="1752600" cy="5334000"/>
            <a:chOff x="685800" y="609600"/>
            <a:chExt cx="1752600" cy="5334000"/>
          </a:xfrm>
          <a:noFill/>
        </p:grpSpPr>
        <p:sp>
          <p:nvSpPr>
            <p:cNvPr id="4" name="Rectangle 3"/>
            <p:cNvSpPr/>
            <p:nvPr/>
          </p:nvSpPr>
          <p:spPr>
            <a:xfrm>
              <a:off x="685800" y="24384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7030A0"/>
                  </a:solidFill>
                  <a:latin typeface="NikoshBAN" pitchFamily="2" charset="0"/>
                  <a:cs typeface="NikoshBAN" pitchFamily="2" charset="0"/>
                </a:rPr>
                <a:t>পাঠ ঘোষনা  </a:t>
              </a:r>
              <a:endParaRPr lang="en-US" sz="2400" b="1" dirty="0">
                <a:solidFill>
                  <a:srgbClr val="7030A0"/>
                </a:solidFill>
                <a:latin typeface="NikoshBAN" pitchFamily="2" charset="0"/>
                <a:cs typeface="NikoshBAN" pitchFamily="2" charset="0"/>
              </a:endParaRPr>
            </a:p>
          </p:txBody>
        </p:sp>
        <p:sp>
          <p:nvSpPr>
            <p:cNvPr id="5" name="Rectangle 4"/>
            <p:cNvSpPr/>
            <p:nvPr/>
          </p:nvSpPr>
          <p:spPr>
            <a:xfrm>
              <a:off x="685800" y="15240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7030A0"/>
                  </a:solidFill>
                  <a:latin typeface="NikoshBAN" pitchFamily="2" charset="0"/>
                  <a:cs typeface="NikoshBAN" pitchFamily="2" charset="0"/>
                </a:rPr>
                <a:t>পরিচিতি  </a:t>
              </a:r>
              <a:endParaRPr lang="en-US" sz="2400" b="1" dirty="0">
                <a:solidFill>
                  <a:srgbClr val="7030A0"/>
                </a:solidFill>
                <a:latin typeface="NikoshBAN" pitchFamily="2" charset="0"/>
                <a:cs typeface="NikoshBAN" pitchFamily="2" charset="0"/>
              </a:endParaRPr>
            </a:p>
          </p:txBody>
        </p:sp>
        <p:sp>
          <p:nvSpPr>
            <p:cNvPr id="6" name="Rectangle 5"/>
            <p:cNvSpPr/>
            <p:nvPr/>
          </p:nvSpPr>
          <p:spPr>
            <a:xfrm>
              <a:off x="685800" y="6096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7030A0"/>
                  </a:solidFill>
                  <a:latin typeface="NikoshBAN" pitchFamily="2" charset="0"/>
                  <a:cs typeface="NikoshBAN" pitchFamily="2" charset="0"/>
                </a:rPr>
                <a:t>শুভেচ্ছা বিনিময় </a:t>
              </a:r>
              <a:endParaRPr lang="en-US" sz="2400" b="1" dirty="0">
                <a:solidFill>
                  <a:srgbClr val="7030A0"/>
                </a:solidFill>
                <a:latin typeface="NikoshBAN" pitchFamily="2" charset="0"/>
                <a:cs typeface="NikoshBAN" pitchFamily="2" charset="0"/>
              </a:endParaRPr>
            </a:p>
          </p:txBody>
        </p:sp>
        <p:sp>
          <p:nvSpPr>
            <p:cNvPr id="7" name="Rectangle 6"/>
            <p:cNvSpPr/>
            <p:nvPr/>
          </p:nvSpPr>
          <p:spPr>
            <a:xfrm>
              <a:off x="685800" y="33528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7030A0"/>
                  </a:solidFill>
                  <a:latin typeface="NikoshBAN" pitchFamily="2" charset="0"/>
                  <a:cs typeface="NikoshBAN" pitchFamily="2" charset="0"/>
                </a:rPr>
                <a:t>শিখনফল  </a:t>
              </a:r>
              <a:endParaRPr lang="en-US" sz="2400" b="1" dirty="0">
                <a:solidFill>
                  <a:srgbClr val="7030A0"/>
                </a:solidFill>
                <a:latin typeface="NikoshBAN" pitchFamily="2" charset="0"/>
                <a:cs typeface="NikoshBAN" pitchFamily="2" charset="0"/>
              </a:endParaRPr>
            </a:p>
          </p:txBody>
        </p:sp>
        <p:sp>
          <p:nvSpPr>
            <p:cNvPr id="8" name="Rectangle 7"/>
            <p:cNvSpPr/>
            <p:nvPr/>
          </p:nvSpPr>
          <p:spPr>
            <a:xfrm>
              <a:off x="685800" y="42672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7030A0"/>
                  </a:solidFill>
                  <a:latin typeface="NikoshBAN" pitchFamily="2" charset="0"/>
                  <a:cs typeface="NikoshBAN" pitchFamily="2" charset="0"/>
                </a:rPr>
                <a:t>প্রথম কাজ  </a:t>
              </a:r>
              <a:endParaRPr lang="en-US" sz="2400" b="1" dirty="0">
                <a:solidFill>
                  <a:srgbClr val="7030A0"/>
                </a:solidFill>
                <a:latin typeface="NikoshBAN" pitchFamily="2" charset="0"/>
                <a:cs typeface="NikoshBAN" pitchFamily="2" charset="0"/>
              </a:endParaRPr>
            </a:p>
          </p:txBody>
        </p:sp>
        <p:sp>
          <p:nvSpPr>
            <p:cNvPr id="9" name="Rectangle 8"/>
            <p:cNvSpPr/>
            <p:nvPr/>
          </p:nvSpPr>
          <p:spPr>
            <a:xfrm>
              <a:off x="685800" y="51816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7030A0"/>
                  </a:solidFill>
                  <a:latin typeface="NikoshBAN" pitchFamily="2" charset="0"/>
                  <a:cs typeface="NikoshBAN" pitchFamily="2" charset="0"/>
                </a:rPr>
                <a:t>মূল আলোচনা  </a:t>
              </a:r>
              <a:endParaRPr lang="en-US" sz="2400" b="1" dirty="0">
                <a:solidFill>
                  <a:srgbClr val="7030A0"/>
                </a:solidFill>
                <a:latin typeface="NikoshBAN" pitchFamily="2" charset="0"/>
                <a:cs typeface="NikoshBAN" pitchFamily="2" charset="0"/>
              </a:endParaRPr>
            </a:p>
          </p:txBody>
        </p:sp>
      </p:grpSp>
      <p:grpSp>
        <p:nvGrpSpPr>
          <p:cNvPr id="18" name="Group 17"/>
          <p:cNvGrpSpPr/>
          <p:nvPr/>
        </p:nvGrpSpPr>
        <p:grpSpPr>
          <a:xfrm>
            <a:off x="7086600" y="1143000"/>
            <a:ext cx="1752600" cy="5334000"/>
            <a:chOff x="6858000" y="609600"/>
            <a:chExt cx="1752600" cy="5334000"/>
          </a:xfrm>
          <a:noFill/>
        </p:grpSpPr>
        <p:sp>
          <p:nvSpPr>
            <p:cNvPr id="10" name="Rectangle 9"/>
            <p:cNvSpPr/>
            <p:nvPr/>
          </p:nvSpPr>
          <p:spPr>
            <a:xfrm>
              <a:off x="6858000" y="6096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7030A0"/>
                  </a:solidFill>
                  <a:latin typeface="NikoshBAN" pitchFamily="2" charset="0"/>
                  <a:cs typeface="NikoshBAN" pitchFamily="2" charset="0"/>
                </a:rPr>
                <a:t>একক কাজ  </a:t>
              </a:r>
              <a:endParaRPr lang="en-US" sz="2400" b="1" dirty="0">
                <a:solidFill>
                  <a:srgbClr val="7030A0"/>
                </a:solidFill>
                <a:latin typeface="NikoshBAN" pitchFamily="2" charset="0"/>
                <a:cs typeface="NikoshBAN" pitchFamily="2" charset="0"/>
              </a:endParaRPr>
            </a:p>
          </p:txBody>
        </p:sp>
        <p:sp>
          <p:nvSpPr>
            <p:cNvPr id="11" name="Rectangle 10"/>
            <p:cNvSpPr/>
            <p:nvPr/>
          </p:nvSpPr>
          <p:spPr>
            <a:xfrm>
              <a:off x="6858000" y="15240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7030A0"/>
                  </a:solidFill>
                  <a:latin typeface="NikoshBAN" pitchFamily="2" charset="0"/>
                  <a:cs typeface="NikoshBAN" pitchFamily="2" charset="0"/>
                </a:rPr>
                <a:t>জোড়ায় কাজ  </a:t>
              </a:r>
              <a:endParaRPr lang="en-US" sz="2400" b="1" dirty="0">
                <a:solidFill>
                  <a:srgbClr val="7030A0"/>
                </a:solidFill>
                <a:latin typeface="NikoshBAN" pitchFamily="2" charset="0"/>
                <a:cs typeface="NikoshBAN" pitchFamily="2" charset="0"/>
              </a:endParaRPr>
            </a:p>
          </p:txBody>
        </p:sp>
        <p:sp>
          <p:nvSpPr>
            <p:cNvPr id="12" name="Rectangle 11"/>
            <p:cNvSpPr/>
            <p:nvPr/>
          </p:nvSpPr>
          <p:spPr>
            <a:xfrm>
              <a:off x="6858000" y="24384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7030A0"/>
                  </a:solidFill>
                  <a:latin typeface="NikoshBAN" pitchFamily="2" charset="0"/>
                  <a:cs typeface="NikoshBAN" pitchFamily="2" charset="0"/>
                </a:rPr>
                <a:t> দলীয় কাজ </a:t>
              </a:r>
              <a:endParaRPr lang="en-US" sz="2400" b="1" dirty="0">
                <a:solidFill>
                  <a:srgbClr val="7030A0"/>
                </a:solidFill>
                <a:latin typeface="NikoshBAN" pitchFamily="2" charset="0"/>
                <a:cs typeface="NikoshBAN" pitchFamily="2" charset="0"/>
              </a:endParaRPr>
            </a:p>
          </p:txBody>
        </p:sp>
        <p:sp>
          <p:nvSpPr>
            <p:cNvPr id="13" name="Rectangle 12"/>
            <p:cNvSpPr/>
            <p:nvPr/>
          </p:nvSpPr>
          <p:spPr>
            <a:xfrm>
              <a:off x="6858000" y="33528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7030A0"/>
                  </a:solidFill>
                  <a:latin typeface="NikoshBAN" pitchFamily="2" charset="0"/>
                  <a:cs typeface="NikoshBAN" pitchFamily="2" charset="0"/>
                </a:rPr>
                <a:t>মূল্যায়ন  </a:t>
              </a:r>
              <a:endParaRPr lang="en-US" sz="2400" b="1" dirty="0">
                <a:solidFill>
                  <a:srgbClr val="7030A0"/>
                </a:solidFill>
                <a:latin typeface="NikoshBAN" pitchFamily="2" charset="0"/>
                <a:cs typeface="NikoshBAN" pitchFamily="2" charset="0"/>
              </a:endParaRPr>
            </a:p>
          </p:txBody>
        </p:sp>
        <p:sp>
          <p:nvSpPr>
            <p:cNvPr id="14" name="Rectangle 13"/>
            <p:cNvSpPr/>
            <p:nvPr/>
          </p:nvSpPr>
          <p:spPr>
            <a:xfrm>
              <a:off x="6858000" y="42672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7030A0"/>
                  </a:solidFill>
                  <a:latin typeface="NikoshBAN" pitchFamily="2" charset="0"/>
                  <a:cs typeface="NikoshBAN" pitchFamily="2" charset="0"/>
                </a:rPr>
                <a:t>বাড়ীর কাজ  </a:t>
              </a:r>
              <a:endParaRPr lang="en-US" sz="2400" b="1" dirty="0">
                <a:solidFill>
                  <a:srgbClr val="7030A0"/>
                </a:solidFill>
                <a:latin typeface="NikoshBAN" pitchFamily="2" charset="0"/>
                <a:cs typeface="NikoshBAN" pitchFamily="2" charset="0"/>
              </a:endParaRPr>
            </a:p>
          </p:txBody>
        </p:sp>
        <p:sp>
          <p:nvSpPr>
            <p:cNvPr id="15" name="Rectangle 14"/>
            <p:cNvSpPr/>
            <p:nvPr/>
          </p:nvSpPr>
          <p:spPr>
            <a:xfrm>
              <a:off x="6858000" y="5181600"/>
              <a:ext cx="1752600" cy="762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rgbClr val="7030A0"/>
                  </a:solidFill>
                  <a:latin typeface="NikoshBAN" pitchFamily="2" charset="0"/>
                  <a:cs typeface="NikoshBAN" pitchFamily="2" charset="0"/>
                </a:rPr>
                <a:t>ধন্যবাদ  </a:t>
              </a:r>
              <a:endParaRPr lang="en-US" sz="2400" b="1" dirty="0">
                <a:solidFill>
                  <a:srgbClr val="7030A0"/>
                </a:solidFill>
                <a:latin typeface="NikoshBAN" pitchFamily="2" charset="0"/>
                <a:cs typeface="NikoshBAN" pitchFamily="2" charset="0"/>
              </a:endParaRPr>
            </a:p>
          </p:txBody>
        </p:sp>
      </p:grpSp>
      <p:sp>
        <p:nvSpPr>
          <p:cNvPr id="16" name="Rectangle 15"/>
          <p:cNvSpPr/>
          <p:nvPr/>
        </p:nvSpPr>
        <p:spPr>
          <a:xfrm>
            <a:off x="2743200" y="76200"/>
            <a:ext cx="3657600" cy="990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accent4">
                    <a:lumMod val="20000"/>
                    <a:lumOff val="80000"/>
                  </a:schemeClr>
                </a:solidFill>
                <a:latin typeface="NikoshBAN" pitchFamily="2" charset="0"/>
                <a:cs typeface="NikoshBAN" pitchFamily="2" charset="0"/>
              </a:rPr>
              <a:t>সূচিপত্র   </a:t>
            </a:r>
            <a:endParaRPr lang="en-US" sz="3600" b="1" dirty="0">
              <a:solidFill>
                <a:schemeClr val="accent4">
                  <a:lumMod val="20000"/>
                  <a:lumOff val="80000"/>
                </a:schemeClr>
              </a:solidFill>
              <a:latin typeface="NikoshBAN" pitchFamily="2" charset="0"/>
              <a:cs typeface="NikoshBAN" pitchFamily="2" charset="0"/>
            </a:endParaRPr>
          </a:p>
        </p:txBody>
      </p:sp>
      <p:pic>
        <p:nvPicPr>
          <p:cNvPr id="19" name="Picture 18" descr="images (1).jpg"/>
          <p:cNvPicPr>
            <a:picLocks noChangeAspect="1"/>
          </p:cNvPicPr>
          <p:nvPr/>
        </p:nvPicPr>
        <p:blipFill>
          <a:blip r:embed="rId2"/>
          <a:stretch>
            <a:fillRect/>
          </a:stretch>
        </p:blipFill>
        <p:spPr>
          <a:xfrm>
            <a:off x="2286000" y="1295400"/>
            <a:ext cx="4648200" cy="510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0" fill="hold"/>
                                        <p:tgtEl>
                                          <p:spTgt spid="17"/>
                                        </p:tgtEl>
                                        <p:attrNameLst>
                                          <p:attrName>ppt_x</p:attrName>
                                        </p:attrNameLst>
                                      </p:cBhvr>
                                      <p:tavLst>
                                        <p:tav tm="0">
                                          <p:val>
                                            <p:strVal val="#ppt_x"/>
                                          </p:val>
                                        </p:tav>
                                        <p:tav tm="100000">
                                          <p:val>
                                            <p:strVal val="#ppt_x"/>
                                          </p:val>
                                        </p:tav>
                                      </p:tavLst>
                                    </p:anim>
                                    <p:anim calcmode="lin" valueType="num">
                                      <p:cBhvr additive="base">
                                        <p:cTn id="8" dur="5000" fill="hold"/>
                                        <p:tgtEl>
                                          <p:spTgt spid="17"/>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0" fill="hold"/>
                                        <p:tgtEl>
                                          <p:spTgt spid="18"/>
                                        </p:tgtEl>
                                        <p:attrNameLst>
                                          <p:attrName>ppt_x</p:attrName>
                                        </p:attrNameLst>
                                      </p:cBhvr>
                                      <p:tavLst>
                                        <p:tav tm="0">
                                          <p:val>
                                            <p:strVal val="#ppt_x"/>
                                          </p:val>
                                        </p:tav>
                                        <p:tav tm="100000">
                                          <p:val>
                                            <p:strVal val="#ppt_x"/>
                                          </p:val>
                                        </p:tav>
                                      </p:tavLst>
                                    </p:anim>
                                    <p:anim calcmode="lin" valueType="num">
                                      <p:cBhvr additive="base">
                                        <p:cTn id="12" dur="5000" fill="hold"/>
                                        <p:tgtEl>
                                          <p:spTgt spid="18"/>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0" fill="hold"/>
                                        <p:tgtEl>
                                          <p:spTgt spid="16"/>
                                        </p:tgtEl>
                                        <p:attrNameLst>
                                          <p:attrName>ppt_x</p:attrName>
                                        </p:attrNameLst>
                                      </p:cBhvr>
                                      <p:tavLst>
                                        <p:tav tm="0">
                                          <p:val>
                                            <p:strVal val="#ppt_x"/>
                                          </p:val>
                                        </p:tav>
                                        <p:tav tm="100000">
                                          <p:val>
                                            <p:strVal val="#ppt_x"/>
                                          </p:val>
                                        </p:tav>
                                      </p:tavLst>
                                    </p:anim>
                                    <p:anim calcmode="lin" valueType="num">
                                      <p:cBhvr additive="base">
                                        <p:cTn id="16"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724400" y="1219200"/>
            <a:ext cx="4114800" cy="4832092"/>
            <a:chOff x="4724400" y="1219200"/>
            <a:chExt cx="4114800" cy="4832092"/>
          </a:xfrm>
        </p:grpSpPr>
        <p:sp>
          <p:nvSpPr>
            <p:cNvPr id="23" name="Rectangle 22"/>
            <p:cNvSpPr/>
            <p:nvPr/>
          </p:nvSpPr>
          <p:spPr>
            <a:xfrm>
              <a:off x="5562600" y="1295400"/>
              <a:ext cx="2048959" cy="646331"/>
            </a:xfrm>
            <a:prstGeom prst="rect">
              <a:avLst/>
            </a:prstGeom>
          </p:spPr>
          <p:txBody>
            <a:bodyPr wrap="none">
              <a:spAutoFit/>
            </a:bodyPr>
            <a:lstStyle/>
            <a:p>
              <a:pPr algn="ctr"/>
              <a:r>
                <a:rPr lang="bn-IN" sz="3600" b="1" dirty="0" smtClean="0">
                  <a:solidFill>
                    <a:srgbClr val="002060"/>
                  </a:solidFill>
                  <a:latin typeface="NikoshBAN" pitchFamily="2" charset="0"/>
                  <a:cs typeface="NikoshBAN" pitchFamily="2" charset="0"/>
                </a:rPr>
                <a:t>পাঠ পরিচিতি</a:t>
              </a:r>
            </a:p>
          </p:txBody>
        </p:sp>
        <p:sp>
          <p:nvSpPr>
            <p:cNvPr id="24" name="Rectangle 23"/>
            <p:cNvSpPr/>
            <p:nvPr/>
          </p:nvSpPr>
          <p:spPr>
            <a:xfrm>
              <a:off x="4724400" y="1219200"/>
              <a:ext cx="4114800" cy="4832092"/>
            </a:xfrm>
            <a:prstGeom prst="rect">
              <a:avLst/>
            </a:prstGeom>
            <a:ln w="38100">
              <a:solidFill>
                <a:srgbClr val="4E123E"/>
              </a:solidFill>
            </a:ln>
          </p:spPr>
          <p:txBody>
            <a:bodyPr wrap="square">
              <a:spAutoFit/>
            </a:bodyPr>
            <a:lstStyle/>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000" b="1" dirty="0" smtClean="0">
                <a:solidFill>
                  <a:srgbClr val="4E123E"/>
                </a:solidFill>
                <a:latin typeface="NikoshBAN" pitchFamily="2" charset="0"/>
                <a:cs typeface="NikoshBAN" pitchFamily="2" charset="0"/>
              </a:endParaRPr>
            </a:p>
            <a:p>
              <a:pPr algn="ctr"/>
              <a:endParaRPr lang="bn-IN" sz="2400" b="1" dirty="0" smtClean="0">
                <a:solidFill>
                  <a:srgbClr val="4E123E"/>
                </a:solidFill>
                <a:latin typeface="NikoshBAN" pitchFamily="2" charset="0"/>
                <a:cs typeface="NikoshBAN" pitchFamily="2" charset="0"/>
              </a:endParaRPr>
            </a:p>
            <a:p>
              <a:pPr algn="ctr"/>
              <a:endParaRPr lang="bn-IN" sz="2400" b="1" dirty="0" smtClean="0">
                <a:solidFill>
                  <a:srgbClr val="4E123E"/>
                </a:solidFill>
                <a:latin typeface="NikoshBAN" pitchFamily="2" charset="0"/>
                <a:cs typeface="NikoshBAN" pitchFamily="2" charset="0"/>
              </a:endParaRPr>
            </a:p>
            <a:p>
              <a:pPr algn="ctr"/>
              <a:r>
                <a:rPr lang="bn-IN" sz="2400" b="1" dirty="0" smtClean="0">
                  <a:solidFill>
                    <a:schemeClr val="tx1">
                      <a:lumMod val="85000"/>
                      <a:lumOff val="15000"/>
                    </a:schemeClr>
                  </a:solidFill>
                  <a:latin typeface="NikoshBAN" pitchFamily="2" charset="0"/>
                  <a:cs typeface="NikoshBAN" pitchFamily="2" charset="0"/>
                </a:rPr>
                <a:t>শ্রেণীঃ একাদশ-দ্বাদশ</a:t>
              </a:r>
            </a:p>
            <a:p>
              <a:pPr algn="ctr"/>
              <a:r>
                <a:rPr lang="bn-IN" sz="2400" b="1" dirty="0" smtClean="0">
                  <a:solidFill>
                    <a:schemeClr val="tx1">
                      <a:lumMod val="85000"/>
                      <a:lumOff val="15000"/>
                    </a:schemeClr>
                  </a:solidFill>
                  <a:latin typeface="NikoshBAN" pitchFamily="2" charset="0"/>
                  <a:cs typeface="NikoshBAN" pitchFamily="2" charset="0"/>
                </a:rPr>
                <a:t>বিষয়ঃ তথ্য ও যোগাযোগ প্রযুক্তি</a:t>
              </a:r>
            </a:p>
            <a:p>
              <a:pPr algn="ctr"/>
              <a:r>
                <a:rPr lang="bn-IN" sz="2400" b="1" dirty="0" smtClean="0">
                  <a:solidFill>
                    <a:schemeClr val="tx1">
                      <a:lumMod val="85000"/>
                      <a:lumOff val="15000"/>
                    </a:schemeClr>
                  </a:solidFill>
                  <a:latin typeface="NikoshBAN" pitchFamily="2" charset="0"/>
                  <a:cs typeface="NikoshBAN" pitchFamily="2" charset="0"/>
                </a:rPr>
                <a:t>অধ্যায়-১</a:t>
              </a:r>
            </a:p>
            <a:p>
              <a:pPr algn="ctr"/>
              <a:r>
                <a:rPr lang="bn-IN" sz="2400" b="1" dirty="0" smtClean="0">
                  <a:solidFill>
                    <a:schemeClr val="tx1">
                      <a:lumMod val="85000"/>
                      <a:lumOff val="15000"/>
                    </a:schemeClr>
                  </a:solidFill>
                  <a:latin typeface="NikoshBAN" pitchFamily="2" charset="0"/>
                  <a:cs typeface="NikoshBAN" pitchFamily="2" charset="0"/>
                </a:rPr>
                <a:t>তথ্য ও যোগাযোগ প্রযুক্তি </a:t>
              </a:r>
            </a:p>
            <a:p>
              <a:pPr algn="ctr"/>
              <a:r>
                <a:rPr lang="bn-IN" sz="2400" b="1" dirty="0" smtClean="0">
                  <a:solidFill>
                    <a:schemeClr val="tx1">
                      <a:lumMod val="85000"/>
                      <a:lumOff val="15000"/>
                    </a:schemeClr>
                  </a:solidFill>
                  <a:latin typeface="NikoshBAN" pitchFamily="2" charset="0"/>
                  <a:cs typeface="NikoshBAN" pitchFamily="2" charset="0"/>
                </a:rPr>
                <a:t>বিশ্ব ও বাংলাদেশ প্রেক্ষিত </a:t>
              </a:r>
              <a:endParaRPr lang="en-US" sz="2400" dirty="0">
                <a:solidFill>
                  <a:schemeClr val="tx1">
                    <a:lumMod val="85000"/>
                    <a:lumOff val="15000"/>
                  </a:schemeClr>
                </a:solidFill>
              </a:endParaRPr>
            </a:p>
          </p:txBody>
        </p:sp>
        <p:pic>
          <p:nvPicPr>
            <p:cNvPr id="25" name="Picture 24" descr="ict book question – opticsprintsnsigns"/>
            <p:cNvPicPr/>
            <p:nvPr/>
          </p:nvPicPr>
          <p:blipFill>
            <a:blip r:embed="rId2"/>
            <a:srcRect r="50000" b="-128"/>
            <a:stretch>
              <a:fillRect/>
            </a:stretch>
          </p:blipFill>
          <p:spPr bwMode="auto">
            <a:xfrm>
              <a:off x="6172200" y="1981200"/>
              <a:ext cx="1295400" cy="1981200"/>
            </a:xfrm>
            <a:prstGeom prst="rect">
              <a:avLst/>
            </a:prstGeom>
            <a:noFill/>
            <a:ln>
              <a:solidFill>
                <a:srgbClr val="00206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grpSp>
      <p:sp>
        <p:nvSpPr>
          <p:cNvPr id="26" name="Rectangle 25"/>
          <p:cNvSpPr/>
          <p:nvPr/>
        </p:nvSpPr>
        <p:spPr>
          <a:xfrm>
            <a:off x="3869393" y="228600"/>
            <a:ext cx="1540807" cy="707886"/>
          </a:xfrm>
          <a:prstGeom prst="rect">
            <a:avLst/>
          </a:prstGeom>
        </p:spPr>
        <p:txBody>
          <a:bodyPr wrap="none">
            <a:spAutoFit/>
          </a:bodyPr>
          <a:lstStyle/>
          <a:p>
            <a:pPr algn="ctr"/>
            <a:r>
              <a:rPr lang="bn-IN" sz="4000" b="1" dirty="0" smtClean="0">
                <a:solidFill>
                  <a:srgbClr val="4E123E"/>
                </a:solidFill>
                <a:latin typeface="NikoshBAN" pitchFamily="2" charset="0"/>
                <a:cs typeface="NikoshBAN" pitchFamily="2" charset="0"/>
              </a:rPr>
              <a:t>পরিচিতি</a:t>
            </a:r>
            <a:endParaRPr lang="en-US" sz="4000" dirty="0">
              <a:solidFill>
                <a:srgbClr val="4E123E"/>
              </a:solidFill>
            </a:endParaRPr>
          </a:p>
        </p:txBody>
      </p:sp>
      <p:grpSp>
        <p:nvGrpSpPr>
          <p:cNvPr id="27" name="Group 26"/>
          <p:cNvGrpSpPr/>
          <p:nvPr/>
        </p:nvGrpSpPr>
        <p:grpSpPr>
          <a:xfrm>
            <a:off x="192157" y="1219200"/>
            <a:ext cx="4343400" cy="4876800"/>
            <a:chOff x="192157" y="1219200"/>
            <a:chExt cx="4343400" cy="4876800"/>
          </a:xfrm>
        </p:grpSpPr>
        <p:grpSp>
          <p:nvGrpSpPr>
            <p:cNvPr id="19" name="Group 22"/>
            <p:cNvGrpSpPr/>
            <p:nvPr/>
          </p:nvGrpSpPr>
          <p:grpSpPr>
            <a:xfrm>
              <a:off x="192157" y="1219200"/>
              <a:ext cx="4343400" cy="4876800"/>
              <a:chOff x="192157" y="1219200"/>
              <a:chExt cx="4343400" cy="4876800"/>
            </a:xfrm>
          </p:grpSpPr>
          <p:sp>
            <p:nvSpPr>
              <p:cNvPr id="20" name="Rectangle 19"/>
              <p:cNvSpPr/>
              <p:nvPr/>
            </p:nvSpPr>
            <p:spPr>
              <a:xfrm>
                <a:off x="192157" y="1219200"/>
                <a:ext cx="4343400" cy="4876800"/>
              </a:xfrm>
              <a:prstGeom prst="rect">
                <a:avLst/>
              </a:prstGeom>
              <a:noFill/>
              <a:ln w="28575" cap="flat" cmpd="sng" algn="ctr">
                <a:solidFill>
                  <a:srgbClr val="4E123E"/>
                </a:solidFill>
                <a:prstDash val="solid"/>
              </a:ln>
              <a:effectLst>
                <a:outerShdw blurRad="44450" dist="27940" dir="5400000" algn="ctr">
                  <a:srgbClr val="000000">
                    <a:alpha val="32000"/>
                  </a:srgbClr>
                </a:out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400" b="0" i="0" u="none" strike="noStrike" kern="0" cap="none" spc="0" normalizeH="0" baseline="0" noProof="0" dirty="0" smtClean="0">
                  <a:ln>
                    <a:noFill/>
                  </a:ln>
                  <a:solidFill>
                    <a:srgbClr val="F79646"/>
                  </a:solidFill>
                  <a:effectLst/>
                  <a:uLnTx/>
                  <a:uFillTx/>
                  <a:latin typeface="SutonnyMJ" pitchFamily="2" charset="0"/>
                  <a:ea typeface="+mn-ea"/>
                  <a:cs typeface="SutonnyMJ"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4400" kern="0" dirty="0">
                  <a:solidFill>
                    <a:srgbClr val="F79646"/>
                  </a:solidFill>
                  <a:latin typeface="SutonnyMJ" pitchFamily="2" charset="0"/>
                  <a:cs typeface="SutonnyMJ"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bn-IN" sz="4400" b="0" i="0" u="none" strike="noStrike" kern="0" cap="none" spc="0" normalizeH="0" baseline="0" noProof="0" dirty="0" smtClean="0">
                  <a:ln>
                    <a:noFill/>
                  </a:ln>
                  <a:solidFill>
                    <a:srgbClr val="F79646"/>
                  </a:solidFill>
                  <a:effectLst/>
                  <a:uLnTx/>
                  <a:uFillTx/>
                  <a:latin typeface="SutonnyMJ" pitchFamily="2" charset="0"/>
                  <a:ea typeface="+mn-ea"/>
                  <a:cs typeface="SutonnyMJ"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bn-IN" sz="4400" kern="0" dirty="0" smtClean="0">
                  <a:solidFill>
                    <a:srgbClr val="F79646"/>
                  </a:solidFill>
                  <a:latin typeface="SutonnyMJ" pitchFamily="2" charset="0"/>
                  <a:cs typeface="SutonnyMJ"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bn-IN" sz="4000" b="1" kern="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bn-IN" sz="4000" b="1" kern="0" dirty="0" smtClean="0">
                    <a:solidFill>
                      <a:schemeClr val="accent6">
                        <a:lumMod val="50000"/>
                      </a:schemeClr>
                    </a:solidFill>
                    <a:effectLst>
                      <a:outerShdw blurRad="38100" dist="38100" dir="2700000" algn="tl">
                        <a:srgbClr val="000000">
                          <a:alpha val="43137"/>
                        </a:srgbClr>
                      </a:outerShdw>
                    </a:effectLst>
                    <a:latin typeface="NikoshBAN" pitchFamily="2" charset="0"/>
                    <a:cs typeface="NikoshBAN" pitchFamily="2" charset="0"/>
                  </a:rPr>
                  <a:t>সুস্‌মিতা</a:t>
                </a:r>
                <a:r>
                  <a:rPr kumimoji="0" lang="en-US" sz="4000" b="1" i="0" u="none" strike="noStrike" kern="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NikoshBAN" pitchFamily="2" charset="0"/>
                    <a:cs typeface="NikoshBAN" pitchFamily="2" charset="0"/>
                  </a:rPr>
                  <a:t> </a:t>
                </a:r>
                <a:r>
                  <a:rPr kumimoji="0" lang="en-US" sz="4000" b="1" i="0" u="none" strike="noStrike" kern="0" cap="none" spc="0" normalizeH="0" baseline="0" noProof="0" dirty="0" err="1" smtClean="0">
                    <a:ln>
                      <a:noFill/>
                    </a:ln>
                    <a:solidFill>
                      <a:schemeClr val="accent6">
                        <a:lumMod val="50000"/>
                      </a:schemeClr>
                    </a:solidFill>
                    <a:effectLst>
                      <a:outerShdw blurRad="38100" dist="38100" dir="2700000" algn="tl">
                        <a:srgbClr val="000000">
                          <a:alpha val="43137"/>
                        </a:srgbClr>
                      </a:outerShdw>
                    </a:effectLst>
                    <a:uLnTx/>
                    <a:uFillTx/>
                    <a:latin typeface="NikoshBAN" pitchFamily="2" charset="0"/>
                    <a:cs typeface="NikoshBAN" pitchFamily="2" charset="0"/>
                  </a:rPr>
                  <a:t>রায়</a:t>
                </a:r>
                <a:r>
                  <a:rPr kumimoji="0" lang="en-US" sz="4000" b="1" i="0" u="none" strike="noStrike" kern="0" cap="none" spc="0" normalizeH="0" baseline="0" noProof="0" dirty="0" smtClean="0">
                    <a:ln>
                      <a:noFill/>
                    </a:ln>
                    <a:solidFill>
                      <a:schemeClr val="accent6">
                        <a:lumMod val="50000"/>
                      </a:schemeClr>
                    </a:solidFill>
                    <a:effectLst>
                      <a:outerShdw blurRad="38100" dist="38100" dir="2700000" algn="tl">
                        <a:srgbClr val="000000">
                          <a:alpha val="43137"/>
                        </a:srgbClr>
                      </a:outerShdw>
                    </a:effectLst>
                    <a:uLnTx/>
                    <a:uFillTx/>
                    <a:latin typeface="NikoshBAN" pitchFamily="2" charset="0"/>
                    <a:cs typeface="NikoshBAN" pitchFamily="2" charset="0"/>
                  </a:rPr>
                  <a:t> </a:t>
                </a:r>
              </a:p>
              <a:p>
                <a:pPr lvl="0" algn="ctr">
                  <a:defRPr/>
                </a:pPr>
                <a:r>
                  <a:rPr lang="as-IN" sz="2400" b="1" kern="0" dirty="0" smtClean="0">
                    <a:solidFill>
                      <a:schemeClr val="tx1">
                        <a:lumMod val="85000"/>
                        <a:lumOff val="15000"/>
                      </a:schemeClr>
                    </a:solidFill>
                    <a:latin typeface="NikoshBAN" pitchFamily="2" charset="0"/>
                    <a:cs typeface="NikoshBAN" pitchFamily="2" charset="0"/>
                  </a:rPr>
                  <a:t>প্রভাষক, </a:t>
                </a:r>
                <a:endParaRPr lang="bn-IN" sz="2400" b="1" kern="0" dirty="0" smtClean="0">
                  <a:solidFill>
                    <a:schemeClr val="tx1">
                      <a:lumMod val="85000"/>
                      <a:lumOff val="15000"/>
                    </a:schemeClr>
                  </a:solidFill>
                  <a:latin typeface="NikoshBAN" pitchFamily="2" charset="0"/>
                  <a:cs typeface="NikoshBAN" pitchFamily="2" charset="0"/>
                </a:endParaRPr>
              </a:p>
              <a:p>
                <a:pPr lvl="0" algn="ctr">
                  <a:defRPr/>
                </a:pPr>
                <a:r>
                  <a:rPr lang="as-IN" sz="2400" b="1" kern="0" dirty="0" smtClean="0">
                    <a:solidFill>
                      <a:schemeClr val="tx1">
                        <a:lumMod val="85000"/>
                        <a:lumOff val="15000"/>
                      </a:schemeClr>
                    </a:solidFill>
                    <a:latin typeface="NikoshBAN" pitchFamily="2" charset="0"/>
                    <a:cs typeface="NikoshBAN" pitchFamily="2" charset="0"/>
                  </a:rPr>
                  <a:t>তথ্য ও যোগাযোগ প্রযুক্তি</a:t>
                </a:r>
              </a:p>
              <a:p>
                <a:pPr lvl="0" algn="ctr">
                  <a:defRPr/>
                </a:pPr>
                <a:r>
                  <a:rPr lang="en-US" sz="2400" b="1" kern="0" dirty="0" err="1" smtClean="0">
                    <a:solidFill>
                      <a:schemeClr val="tx1">
                        <a:lumMod val="85000"/>
                        <a:lumOff val="15000"/>
                      </a:schemeClr>
                    </a:solidFill>
                    <a:latin typeface="NikoshBAN" pitchFamily="2" charset="0"/>
                    <a:cs typeface="NikoshBAN" pitchFamily="2" charset="0"/>
                  </a:rPr>
                  <a:t>চিরিরবন্দর</a:t>
                </a:r>
                <a:r>
                  <a:rPr lang="bn-IN" sz="2400" b="1" kern="0" dirty="0" smtClean="0">
                    <a:solidFill>
                      <a:schemeClr val="tx1">
                        <a:lumMod val="85000"/>
                        <a:lumOff val="15000"/>
                      </a:schemeClr>
                    </a:solidFill>
                    <a:latin typeface="NikoshBAN" pitchFamily="2" charset="0"/>
                    <a:cs typeface="NikoshBAN" pitchFamily="2" charset="0"/>
                  </a:rPr>
                  <a:t> সরকারি</a:t>
                </a:r>
                <a:r>
                  <a:rPr lang="en-US" sz="2400" b="1" kern="0" dirty="0" smtClean="0">
                    <a:solidFill>
                      <a:schemeClr val="tx1">
                        <a:lumMod val="85000"/>
                        <a:lumOff val="15000"/>
                      </a:schemeClr>
                    </a:solidFill>
                    <a:latin typeface="NikoshBAN" pitchFamily="2" charset="0"/>
                    <a:cs typeface="NikoshBAN" pitchFamily="2" charset="0"/>
                  </a:rPr>
                  <a:t> </a:t>
                </a:r>
                <a:r>
                  <a:rPr lang="as-IN" sz="2400" b="1" kern="0" dirty="0" smtClean="0">
                    <a:solidFill>
                      <a:schemeClr val="tx1">
                        <a:lumMod val="85000"/>
                        <a:lumOff val="15000"/>
                      </a:schemeClr>
                    </a:solidFill>
                    <a:latin typeface="NikoshBAN" pitchFamily="2" charset="0"/>
                    <a:cs typeface="NikoshBAN" pitchFamily="2" charset="0"/>
                  </a:rPr>
                  <a:t>কলেজ,</a:t>
                </a:r>
                <a:r>
                  <a:rPr lang="en-US" sz="2400" b="1" kern="0" dirty="0" smtClean="0">
                    <a:solidFill>
                      <a:schemeClr val="tx1">
                        <a:lumMod val="85000"/>
                        <a:lumOff val="15000"/>
                      </a:schemeClr>
                    </a:solidFill>
                    <a:latin typeface="NikoshBAN" pitchFamily="2" charset="0"/>
                    <a:cs typeface="NikoshBAN" pitchFamily="2" charset="0"/>
                  </a:rPr>
                  <a:t> </a:t>
                </a:r>
                <a:endParaRPr lang="bn-IN" sz="2400" b="1" kern="0" dirty="0" smtClean="0">
                  <a:solidFill>
                    <a:schemeClr val="tx1">
                      <a:lumMod val="85000"/>
                      <a:lumOff val="15000"/>
                    </a:schemeClr>
                  </a:solidFill>
                  <a:latin typeface="NikoshBAN" pitchFamily="2" charset="0"/>
                  <a:cs typeface="NikoshBAN" pitchFamily="2" charset="0"/>
                </a:endParaRPr>
              </a:p>
              <a:p>
                <a:pPr lvl="0" algn="ctr">
                  <a:defRPr/>
                </a:pPr>
                <a:r>
                  <a:rPr lang="en-US" sz="2400" b="1" kern="0" dirty="0" err="1" smtClean="0">
                    <a:solidFill>
                      <a:schemeClr val="tx1">
                        <a:lumMod val="85000"/>
                        <a:lumOff val="15000"/>
                      </a:schemeClr>
                    </a:solidFill>
                    <a:latin typeface="NikoshBAN" pitchFamily="2" charset="0"/>
                    <a:cs typeface="NikoshBAN" pitchFamily="2" charset="0"/>
                  </a:rPr>
                  <a:t>দিনাজপুর</a:t>
                </a:r>
                <a:r>
                  <a:rPr lang="bn-IN" sz="2400" b="1" kern="0" dirty="0" smtClean="0">
                    <a:solidFill>
                      <a:schemeClr val="tx1">
                        <a:lumMod val="85000"/>
                        <a:lumOff val="15000"/>
                      </a:schemeClr>
                    </a:solidFill>
                    <a:latin typeface="NikoshBAN" pitchFamily="2" charset="0"/>
                    <a:cs typeface="NikoshBAN" pitchFamily="2" charset="0"/>
                  </a:rPr>
                  <a:t>।</a:t>
                </a:r>
                <a:endParaRPr lang="en-US" sz="2400" b="1" kern="0" dirty="0" smtClean="0">
                  <a:solidFill>
                    <a:schemeClr val="tx1">
                      <a:lumMod val="85000"/>
                      <a:lumOff val="15000"/>
                    </a:schemeClr>
                  </a:solidFill>
                  <a:latin typeface="NikoshBAN" pitchFamily="2" charset="0"/>
                  <a:cs typeface="NikoshBAN" pitchFamily="2" charset="0"/>
                </a:endParaRPr>
              </a:p>
              <a:p>
                <a:pPr lvl="0" algn="ctr">
                  <a:defRPr/>
                </a:pPr>
                <a:r>
                  <a:rPr kumimoji="0" lang="en-US" b="0" i="0" u="none" strike="noStrike" kern="0" cap="none" spc="0" normalizeH="0" baseline="0" noProof="0" dirty="0" smtClean="0">
                    <a:ln>
                      <a:noFill/>
                    </a:ln>
                    <a:solidFill>
                      <a:srgbClr val="FF00FF"/>
                    </a:solidFill>
                    <a:effectLst/>
                    <a:uLnTx/>
                    <a:uFillTx/>
                    <a:latin typeface="SutonnyMJ" pitchFamily="2" charset="0"/>
                    <a:ea typeface="NikoshBAN" pitchFamily="2" charset="0"/>
                    <a:cs typeface="SutonnyMJ" pitchFamily="2"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smtClean="0">
                  <a:ln>
                    <a:noFill/>
                  </a:ln>
                  <a:solidFill>
                    <a:srgbClr val="FF00FF"/>
                  </a:solidFill>
                  <a:effectLst/>
                  <a:uLnTx/>
                  <a:uFillTx/>
                  <a:latin typeface="SutonnyMJ" pitchFamily="2" charset="0"/>
                  <a:ea typeface="NikoshBAN" pitchFamily="2" charset="0"/>
                  <a:cs typeface="SutonnyMJ"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rgbClr val="0000FF"/>
                    </a:solidFill>
                    <a:effectLst/>
                    <a:uLnTx/>
                    <a:uFillTx/>
                    <a:latin typeface="Times New Roman" pitchFamily="18" charset="0"/>
                    <a:ea typeface="NikoshBAN" pitchFamily="2" charset="0"/>
                    <a:cs typeface="Times New Roman" pitchFamily="18" charset="0"/>
                  </a:rPr>
                  <a:t>   </a:t>
                </a:r>
                <a:endParaRPr kumimoji="0" lang="en-US" b="0" i="0" u="none" strike="noStrike" kern="0" cap="none" spc="0" normalizeH="0" baseline="0" noProof="0" dirty="0">
                  <a:ln>
                    <a:noFill/>
                  </a:ln>
                  <a:solidFill>
                    <a:srgbClr val="00B050"/>
                  </a:solidFill>
                  <a:effectLst/>
                  <a:uLnTx/>
                  <a:uFillTx/>
                  <a:latin typeface="SutonnyMJ" pitchFamily="2" charset="0"/>
                  <a:ea typeface="NikoshBAN" pitchFamily="2" charset="0"/>
                  <a:cs typeface="SutonnyMJ" pitchFamily="2" charset="0"/>
                </a:endParaRPr>
              </a:p>
            </p:txBody>
          </p:sp>
          <p:sp>
            <p:nvSpPr>
              <p:cNvPr id="21" name="Rectangle 20"/>
              <p:cNvSpPr/>
              <p:nvPr/>
            </p:nvSpPr>
            <p:spPr>
              <a:xfrm>
                <a:off x="1047476" y="1219200"/>
                <a:ext cx="2457724" cy="646331"/>
              </a:xfrm>
              <a:prstGeom prst="rect">
                <a:avLst/>
              </a:prstGeom>
            </p:spPr>
            <p:txBody>
              <a:bodyPr wrap="none">
                <a:spAutoFit/>
              </a:bodyPr>
              <a:lstStyle/>
              <a:p>
                <a:pPr algn="ctr"/>
                <a:r>
                  <a:rPr lang="bn-IN" sz="3600" b="1" dirty="0" smtClean="0">
                    <a:solidFill>
                      <a:srgbClr val="002060"/>
                    </a:solidFill>
                    <a:latin typeface="NikoshBAN" pitchFamily="2" charset="0"/>
                    <a:cs typeface="NikoshBAN" pitchFamily="2" charset="0"/>
                  </a:rPr>
                  <a:t>শিক্ষক পরিচিতি</a:t>
                </a:r>
                <a:endParaRPr lang="en-US" sz="3600" dirty="0">
                  <a:solidFill>
                    <a:srgbClr val="002060"/>
                  </a:solidFill>
                </a:endParaRPr>
              </a:p>
            </p:txBody>
          </p:sp>
        </p:grpSp>
        <p:pic>
          <p:nvPicPr>
            <p:cNvPr id="2049" name="Picture 1" descr="E:\MULTIMIDIA CONTENT\Complete Presetatio for Teacher.gov.bd\Susmita photos pp\Susmita (10).jpg"/>
            <p:cNvPicPr>
              <a:picLocks noChangeAspect="1" noChangeArrowheads="1"/>
            </p:cNvPicPr>
            <p:nvPr/>
          </p:nvPicPr>
          <p:blipFill>
            <a:blip r:embed="rId3"/>
            <a:srcRect/>
            <a:stretch>
              <a:fillRect/>
            </a:stretch>
          </p:blipFill>
          <p:spPr bwMode="auto">
            <a:xfrm>
              <a:off x="1447800" y="1828800"/>
              <a:ext cx="1634408" cy="192405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ppt_x</p:attrName>
                                        </p:attrNameLst>
                                      </p:cBhvr>
                                      <p:tavLst>
                                        <p:tav tm="0">
                                          <p:val>
                                            <p:strVal val="#ppt_x-.2"/>
                                          </p:val>
                                        </p:tav>
                                        <p:tav tm="100000">
                                          <p:val>
                                            <p:strVal val="#ppt_x"/>
                                          </p:val>
                                        </p:tav>
                                      </p:tavLst>
                                    </p:anim>
                                    <p:anim calcmode="lin" valueType="num">
                                      <p:cBhvr>
                                        <p:cTn id="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0" fill="hold"/>
                                        <p:tgtEl>
                                          <p:spTgt spid="27"/>
                                        </p:tgtEl>
                                        <p:attrNameLst>
                                          <p:attrName>ppt_x</p:attrName>
                                        </p:attrNameLst>
                                      </p:cBhvr>
                                      <p:tavLst>
                                        <p:tav tm="0">
                                          <p:val>
                                            <p:strVal val="#ppt_x"/>
                                          </p:val>
                                        </p:tav>
                                        <p:tav tm="100000">
                                          <p:val>
                                            <p:strVal val="#ppt_x"/>
                                          </p:val>
                                        </p:tav>
                                      </p:tavLst>
                                    </p:anim>
                                    <p:anim calcmode="lin" valueType="num">
                                      <p:cBhvr additive="base">
                                        <p:cTn id="15" dur="5000" fill="hold"/>
                                        <p:tgtEl>
                                          <p:spTgt spid="27"/>
                                        </p:tgtEl>
                                        <p:attrNameLst>
                                          <p:attrName>ppt_y</p:attrName>
                                        </p:attrNameLst>
                                      </p:cBhvr>
                                      <p:tavLst>
                                        <p:tav tm="0">
                                          <p:val>
                                            <p:strVal val="1+#ppt_h/2"/>
                                          </p:val>
                                        </p:tav>
                                        <p:tav tm="100000">
                                          <p:val>
                                            <p:strVal val="#ppt_y"/>
                                          </p:val>
                                        </p:tav>
                                      </p:tavLst>
                                    </p:anim>
                                  </p:childTnLst>
                                </p:cTn>
                              </p:par>
                              <p:par>
                                <p:cTn id="16" presetID="7"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0" fill="hold"/>
                                        <p:tgtEl>
                                          <p:spTgt spid="22"/>
                                        </p:tgtEl>
                                        <p:attrNameLst>
                                          <p:attrName>ppt_x</p:attrName>
                                        </p:attrNameLst>
                                      </p:cBhvr>
                                      <p:tavLst>
                                        <p:tav tm="0">
                                          <p:val>
                                            <p:strVal val="#ppt_x"/>
                                          </p:val>
                                        </p:tav>
                                        <p:tav tm="100000">
                                          <p:val>
                                            <p:strVal val="#ppt_x"/>
                                          </p:val>
                                        </p:tav>
                                      </p:tavLst>
                                    </p:anim>
                                    <p:anim calcmode="lin" valueType="num">
                                      <p:cBhvr additive="base">
                                        <p:cTn id="19"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304800"/>
            <a:ext cx="2268570" cy="707886"/>
          </a:xfrm>
          <a:prstGeom prst="rect">
            <a:avLst/>
          </a:prstGeom>
        </p:spPr>
        <p:txBody>
          <a:bodyPr wrap="none">
            <a:spAutoFit/>
          </a:bodyPr>
          <a:lstStyle/>
          <a:p>
            <a:pPr algn="ctr"/>
            <a:r>
              <a:rPr lang="bn-IN" sz="4000" b="1" dirty="0" smtClean="0">
                <a:solidFill>
                  <a:srgbClr val="002060"/>
                </a:solidFill>
                <a:latin typeface="NikoshBAN" pitchFamily="2" charset="0"/>
                <a:cs typeface="NikoshBAN" pitchFamily="2" charset="0"/>
              </a:rPr>
              <a:t>ছবি গুলি দেখ</a:t>
            </a:r>
            <a:endParaRPr lang="en-US" sz="4000" dirty="0">
              <a:solidFill>
                <a:srgbClr val="002060"/>
              </a:solidFill>
            </a:endParaRPr>
          </a:p>
        </p:txBody>
      </p:sp>
      <p:sp>
        <p:nvSpPr>
          <p:cNvPr id="1026" name="AutoShape 2" descr="BANDWIDTH OF SIGNAL - YouTu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AI-reuters-1.jpg"/>
          <p:cNvPicPr>
            <a:picLocks noChangeAspect="1"/>
          </p:cNvPicPr>
          <p:nvPr/>
        </p:nvPicPr>
        <p:blipFill>
          <a:blip r:embed="rId2"/>
          <a:stretch>
            <a:fillRect/>
          </a:stretch>
        </p:blipFill>
        <p:spPr>
          <a:xfrm>
            <a:off x="228600" y="1295400"/>
            <a:ext cx="2286000" cy="4876800"/>
          </a:xfrm>
          <a:prstGeom prst="rect">
            <a:avLst/>
          </a:prstGeom>
        </p:spPr>
      </p:pic>
      <p:pic>
        <p:nvPicPr>
          <p:cNvPr id="9" name="Picture 8" descr="images (1).jpg"/>
          <p:cNvPicPr>
            <a:picLocks noChangeAspect="1"/>
          </p:cNvPicPr>
          <p:nvPr/>
        </p:nvPicPr>
        <p:blipFill>
          <a:blip r:embed="rId3"/>
          <a:stretch>
            <a:fillRect/>
          </a:stretch>
        </p:blipFill>
        <p:spPr>
          <a:xfrm>
            <a:off x="2678243" y="1295400"/>
            <a:ext cx="2655757" cy="4953000"/>
          </a:xfrm>
          <a:prstGeom prst="rect">
            <a:avLst/>
          </a:prstGeom>
        </p:spPr>
      </p:pic>
      <p:pic>
        <p:nvPicPr>
          <p:cNvPr id="10" name="Picture 9" descr="images.jpg"/>
          <p:cNvPicPr>
            <a:picLocks noChangeAspect="1"/>
          </p:cNvPicPr>
          <p:nvPr/>
        </p:nvPicPr>
        <p:blipFill>
          <a:blip r:embed="rId4"/>
          <a:stretch>
            <a:fillRect/>
          </a:stretch>
        </p:blipFill>
        <p:spPr>
          <a:xfrm>
            <a:off x="5486400" y="1219200"/>
            <a:ext cx="3409950" cy="502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304800"/>
            <a:ext cx="2268570" cy="707886"/>
          </a:xfrm>
          <a:prstGeom prst="rect">
            <a:avLst/>
          </a:prstGeom>
        </p:spPr>
        <p:txBody>
          <a:bodyPr wrap="none">
            <a:spAutoFit/>
          </a:bodyPr>
          <a:lstStyle/>
          <a:p>
            <a:pPr algn="ctr"/>
            <a:r>
              <a:rPr lang="bn-IN" sz="4000" b="1" dirty="0" smtClean="0">
                <a:solidFill>
                  <a:srgbClr val="002060"/>
                </a:solidFill>
                <a:latin typeface="NikoshBAN" pitchFamily="2" charset="0"/>
                <a:cs typeface="NikoshBAN" pitchFamily="2" charset="0"/>
              </a:rPr>
              <a:t>ছবি গুলি দেখ</a:t>
            </a:r>
            <a:endParaRPr lang="en-US" sz="4000" dirty="0">
              <a:solidFill>
                <a:srgbClr val="002060"/>
              </a:solidFill>
            </a:endParaRPr>
          </a:p>
        </p:txBody>
      </p:sp>
      <p:sp>
        <p:nvSpPr>
          <p:cNvPr id="1026" name="AutoShape 2" descr="BANDWIDTH OF SIGNAL - YouTub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expert-systems-in-ai.png"/>
          <p:cNvPicPr>
            <a:picLocks noChangeAspect="1"/>
          </p:cNvPicPr>
          <p:nvPr/>
        </p:nvPicPr>
        <p:blipFill>
          <a:blip r:embed="rId2"/>
          <a:stretch>
            <a:fillRect/>
          </a:stretch>
        </p:blipFill>
        <p:spPr>
          <a:xfrm>
            <a:off x="381000" y="1143000"/>
            <a:ext cx="4495799" cy="5257800"/>
          </a:xfrm>
          <a:prstGeom prst="rect">
            <a:avLst/>
          </a:prstGeom>
        </p:spPr>
      </p:pic>
      <p:pic>
        <p:nvPicPr>
          <p:cNvPr id="11" name="Picture 10" descr="expert-systems-in-ai2.png"/>
          <p:cNvPicPr>
            <a:picLocks noChangeAspect="1"/>
          </p:cNvPicPr>
          <p:nvPr/>
        </p:nvPicPr>
        <p:blipFill>
          <a:blip r:embed="rId3"/>
          <a:stretch>
            <a:fillRect/>
          </a:stretch>
        </p:blipFill>
        <p:spPr>
          <a:xfrm>
            <a:off x="5105400" y="1143000"/>
            <a:ext cx="3810000" cy="48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2090637" cy="707886"/>
          </a:xfrm>
          <a:prstGeom prst="rect">
            <a:avLst/>
          </a:prstGeom>
        </p:spPr>
        <p:txBody>
          <a:bodyPr wrap="none">
            <a:spAutoFit/>
          </a:bodyPr>
          <a:lstStyle/>
          <a:p>
            <a:pPr algn="ctr"/>
            <a:r>
              <a:rPr lang="bn-IN" sz="4000" b="1" dirty="0" smtClean="0">
                <a:solidFill>
                  <a:srgbClr val="4E123E"/>
                </a:solidFill>
                <a:latin typeface="NikoshBAN" pitchFamily="2" charset="0"/>
                <a:cs typeface="NikoshBAN" pitchFamily="2" charset="0"/>
              </a:rPr>
              <a:t>পাঠ ঘোষণা </a:t>
            </a:r>
            <a:endParaRPr lang="en-US" sz="4000" dirty="0">
              <a:solidFill>
                <a:srgbClr val="4E123E"/>
              </a:solidFill>
            </a:endParaRPr>
          </a:p>
        </p:txBody>
      </p:sp>
      <p:sp>
        <p:nvSpPr>
          <p:cNvPr id="3" name="Rectangle 2"/>
          <p:cNvSpPr/>
          <p:nvPr/>
        </p:nvSpPr>
        <p:spPr>
          <a:xfrm>
            <a:off x="2590800" y="1676400"/>
            <a:ext cx="4800600" cy="646331"/>
          </a:xfrm>
          <a:prstGeom prst="rect">
            <a:avLst/>
          </a:prstGeom>
        </p:spPr>
        <p:txBody>
          <a:bodyPr wrap="square">
            <a:spAutoFit/>
          </a:bodyPr>
          <a:lstStyle/>
          <a:p>
            <a:r>
              <a:rPr lang="bn-IN" sz="3600" b="1" dirty="0" smtClean="0">
                <a:solidFill>
                  <a:schemeClr val="bg2">
                    <a:lumMod val="25000"/>
                  </a:schemeClr>
                </a:solidFill>
                <a:latin typeface="NikoshBAN" pitchFamily="2" charset="0"/>
                <a:cs typeface="NikoshBAN" pitchFamily="2" charset="0"/>
              </a:rPr>
              <a:t>আলোচ্য বিষয়- </a:t>
            </a:r>
            <a:r>
              <a:rPr lang="bn-IN" sz="3600" b="1" dirty="0" smtClean="0">
                <a:solidFill>
                  <a:schemeClr val="bg2">
                    <a:lumMod val="25000"/>
                  </a:schemeClr>
                </a:solidFill>
                <a:latin typeface="NikoshBAN" pitchFamily="2" charset="0"/>
                <a:cs typeface="NikoshBAN" pitchFamily="2" charset="0"/>
              </a:rPr>
              <a:t>এক্সপার্ট সিস্টেম</a:t>
            </a:r>
            <a:r>
              <a:rPr lang="bn-IN" sz="3600" b="1" dirty="0" smtClean="0">
                <a:solidFill>
                  <a:schemeClr val="bg2">
                    <a:lumMod val="25000"/>
                  </a:schemeClr>
                </a:solidFill>
                <a:latin typeface="NikoshBAN" pitchFamily="2" charset="0"/>
                <a:cs typeface="NikoshBAN" pitchFamily="2" charset="0"/>
              </a:rPr>
              <a:t> </a:t>
            </a:r>
            <a:endParaRPr lang="en-US" sz="3600" dirty="0">
              <a:solidFill>
                <a:schemeClr val="bg2">
                  <a:lumMod val="25000"/>
                </a:schemeClr>
              </a:solidFill>
            </a:endParaRPr>
          </a:p>
        </p:txBody>
      </p:sp>
      <p:pic>
        <p:nvPicPr>
          <p:cNvPr id="6" name="Picture 2" descr="http://www.myrlandmarketing.com/wp-content/uploads/2012/03/Megaphone-coming-out-of-a-lapto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304800" y="2209800"/>
            <a:ext cx="1752600" cy="363923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Expert-System1.jpg"/>
          <p:cNvPicPr>
            <a:picLocks noChangeAspect="1"/>
          </p:cNvPicPr>
          <p:nvPr/>
        </p:nvPicPr>
        <p:blipFill>
          <a:blip r:embed="rId3"/>
          <a:stretch>
            <a:fillRect/>
          </a:stretch>
        </p:blipFill>
        <p:spPr>
          <a:xfrm>
            <a:off x="2743200" y="2743200"/>
            <a:ext cx="5715000" cy="3333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0" fill="hold"/>
                                        <p:tgtEl>
                                          <p:spTgt spid="6"/>
                                        </p:tgtEl>
                                        <p:attrNameLst>
                                          <p:attrName>ppt_x</p:attrName>
                                        </p:attrNameLst>
                                      </p:cBhvr>
                                      <p:tavLst>
                                        <p:tav tm="0">
                                          <p:val>
                                            <p:strVal val="#ppt_x"/>
                                          </p:val>
                                        </p:tav>
                                        <p:tav tm="100000">
                                          <p:val>
                                            <p:strVal val="#ppt_x"/>
                                          </p:val>
                                        </p:tav>
                                      </p:tavLst>
                                    </p:anim>
                                    <p:anim calcmode="lin" valueType="num">
                                      <p:cBhvr additive="base">
                                        <p:cTn id="22"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304800"/>
            <a:ext cx="3276600" cy="707886"/>
          </a:xfrm>
          <a:prstGeom prst="rect">
            <a:avLst/>
          </a:prstGeom>
        </p:spPr>
        <p:txBody>
          <a:bodyPr wrap="square">
            <a:spAutoFit/>
          </a:bodyPr>
          <a:lstStyle/>
          <a:p>
            <a:pPr algn="ctr"/>
            <a:r>
              <a:rPr lang="bn-IN" sz="4000" b="1" dirty="0" smtClean="0">
                <a:solidFill>
                  <a:schemeClr val="accent2">
                    <a:lumMod val="75000"/>
                  </a:schemeClr>
                </a:solidFill>
                <a:latin typeface="NikoshBAN" pitchFamily="2" charset="0"/>
                <a:cs typeface="NikoshBAN" pitchFamily="2" charset="0"/>
              </a:rPr>
              <a:t>শিখনফল</a:t>
            </a:r>
            <a:endParaRPr lang="en-US" sz="4000" dirty="0">
              <a:solidFill>
                <a:schemeClr val="accent2">
                  <a:lumMod val="75000"/>
                </a:schemeClr>
              </a:solidFill>
            </a:endParaRPr>
          </a:p>
        </p:txBody>
      </p:sp>
      <p:sp>
        <p:nvSpPr>
          <p:cNvPr id="3" name="Rectangle 2"/>
          <p:cNvSpPr/>
          <p:nvPr/>
        </p:nvSpPr>
        <p:spPr>
          <a:xfrm>
            <a:off x="609600" y="1219200"/>
            <a:ext cx="4953000" cy="646331"/>
          </a:xfrm>
          <a:prstGeom prst="rect">
            <a:avLst/>
          </a:prstGeom>
        </p:spPr>
        <p:txBody>
          <a:bodyPr wrap="square">
            <a:spAutoFit/>
          </a:bodyPr>
          <a:lstStyle/>
          <a:p>
            <a:pPr algn="just"/>
            <a:r>
              <a:rPr lang="bn-IN" sz="3600" b="1" dirty="0" smtClean="0">
                <a:solidFill>
                  <a:srgbClr val="0070C0"/>
                </a:solidFill>
                <a:latin typeface="NikoshBAN" pitchFamily="2" charset="0"/>
                <a:cs typeface="NikoshBAN" pitchFamily="2" charset="0"/>
              </a:rPr>
              <a:t>পাঠ শেষে শিক্ষার্থীরা .........</a:t>
            </a:r>
            <a:endParaRPr lang="en-US" sz="3600" dirty="0">
              <a:solidFill>
                <a:srgbClr val="0070C0"/>
              </a:solidFill>
            </a:endParaRPr>
          </a:p>
        </p:txBody>
      </p:sp>
      <p:sp>
        <p:nvSpPr>
          <p:cNvPr id="4" name="Rectangle 3"/>
          <p:cNvSpPr/>
          <p:nvPr/>
        </p:nvSpPr>
        <p:spPr>
          <a:xfrm>
            <a:off x="533400" y="2149257"/>
            <a:ext cx="3810000" cy="2677656"/>
          </a:xfrm>
          <a:prstGeom prst="rect">
            <a:avLst/>
          </a:prstGeom>
        </p:spPr>
        <p:txBody>
          <a:bodyPr wrap="square">
            <a:spAutoFit/>
          </a:bodyPr>
          <a:lstStyle/>
          <a:p>
            <a:pPr algn="just"/>
            <a:r>
              <a:rPr lang="bn-IN" sz="2800" b="1" dirty="0" smtClean="0">
                <a:latin typeface="NikoshBAN" pitchFamily="2" charset="0"/>
                <a:cs typeface="NikoshBAN" pitchFamily="2" charset="0"/>
              </a:rPr>
              <a:t>১। </a:t>
            </a:r>
            <a:r>
              <a:rPr lang="bn-IN" sz="2800" b="1" dirty="0" smtClean="0">
                <a:solidFill>
                  <a:schemeClr val="bg2">
                    <a:lumMod val="25000"/>
                  </a:schemeClr>
                </a:solidFill>
                <a:latin typeface="NikoshBAN" pitchFamily="2" charset="0"/>
                <a:cs typeface="NikoshBAN" pitchFamily="2" charset="0"/>
              </a:rPr>
              <a:t>এক্সপার্ট সিস্টেম</a:t>
            </a:r>
            <a:r>
              <a:rPr lang="bn-IN" sz="2800" b="1" dirty="0" smtClean="0">
                <a:solidFill>
                  <a:schemeClr val="tx2"/>
                </a:solidFill>
                <a:latin typeface="NikoshBAN" pitchFamily="2" charset="0"/>
                <a:cs typeface="NikoshBAN" pitchFamily="2" charset="0"/>
              </a:rPr>
              <a:t> </a:t>
            </a:r>
            <a:r>
              <a:rPr lang="bn-IN" sz="2800" b="1" dirty="0" smtClean="0">
                <a:latin typeface="NikoshBAN" pitchFamily="2" charset="0"/>
                <a:cs typeface="NikoshBAN" pitchFamily="2" charset="0"/>
              </a:rPr>
              <a:t>কি তা ব্যাখ্যা করতে পারবে; </a:t>
            </a:r>
          </a:p>
          <a:p>
            <a:pPr algn="just"/>
            <a:r>
              <a:rPr lang="bn-IN" sz="2800" b="1" dirty="0" smtClean="0">
                <a:solidFill>
                  <a:srgbClr val="7030A0"/>
                </a:solidFill>
                <a:latin typeface="NikoshBAN" pitchFamily="2" charset="0"/>
                <a:cs typeface="NikoshBAN" pitchFamily="2" charset="0"/>
              </a:rPr>
              <a:t> </a:t>
            </a:r>
          </a:p>
          <a:p>
            <a:pPr algn="just"/>
            <a:endParaRPr lang="bn-IN" sz="2800" b="1" dirty="0" smtClean="0">
              <a:solidFill>
                <a:srgbClr val="7030A0"/>
              </a:solidFill>
              <a:latin typeface="NikoshBAN" pitchFamily="2" charset="0"/>
              <a:cs typeface="NikoshBAN" pitchFamily="2" charset="0"/>
            </a:endParaRPr>
          </a:p>
          <a:p>
            <a:pPr algn="just"/>
            <a:r>
              <a:rPr lang="bn-IN" sz="2800" b="1" dirty="0" smtClean="0">
                <a:latin typeface="NikoshBAN" pitchFamily="2" charset="0"/>
                <a:cs typeface="NikoshBAN" pitchFamily="2" charset="0"/>
              </a:rPr>
              <a:t>২। </a:t>
            </a:r>
            <a:r>
              <a:rPr lang="bn-IN" sz="2800" b="1" dirty="0" smtClean="0">
                <a:solidFill>
                  <a:schemeClr val="bg2">
                    <a:lumMod val="25000"/>
                  </a:schemeClr>
                </a:solidFill>
                <a:latin typeface="NikoshBAN" pitchFamily="2" charset="0"/>
                <a:cs typeface="NikoshBAN" pitchFamily="2" charset="0"/>
              </a:rPr>
              <a:t>এক্সপার্ট সিস্টেম</a:t>
            </a:r>
            <a:r>
              <a:rPr lang="bn-IN" sz="2800" b="1" dirty="0" smtClean="0">
                <a:solidFill>
                  <a:schemeClr val="tx2"/>
                </a:solidFill>
                <a:latin typeface="NikoshBAN" pitchFamily="2" charset="0"/>
                <a:cs typeface="NikoshBAN" pitchFamily="2" charset="0"/>
              </a:rPr>
              <a:t> </a:t>
            </a:r>
            <a:r>
              <a:rPr lang="bn-IN" sz="2800" b="1" dirty="0" smtClean="0">
                <a:latin typeface="NikoshBAN" pitchFamily="2" charset="0"/>
                <a:cs typeface="NikoshBAN" pitchFamily="2" charset="0"/>
              </a:rPr>
              <a:t>এর ব্যবহার ব্যাখ্যা করতে পারবে।  </a:t>
            </a:r>
          </a:p>
        </p:txBody>
      </p:sp>
      <p:pic>
        <p:nvPicPr>
          <p:cNvPr id="6" name="Picture 5" descr="1_ND321Bsb4419rr8SF71iAg.jpeg"/>
          <p:cNvPicPr>
            <a:picLocks noChangeAspect="1"/>
          </p:cNvPicPr>
          <p:nvPr/>
        </p:nvPicPr>
        <p:blipFill>
          <a:blip r:embed="rId2"/>
          <a:stretch>
            <a:fillRect/>
          </a:stretch>
        </p:blipFill>
        <p:spPr>
          <a:xfrm>
            <a:off x="4876801" y="1066800"/>
            <a:ext cx="4190999" cy="563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690878"/>
            <a:ext cx="8610600" cy="2862322"/>
          </a:xfrm>
          <a:prstGeom prst="rect">
            <a:avLst/>
          </a:prstGeom>
        </p:spPr>
        <p:txBody>
          <a:bodyPr wrap="square">
            <a:spAutoFit/>
          </a:bodyPr>
          <a:lstStyle/>
          <a:p>
            <a:pPr algn="just"/>
            <a:r>
              <a:rPr lang="bn-IN" dirty="0" smtClean="0">
                <a:latin typeface="NikoshBAN" pitchFamily="2" charset="0"/>
                <a:cs typeface="NikoshBAN" pitchFamily="2" charset="0"/>
              </a:rPr>
              <a:t>এক্সপার্ট সিস্টেম হলাে একটি প্যাকেজ সফ্টওয়্যার যা সুসংগঠিত তথ্য ব্যবহার করে কমপিউটারকে কোন বিষয়ে দক্ষ বা বিশেষজ্ঞ করে তুলে। এক্সপার্ট সিস্টেম হলাে এক ধরনের সিদ্ধান্ত সমর্থন পদ্ধতি যা নির্দিষ্ট বিষয়ে মানুষের ন্যায় কৃত্রিম দক্ষতা নিয়ে তৈরি। উচ্চ ক্ষমতাসম্পন্ন অনেকগুলাে মাইক্রোপ্রসেসর ও চিপ ব্যবহার করে প্রােগ্রামিংয়ের মাধ্যমে কমপিউটারে কৃত্রিম বুদ্ধিমত্তার সৃষ্টি করা হয়। ব্যবহারকারীরা এ সিস্টেম থেকে প্রশ্ন করে উত্তর জানতে পারেন । যেমনঃ ডাক্তাররা চিকিৎসা সংক্রান্ত জটিল সমস্যার কথা ক্যাডুলাস (</a:t>
            </a:r>
            <a:r>
              <a:rPr lang="en-US" dirty="0" smtClean="0">
                <a:latin typeface="NikoshBAN" pitchFamily="2" charset="0"/>
                <a:cs typeface="NikoshBAN" pitchFamily="2" charset="0"/>
              </a:rPr>
              <a:t>CADULAS) </a:t>
            </a:r>
            <a:r>
              <a:rPr lang="bn-IN" dirty="0" smtClean="0">
                <a:latin typeface="NikoshBAN" pitchFamily="2" charset="0"/>
                <a:cs typeface="NikoshBAN" pitchFamily="2" charset="0"/>
              </a:rPr>
              <a:t>এবং মাইসিন নামক এক্সপার্ট সিস্টেম থেকে প্রশ্ন করে জেনে নিতে পারে, কমপিউটার ডিজাইনাররা </a:t>
            </a:r>
            <a:r>
              <a:rPr lang="en-US" dirty="0" smtClean="0">
                <a:latin typeface="NikoshBAN" pitchFamily="2" charset="0"/>
                <a:cs typeface="NikoshBAN" pitchFamily="2" charset="0"/>
              </a:rPr>
              <a:t>R1 </a:t>
            </a:r>
            <a:r>
              <a:rPr lang="bn-IN" dirty="0" smtClean="0">
                <a:latin typeface="NikoshBAN" pitchFamily="2" charset="0"/>
                <a:cs typeface="NikoshBAN" pitchFamily="2" charset="0"/>
              </a:rPr>
              <a:t>নামক এক্সপার্ট সিস্টেমকে প্রশ্ন করে সাহায্য নিতে পারে একজন ভূ-বিজ্ঞানী তেল অনুসন্ধানে কঠিন প্রশ্ন করে সাহায্য নিতে পারেন প্রসপেক্টর নামক এক্সপার্ট সিস্টেম থেকে। অন্যান্য এক্সপার্ট সিস্টেমে কারিগরকে সাহায্য করতে পারে জটিল যন্ত্র সারিয়ে তুলতে যুদ্ধের কৌশল শিক্ষা দিতে পারে সামরিক অফিসারকে। কমপিউটার যতই দ্রুত হবে এক্সপার্ট সিস্টেমও তত বেশি এক্সপার্ট হতে পারবে। কারণ, এরা অনেক বেশি সম্ভাব্য পুঙ্খানুপুঙ্খভাবে পরীক্ষা করতে সক্ষম হবে উত্তর পাওয়ার পূর্বে গ্রহণযােগ্য উত্তরদানের সময়ের মধ্যে।</a:t>
            </a:r>
            <a:endParaRPr lang="en-US" dirty="0">
              <a:latin typeface="NikoshBAN" pitchFamily="2" charset="0"/>
              <a:cs typeface="NikoshBAN" pitchFamily="2" charset="0"/>
            </a:endParaRPr>
          </a:p>
        </p:txBody>
      </p:sp>
      <p:pic>
        <p:nvPicPr>
          <p:cNvPr id="5" name="Picture 4" descr="এক্সপার্ট সিস্টেম.jpg"/>
          <p:cNvPicPr>
            <a:picLocks noChangeAspect="1"/>
          </p:cNvPicPr>
          <p:nvPr/>
        </p:nvPicPr>
        <p:blipFill>
          <a:blip r:embed="rId2"/>
          <a:stretch>
            <a:fillRect/>
          </a:stretch>
        </p:blipFill>
        <p:spPr>
          <a:xfrm>
            <a:off x="152400" y="116415"/>
            <a:ext cx="8610600" cy="338878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3886200" cy="6001643"/>
          </a:xfrm>
          <a:prstGeom prst="rect">
            <a:avLst/>
          </a:prstGeom>
        </p:spPr>
        <p:txBody>
          <a:bodyPr wrap="square">
            <a:spAutoFit/>
          </a:bodyPr>
          <a:lstStyle/>
          <a:p>
            <a:r>
              <a:rPr lang="bn-IN" sz="2400" b="1" u="sng" dirty="0" smtClean="0">
                <a:solidFill>
                  <a:srgbClr val="002060"/>
                </a:solidFill>
                <a:latin typeface="NikoshBAN" pitchFamily="2" charset="0"/>
                <a:cs typeface="NikoshBAN" pitchFamily="2" charset="0"/>
              </a:rPr>
              <a:t>এক্সপার্ট সিস্টেমের অসুবিধাসমূহ</a:t>
            </a:r>
            <a:r>
              <a:rPr lang="bn-IN" sz="2400" dirty="0" smtClean="0">
                <a:latin typeface="NikoshBAN" pitchFamily="2" charset="0"/>
                <a:cs typeface="NikoshBAN" pitchFamily="2" charset="0"/>
              </a:rPr>
              <a:t/>
            </a:r>
            <a:br>
              <a:rPr lang="bn-IN" sz="2400" dirty="0" smtClean="0">
                <a:latin typeface="NikoshBAN" pitchFamily="2" charset="0"/>
                <a:cs typeface="NikoshBAN" pitchFamily="2" charset="0"/>
              </a:rPr>
            </a:br>
            <a:r>
              <a:rPr lang="bn-IN" sz="2400" dirty="0" smtClean="0">
                <a:latin typeface="NikoshBAN" pitchFamily="2" charset="0"/>
                <a:cs typeface="NikoshBAN" pitchFamily="2" charset="0"/>
              </a:rPr>
              <a:t>কিছু কিছু সিদ্ধান্ত গ্রহণের ক্ষেত্রে যে ধরনের সাধারণ জ্ঞানের </a:t>
            </a:r>
            <a:r>
              <a:rPr lang="bn-IN" sz="2400" dirty="0" smtClean="0">
                <a:latin typeface="NikoshBAN" pitchFamily="2" charset="0"/>
                <a:cs typeface="NikoshBAN" pitchFamily="2" charset="0"/>
              </a:rPr>
              <a:t>প্রয়োজন </a:t>
            </a:r>
            <a:r>
              <a:rPr lang="bn-IN" sz="2400" dirty="0" smtClean="0">
                <a:latin typeface="NikoshBAN" pitchFamily="2" charset="0"/>
                <a:cs typeface="NikoshBAN" pitchFamily="2" charset="0"/>
              </a:rPr>
              <a:t>পড়ে অনেক সময়েই তার ঘাটতি থাকে।</a:t>
            </a:r>
          </a:p>
          <a:p>
            <a:r>
              <a:rPr lang="bn-IN" sz="2400" dirty="0" smtClean="0">
                <a:latin typeface="NikoshBAN" pitchFamily="2" charset="0"/>
                <a:cs typeface="NikoshBAN" pitchFamily="2" charset="0"/>
              </a:rPr>
              <a:t>অস্বাভাবিক পরিস্থিতিতে মানব বিশেষজ্ঞদের </a:t>
            </a:r>
            <a:r>
              <a:rPr lang="bn-IN" sz="2400" dirty="0" smtClean="0">
                <a:latin typeface="NikoshBAN" pitchFamily="2" charset="0"/>
                <a:cs typeface="NikoshBAN" pitchFamily="2" charset="0"/>
              </a:rPr>
              <a:t>মত </a:t>
            </a:r>
            <a:r>
              <a:rPr lang="bn-IN" sz="2400" dirty="0" smtClean="0">
                <a:latin typeface="NikoshBAN" pitchFamily="2" charset="0"/>
                <a:cs typeface="NikoshBAN" pitchFamily="2" charset="0"/>
              </a:rPr>
              <a:t>সৃষ্টিশীল সাড়া প্রদান করতে পারে না।</a:t>
            </a:r>
          </a:p>
          <a:p>
            <a:r>
              <a:rPr lang="bn-IN" sz="2400" dirty="0" smtClean="0">
                <a:latin typeface="NikoshBAN" pitchFamily="2" charset="0"/>
                <a:cs typeface="NikoshBAN" pitchFamily="2" charset="0"/>
              </a:rPr>
              <a:t>ডোমেইন </a:t>
            </a:r>
            <a:r>
              <a:rPr lang="bn-IN" sz="2400" dirty="0" smtClean="0">
                <a:latin typeface="NikoshBAN" pitchFamily="2" charset="0"/>
                <a:cs typeface="NikoshBAN" pitchFamily="2" charset="0"/>
              </a:rPr>
              <a:t>এক্সপার্টগণ সব সময় তাদের যুক্তি ও কারণগুলােকে ব্যাখ্যা করতে পারে না।</a:t>
            </a:r>
          </a:p>
          <a:p>
            <a:r>
              <a:rPr lang="bn-IN" sz="2400" dirty="0" smtClean="0">
                <a:latin typeface="NikoshBAN" pitchFamily="2" charset="0"/>
                <a:cs typeface="NikoshBAN" pitchFamily="2" charset="0"/>
              </a:rPr>
              <a:t>নলেজ বেজে ত্রুটির উদ্ভব ঘটতে পারে এবং তা ভুল সিদ্ধান্ত গ্রহণে নেতত্ব দিতে পারে।</a:t>
            </a:r>
          </a:p>
          <a:p>
            <a:r>
              <a:rPr lang="bn-IN" sz="2400" dirty="0" smtClean="0">
                <a:latin typeface="NikoshBAN" pitchFamily="2" charset="0"/>
                <a:cs typeface="NikoshBAN" pitchFamily="2" charset="0"/>
              </a:rPr>
              <a:t>নলেজ বেজকে পরিবর্তন না করা পর্যন্ত পরিবর্তিত পরিবেশের সাথে খাপ খাওয়াতে পারে না।</a:t>
            </a:r>
            <a:endParaRPr lang="bn-IN" sz="2400" dirty="0">
              <a:latin typeface="NikoshBAN" pitchFamily="2" charset="0"/>
              <a:cs typeface="NikoshBAN" pitchFamily="2" charset="0"/>
            </a:endParaRPr>
          </a:p>
        </p:txBody>
      </p:sp>
      <p:pic>
        <p:nvPicPr>
          <p:cNvPr id="5" name="Picture 4" descr="images (2).jpg"/>
          <p:cNvPicPr>
            <a:picLocks noChangeAspect="1"/>
          </p:cNvPicPr>
          <p:nvPr/>
        </p:nvPicPr>
        <p:blipFill>
          <a:blip r:embed="rId2"/>
          <a:stretch>
            <a:fillRect/>
          </a:stretch>
        </p:blipFill>
        <p:spPr>
          <a:xfrm>
            <a:off x="4191000" y="685800"/>
            <a:ext cx="4876800" cy="5638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425</Words>
  <Application>Microsoft Office PowerPoint</Application>
  <PresentationFormat>On-screen Show (4:3)</PresentationFormat>
  <Paragraphs>99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Susmita</dc:creator>
  <cp:lastModifiedBy>Susmita</cp:lastModifiedBy>
  <cp:revision>166</cp:revision>
  <dcterms:created xsi:type="dcterms:W3CDTF">2006-08-16T00:00:00Z</dcterms:created>
  <dcterms:modified xsi:type="dcterms:W3CDTF">2020-10-18T20:05:32Z</dcterms:modified>
</cp:coreProperties>
</file>