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4" r:id="rId2"/>
    <p:sldId id="275" r:id="rId3"/>
    <p:sldId id="276" r:id="rId4"/>
    <p:sldId id="321" r:id="rId5"/>
    <p:sldId id="281" r:id="rId6"/>
    <p:sldId id="263" r:id="rId7"/>
    <p:sldId id="385" r:id="rId8"/>
    <p:sldId id="386" r:id="rId9"/>
    <p:sldId id="383" r:id="rId10"/>
    <p:sldId id="364" r:id="rId11"/>
    <p:sldId id="387" r:id="rId12"/>
    <p:sldId id="366" r:id="rId13"/>
    <p:sldId id="389" r:id="rId14"/>
    <p:sldId id="384" r:id="rId15"/>
    <p:sldId id="388" r:id="rId16"/>
    <p:sldId id="390" r:id="rId17"/>
    <p:sldId id="391" r:id="rId18"/>
    <p:sldId id="278" r:id="rId19"/>
    <p:sldId id="382" r:id="rId20"/>
    <p:sldId id="28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920" userDrawn="1">
          <p15:clr>
            <a:srgbClr val="A4A3A4"/>
          </p15:clr>
        </p15:guide>
        <p15:guide id="2" pos="357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xmlns="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012" autoAdjust="0"/>
    <p:restoredTop sz="90485" autoAdjust="0"/>
  </p:normalViewPr>
  <p:slideViewPr>
    <p:cSldViewPr snapToGrid="0" showGuides="1">
      <p:cViewPr varScale="1">
        <p:scale>
          <a:sx n="73" d="100"/>
          <a:sy n="73" d="100"/>
        </p:scale>
        <p:origin x="-498" y="-102"/>
      </p:cViewPr>
      <p:guideLst>
        <p:guide orient="horz" pos="1920"/>
        <p:guide pos="35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D5F63-25F9-4422-82EB-CD4EAD6783BA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CD361-FCBF-47C3-B6E1-C4F712EDF8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3911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881EF-58CA-4B25-9C7E-EA2D8C8D6E0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528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DC3B-D0F8-49FD-8E9E-949CDBD7672A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8609-F4E8-49D7-B01B-E6D9B1883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80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DC3B-D0F8-49FD-8E9E-949CDBD7672A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8609-F4E8-49D7-B01B-E6D9B1883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8263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DC3B-D0F8-49FD-8E9E-949CDBD7672A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8609-F4E8-49D7-B01B-E6D9B1883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2194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DC3B-D0F8-49FD-8E9E-949CDBD7672A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8609-F4E8-49D7-B01B-E6D9B1883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8037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DC3B-D0F8-49FD-8E9E-949CDBD7672A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8609-F4E8-49D7-B01B-E6D9B1883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1027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DC3B-D0F8-49FD-8E9E-949CDBD7672A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8609-F4E8-49D7-B01B-E6D9B1883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8982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DC3B-D0F8-49FD-8E9E-949CDBD7672A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8609-F4E8-49D7-B01B-E6D9B1883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6200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DC3B-D0F8-49FD-8E9E-949CDBD7672A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8609-F4E8-49D7-B01B-E6D9B1883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8437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DC3B-D0F8-49FD-8E9E-949CDBD7672A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8609-F4E8-49D7-B01B-E6D9B1883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7836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DC3B-D0F8-49FD-8E9E-949CDBD7672A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8609-F4E8-49D7-B01B-E6D9B1883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5038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2DC3B-D0F8-49FD-8E9E-949CDBD7672A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D8609-F4E8-49D7-B01B-E6D9B1883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3829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2DC3B-D0F8-49FD-8E9E-949CDBD7672A}" type="datetimeFigureOut">
              <a:rPr lang="en-US" smtClean="0"/>
              <a:pPr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D8609-F4E8-49D7-B01B-E6D9B18837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2056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E380D-011D-47F1-9088-17C9410C9854}" type="datetime5">
              <a:rPr lang="en-US" sz="1800" b="1" smtClean="0">
                <a:solidFill>
                  <a:srgbClr val="002060"/>
                </a:solidFill>
              </a:rPr>
              <a:pPr/>
              <a:t>19-Oct-20</a:t>
            </a:fld>
            <a:endParaRPr lang="en-US" sz="1800" b="1" dirty="0">
              <a:solidFill>
                <a:srgbClr val="00206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4968" y="6356350"/>
            <a:ext cx="11897032" cy="365125"/>
          </a:xfrm>
        </p:spPr>
        <p:txBody>
          <a:bodyPr/>
          <a:lstStyle/>
          <a:p>
            <a:r>
              <a:rPr lang="en-US" sz="2000" b="1" dirty="0" err="1" smtClean="0">
                <a:solidFill>
                  <a:srgbClr val="002060"/>
                </a:solidFill>
              </a:rPr>
              <a:t>Bipul</a:t>
            </a:r>
            <a:r>
              <a:rPr lang="en-US" sz="2000" b="1" dirty="0" smtClean="0">
                <a:solidFill>
                  <a:srgbClr val="002060"/>
                </a:solidFill>
              </a:rPr>
              <a:t> Sarkar </a:t>
            </a:r>
            <a:r>
              <a:rPr lang="en-US" sz="2000" b="1" dirty="0" err="1" smtClean="0">
                <a:solidFill>
                  <a:srgbClr val="002060"/>
                </a:solidFill>
              </a:rPr>
              <a:t>Atmool</a:t>
            </a:r>
            <a:r>
              <a:rPr lang="en-US" sz="2000" b="1" dirty="0" smtClean="0">
                <a:solidFill>
                  <a:srgbClr val="002060"/>
                </a:solidFill>
              </a:rPr>
              <a:t> high School -</a:t>
            </a:r>
            <a:r>
              <a:rPr lang="en-US" sz="2000" b="1" dirty="0" err="1" smtClean="0">
                <a:solidFill>
                  <a:srgbClr val="002060"/>
                </a:solidFill>
              </a:rPr>
              <a:t>Shibgonj-Bogura</a:t>
            </a:r>
            <a:r>
              <a:rPr lang="en-US" sz="2000" b="1" dirty="0" smtClean="0">
                <a:solidFill>
                  <a:srgbClr val="002060"/>
                </a:solidFill>
              </a:rPr>
              <a:t> - 01730169555</a:t>
            </a: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19" t="4086" r="12097" b="4301"/>
          <a:stretch/>
        </p:blipFill>
        <p:spPr>
          <a:xfrm>
            <a:off x="294968" y="287593"/>
            <a:ext cx="11577483" cy="5950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968" y="287593"/>
            <a:ext cx="5169384" cy="19777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200852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5191431" y="2475572"/>
            <a:ext cx="1991033" cy="1991033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US" b="1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657601" y="1061885"/>
            <a:ext cx="4793224" cy="4675232"/>
            <a:chOff x="3923069" y="1209361"/>
            <a:chExt cx="4527755" cy="4527755"/>
          </a:xfrm>
        </p:grpSpPr>
        <p:grpSp>
          <p:nvGrpSpPr>
            <p:cNvPr id="28" name="Group 27"/>
            <p:cNvGrpSpPr/>
            <p:nvPr/>
          </p:nvGrpSpPr>
          <p:grpSpPr>
            <a:xfrm>
              <a:off x="3923069" y="1209361"/>
              <a:ext cx="4527755" cy="4527755"/>
              <a:chOff x="3923069" y="1194613"/>
              <a:chExt cx="4527755" cy="4527755"/>
            </a:xfrm>
          </p:grpSpPr>
          <p:sp>
            <p:nvSpPr>
              <p:cNvPr id="24" name="TextBox 23"/>
              <p:cNvSpPr txBox="1"/>
              <p:nvPr/>
            </p:nvSpPr>
            <p:spPr>
              <a:xfrm rot="21231774">
                <a:off x="5262347" y="1791151"/>
                <a:ext cx="1192979" cy="39357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dirty="0" smtClean="0"/>
                  <a:t>পরিধি</a:t>
                </a:r>
                <a:endParaRPr lang="en-US" dirty="0"/>
              </a:p>
            </p:txBody>
          </p:sp>
          <p:sp>
            <p:nvSpPr>
              <p:cNvPr id="26" name="Arc 25"/>
              <p:cNvSpPr/>
              <p:nvPr/>
            </p:nvSpPr>
            <p:spPr>
              <a:xfrm>
                <a:off x="4919407" y="2180401"/>
                <a:ext cx="2535081" cy="2573397"/>
              </a:xfrm>
              <a:prstGeom prst="arc">
                <a:avLst>
                  <a:gd name="adj1" fmla="val 16200000"/>
                  <a:gd name="adj2" fmla="val 15002657"/>
                </a:avLst>
              </a:prstGeom>
              <a:ln>
                <a:solidFill>
                  <a:schemeClr val="tx2">
                    <a:lumMod val="50000"/>
                  </a:schemeClr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3923069" y="1194613"/>
                <a:ext cx="4527755" cy="4527755"/>
              </a:xfrm>
              <a:prstGeom prst="ellipse">
                <a:avLst/>
              </a:prstGeom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b="1" dirty="0" err="1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cxnSp>
          <p:nvCxnSpPr>
            <p:cNvPr id="30" name="Straight Arrow Connector 29"/>
            <p:cNvCxnSpPr>
              <a:stCxn id="24" idx="2"/>
            </p:cNvCxnSpPr>
            <p:nvPr/>
          </p:nvCxnSpPr>
          <p:spPr>
            <a:xfrm>
              <a:off x="5879875" y="2198349"/>
              <a:ext cx="152215" cy="273234"/>
            </a:xfrm>
            <a:prstGeom prst="straightConnector1">
              <a:avLst/>
            </a:prstGeom>
            <a:ln w="12700">
              <a:solidFill>
                <a:schemeClr val="bg2">
                  <a:lumMod val="1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5462228" y="2753436"/>
            <a:ext cx="1537927" cy="1407873"/>
            <a:chOff x="2725258" y="1491212"/>
            <a:chExt cx="1537927" cy="1407873"/>
          </a:xfrm>
        </p:grpSpPr>
        <p:cxnSp>
          <p:nvCxnSpPr>
            <p:cNvPr id="33" name="Straight Arrow Connector 32"/>
            <p:cNvCxnSpPr/>
            <p:nvPr/>
          </p:nvCxnSpPr>
          <p:spPr>
            <a:xfrm flipV="1">
              <a:off x="2725258" y="1491212"/>
              <a:ext cx="1407873" cy="1407873"/>
            </a:xfrm>
            <a:prstGeom prst="straightConnector1">
              <a:avLst/>
            </a:prstGeom>
            <a:ln w="12700">
              <a:solidFill>
                <a:schemeClr val="tx1">
                  <a:lumMod val="95000"/>
                  <a:lumOff val="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3279029" y="1491212"/>
              <a:ext cx="984156" cy="366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ব্যাস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599467" y="3499083"/>
            <a:ext cx="1991033" cy="588706"/>
            <a:chOff x="8857804" y="3553130"/>
            <a:chExt cx="1991033" cy="588706"/>
          </a:xfrm>
        </p:grpSpPr>
        <p:cxnSp>
          <p:nvCxnSpPr>
            <p:cNvPr id="35" name="Straight Arrow Connector 34"/>
            <p:cNvCxnSpPr/>
            <p:nvPr/>
          </p:nvCxnSpPr>
          <p:spPr>
            <a:xfrm>
              <a:off x="9431708" y="3553130"/>
              <a:ext cx="703938" cy="588706"/>
            </a:xfrm>
            <a:prstGeom prst="straightConnector1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 rot="2222812">
              <a:off x="8857804" y="3597630"/>
              <a:ext cx="19910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ব্যাসার্ধ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145" t="9520" r="27019" b="23489"/>
          <a:stretch/>
        </p:blipFill>
        <p:spPr>
          <a:xfrm>
            <a:off x="3657600" y="88490"/>
            <a:ext cx="3819832" cy="796414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5741658" y="3048939"/>
            <a:ext cx="548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O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712287" y="3961551"/>
            <a:ext cx="548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46" name="TextBox 45"/>
          <p:cNvSpPr txBox="1"/>
          <p:nvPr/>
        </p:nvSpPr>
        <p:spPr>
          <a:xfrm>
            <a:off x="5131210" y="3977508"/>
            <a:ext cx="548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48" name="Rectangle 47"/>
          <p:cNvSpPr/>
          <p:nvPr/>
        </p:nvSpPr>
        <p:spPr>
          <a:xfrm>
            <a:off x="6525340" y="2480507"/>
            <a:ext cx="8855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C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76" t="-333" r="9374"/>
          <a:stretch/>
        </p:blipFill>
        <p:spPr>
          <a:xfrm>
            <a:off x="7000155" y="496383"/>
            <a:ext cx="5135880" cy="615155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0" t="7063" r="17594" b="15954"/>
          <a:stretch/>
        </p:blipFill>
        <p:spPr>
          <a:xfrm>
            <a:off x="33663" y="1554482"/>
            <a:ext cx="4770207" cy="92602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7181" b="4771"/>
          <a:stretch/>
        </p:blipFill>
        <p:spPr>
          <a:xfrm>
            <a:off x="250758" y="2556471"/>
            <a:ext cx="4541520" cy="178234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981" t="-1050" r="27957" b="17198"/>
          <a:stretch/>
        </p:blipFill>
        <p:spPr>
          <a:xfrm>
            <a:off x="567447" y="5314132"/>
            <a:ext cx="6843472" cy="991018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937" r="26275" b="23405"/>
          <a:stretch/>
        </p:blipFill>
        <p:spPr>
          <a:xfrm>
            <a:off x="77793" y="4306421"/>
            <a:ext cx="4907280" cy="96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952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227006" y="1828802"/>
            <a:ext cx="2064774" cy="2064774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lang="en-US" b="1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329080" y="2276168"/>
            <a:ext cx="1617408" cy="1617408"/>
          </a:xfrm>
          <a:prstGeom prst="ellipse">
            <a:avLst/>
          </a:prstGeom>
          <a:ln w="2857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b="1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12-Point Star 13"/>
          <p:cNvSpPr/>
          <p:nvPr/>
        </p:nvSpPr>
        <p:spPr>
          <a:xfrm>
            <a:off x="2366873" y="1964300"/>
            <a:ext cx="1844347" cy="1786399"/>
          </a:xfrm>
          <a:prstGeom prst="star12">
            <a:avLst>
              <a:gd name="adj" fmla="val 543"/>
            </a:avLst>
          </a:prstGeom>
          <a:ln w="2857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b="1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12-Point Star 14"/>
          <p:cNvSpPr/>
          <p:nvPr/>
        </p:nvSpPr>
        <p:spPr>
          <a:xfrm>
            <a:off x="5415114" y="2400723"/>
            <a:ext cx="1423386" cy="1378664"/>
          </a:xfrm>
          <a:prstGeom prst="star12">
            <a:avLst>
              <a:gd name="adj" fmla="val 543"/>
            </a:avLst>
          </a:prstGeom>
          <a:ln w="2857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b="1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526237" y="643911"/>
            <a:ext cx="4129453" cy="2442189"/>
            <a:chOff x="2526237" y="643911"/>
            <a:chExt cx="4129453" cy="2442189"/>
          </a:xfrm>
        </p:grpSpPr>
        <p:grpSp>
          <p:nvGrpSpPr>
            <p:cNvPr id="16" name="Group 15"/>
            <p:cNvGrpSpPr/>
            <p:nvPr/>
          </p:nvGrpSpPr>
          <p:grpSpPr>
            <a:xfrm>
              <a:off x="3276599" y="643911"/>
              <a:ext cx="2861185" cy="2442189"/>
              <a:chOff x="3276599" y="643911"/>
              <a:chExt cx="2861185" cy="2442189"/>
            </a:xfrm>
          </p:grpSpPr>
          <p:sp>
            <p:nvSpPr>
              <p:cNvPr id="7" name="Isosceles Triangle 6"/>
              <p:cNvSpPr/>
              <p:nvPr/>
            </p:nvSpPr>
            <p:spPr>
              <a:xfrm>
                <a:off x="3276599" y="1061883"/>
                <a:ext cx="1590369" cy="1795617"/>
              </a:xfrm>
              <a:prstGeom prst="triangle">
                <a:avLst>
                  <a:gd name="adj" fmla="val 47297"/>
                </a:avLst>
              </a:prstGeom>
              <a:ln w="38100">
                <a:solidFill>
                  <a:schemeClr val="tx1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b="1" dirty="0" err="1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" name="Isosceles Triangle 7"/>
              <p:cNvSpPr/>
              <p:nvPr/>
            </p:nvSpPr>
            <p:spPr>
              <a:xfrm rot="5734997">
                <a:off x="3835809" y="678423"/>
                <a:ext cx="471949" cy="766919"/>
              </a:xfrm>
              <a:prstGeom prst="triangle">
                <a:avLst/>
              </a:prstGeom>
              <a:solidFill>
                <a:schemeClr val="bg2">
                  <a:lumMod val="1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b="1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>
                <a:off x="5663381" y="1061882"/>
                <a:ext cx="474403" cy="2024218"/>
              </a:xfrm>
              <a:prstGeom prst="line">
                <a:avLst/>
              </a:prstGeom>
              <a:ln w="762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Isosceles Triangle 11"/>
              <p:cNvSpPr/>
              <p:nvPr/>
            </p:nvSpPr>
            <p:spPr>
              <a:xfrm rot="4017753">
                <a:off x="4587543" y="1126747"/>
                <a:ext cx="1039861" cy="1316211"/>
              </a:xfrm>
              <a:prstGeom prst="triangle">
                <a:avLst>
                  <a:gd name="adj" fmla="val 57095"/>
                </a:avLst>
              </a:prstGeom>
              <a:ln w="38100">
                <a:solidFill>
                  <a:schemeClr val="tx1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b="1" dirty="0" err="1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3" name="Moon 12"/>
              <p:cNvSpPr/>
              <p:nvPr/>
            </p:nvSpPr>
            <p:spPr>
              <a:xfrm rot="9511559">
                <a:off x="5057727" y="643911"/>
                <a:ext cx="715911" cy="1024000"/>
              </a:xfrm>
              <a:prstGeom prst="moon">
                <a:avLst>
                  <a:gd name="adj" fmla="val 21014"/>
                </a:avLst>
              </a:prstGeom>
              <a:ln w="57150">
                <a:solidFill>
                  <a:schemeClr val="tx1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b="1" dirty="0" err="1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7" name="Moon 16"/>
            <p:cNvSpPr/>
            <p:nvPr/>
          </p:nvSpPr>
          <p:spPr>
            <a:xfrm rot="6128787">
              <a:off x="3108799" y="976703"/>
              <a:ext cx="766916" cy="1932039"/>
            </a:xfrm>
            <a:prstGeom prst="moon">
              <a:avLst>
                <a:gd name="adj" fmla="val 26923"/>
              </a:avLst>
            </a:prstGeom>
            <a:ln w="57150">
              <a:solidFill>
                <a:schemeClr val="tx1"/>
              </a:solidFill>
            </a:ln>
          </p:spPr>
          <p:txBody>
            <a:bodyPr wrap="none" rtlCol="0" anchor="ctr">
              <a:spAutoFit/>
            </a:bodyPr>
            <a:lstStyle/>
            <a:p>
              <a:pPr algn="ctr"/>
              <a:endParaRPr lang="en-US" b="1" dirty="0" err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Moon 17"/>
            <p:cNvSpPr/>
            <p:nvPr/>
          </p:nvSpPr>
          <p:spPr>
            <a:xfrm rot="4401709">
              <a:off x="5625570" y="1565309"/>
              <a:ext cx="550021" cy="1510219"/>
            </a:xfrm>
            <a:prstGeom prst="moon">
              <a:avLst>
                <a:gd name="adj" fmla="val 26923"/>
              </a:avLst>
            </a:prstGeom>
            <a:ln w="5715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b="1" dirty="0" err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16312" y="1298304"/>
              <a:ext cx="953728" cy="252764"/>
            </a:xfrm>
            <a:prstGeom prst="rect">
              <a:avLst/>
            </a:prstGeom>
            <a:pattFill prst="dkHorz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884" y="4773125"/>
            <a:ext cx="10888599" cy="1513539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644285" y="1046777"/>
            <a:ext cx="1582721" cy="3194581"/>
            <a:chOff x="644285" y="1046777"/>
            <a:chExt cx="1582721" cy="3194581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5400000">
              <a:off x="-389077" y="2080139"/>
              <a:ext cx="3194581" cy="1127858"/>
            </a:xfrm>
            <a:prstGeom prst="rect">
              <a:avLst/>
            </a:prstGeom>
          </p:spPr>
        </p:pic>
        <p:cxnSp>
          <p:nvCxnSpPr>
            <p:cNvPr id="31" name="Straight Connector 30"/>
            <p:cNvCxnSpPr/>
            <p:nvPr/>
          </p:nvCxnSpPr>
          <p:spPr>
            <a:xfrm>
              <a:off x="1607574" y="2644068"/>
              <a:ext cx="619432" cy="0"/>
            </a:xfrm>
            <a:prstGeom prst="line">
              <a:avLst/>
            </a:prstGeom>
            <a:ln w="28575">
              <a:solidFill>
                <a:schemeClr val="bg2">
                  <a:lumMod val="2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6946488" y="2020529"/>
            <a:ext cx="3753522" cy="1494494"/>
            <a:chOff x="6946488" y="2020529"/>
            <a:chExt cx="3753522" cy="1494494"/>
          </a:xfrm>
        </p:grpSpPr>
        <p:sp>
          <p:nvSpPr>
            <p:cNvPr id="20" name="12-Point Star 19"/>
            <p:cNvSpPr/>
            <p:nvPr/>
          </p:nvSpPr>
          <p:spPr>
            <a:xfrm>
              <a:off x="9660194" y="2020529"/>
              <a:ext cx="45719" cy="53462"/>
            </a:xfrm>
            <a:prstGeom prst="star12">
              <a:avLst/>
            </a:prstGeom>
          </p:spPr>
          <p:txBody>
            <a:bodyPr wrap="none" rtlCol="0" anchor="ctr">
              <a:spAutoFit/>
            </a:bodyPr>
            <a:lstStyle/>
            <a:p>
              <a:pPr algn="ctr"/>
              <a:endParaRPr lang="en-US" b="1" dirty="0" err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511526" y="2387165"/>
              <a:ext cx="3188484" cy="1127858"/>
            </a:xfrm>
            <a:prstGeom prst="rect">
              <a:avLst/>
            </a:prstGeom>
          </p:spPr>
        </p:pic>
        <p:cxnSp>
          <p:nvCxnSpPr>
            <p:cNvPr id="34" name="Straight Connector 33"/>
            <p:cNvCxnSpPr/>
            <p:nvPr/>
          </p:nvCxnSpPr>
          <p:spPr>
            <a:xfrm>
              <a:off x="6946488" y="2951094"/>
              <a:ext cx="688425" cy="0"/>
            </a:xfrm>
            <a:prstGeom prst="line">
              <a:avLst/>
            </a:prstGeom>
            <a:ln w="28575">
              <a:solidFill>
                <a:schemeClr val="bg2">
                  <a:lumMod val="25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078" t="20037" r="18308" b="36715"/>
          <a:stretch/>
        </p:blipFill>
        <p:spPr>
          <a:xfrm>
            <a:off x="6335320" y="655107"/>
            <a:ext cx="3745788" cy="78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59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729" y="354036"/>
            <a:ext cx="7521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191729" y="958645"/>
                <a:ext cx="11783961" cy="5545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600" dirty="0" smtClean="0">
                    <a:latin typeface="Verdana" panose="020B0604030504040204" pitchFamily="34" charset="0"/>
                    <a:ea typeface="Verdana" panose="020B0604030504040204" pitchFamily="34" charset="0"/>
                    <a:cs typeface="NikoshBAN" panose="02000000000000000000" pitchFamily="2" charset="0"/>
                  </a:rPr>
                  <a:t>দেওয়া আছে, </a:t>
                </a:r>
              </a:p>
              <a:p>
                <a:r>
                  <a:rPr lang="bn-IN" sz="3600" dirty="0">
                    <a:latin typeface="Verdana" panose="020B0604030504040204" pitchFamily="34" charset="0"/>
                    <a:ea typeface="Verdana" panose="020B0604030504040204" pitchFamily="34" charset="0"/>
                    <a:cs typeface="NikoshBAN" panose="02000000000000000000" pitchFamily="2" charset="0"/>
                  </a:rPr>
                  <a:t>গাড়ির সামনের চাকার ব্যাস </a:t>
                </a:r>
                <a:r>
                  <a:rPr lang="en-US" sz="3600" dirty="0" smtClean="0">
                    <a:latin typeface="Verdana" panose="020B0604030504040204" pitchFamily="34" charset="0"/>
                    <a:ea typeface="Verdana" panose="020B0604030504040204" pitchFamily="34" charset="0"/>
                    <a:cs typeface="NikoshBAN" panose="02000000000000000000" pitchFamily="2" charset="0"/>
                  </a:rPr>
                  <a:t>28</a:t>
                </a:r>
                <a:r>
                  <a:rPr lang="bn-IN" sz="3600" dirty="0" smtClean="0">
                    <a:latin typeface="Verdana" panose="020B0604030504040204" pitchFamily="34" charset="0"/>
                    <a:ea typeface="Verdana" panose="020B0604030504040204" pitchFamily="34" charset="0"/>
                    <a:cs typeface="NikoshBAN" panose="02000000000000000000" pitchFamily="2" charset="0"/>
                  </a:rPr>
                  <a:t/>
                </a:r>
                <a:r>
                  <a:rPr lang="bn-IN" sz="3600" dirty="0">
                    <a:latin typeface="Verdana" panose="020B0604030504040204" pitchFamily="34" charset="0"/>
                    <a:ea typeface="Verdana" panose="020B0604030504040204" pitchFamily="34" charset="0"/>
                    <a:cs typeface="NikoshBAN" panose="02000000000000000000" pitchFamily="2" charset="0"/>
                  </a:rPr>
                  <a:t>সে,মি।</a:t>
                </a:r>
              </a:p>
              <a:p>
                <a:r>
                  <a:rPr lang="bn-IN" sz="3600" dirty="0">
                    <a:latin typeface="Verdana" panose="020B0604030504040204" pitchFamily="34" charset="0"/>
                    <a:ea typeface="Verdana" panose="020B0604030504040204" pitchFamily="34" charset="0"/>
                    <a:cs typeface="NikoshBAN" panose="02000000000000000000" pitchFamily="2" charset="0"/>
                  </a:rPr>
                  <a:t>গাড়ির পিছনের চাকার </a:t>
                </a:r>
                <a:r>
                  <a:rPr lang="bn-IN" sz="3600" dirty="0" smtClean="0">
                    <a:latin typeface="Verdana" panose="020B0604030504040204" pitchFamily="34" charset="0"/>
                    <a:ea typeface="Verdana" panose="020B0604030504040204" pitchFamily="34" charset="0"/>
                    <a:cs typeface="NikoshBAN" panose="02000000000000000000" pitchFamily="2" charset="0"/>
                  </a:rPr>
                  <a:t>ব্যাস</a:t>
                </a:r>
                <a:r>
                  <a:rPr lang="en-US" sz="3600" dirty="0" smtClean="0">
                    <a:latin typeface="Verdana" panose="020B0604030504040204" pitchFamily="34" charset="0"/>
                    <a:ea typeface="Verdana" panose="020B0604030504040204" pitchFamily="34" charset="0"/>
                    <a:cs typeface="NikoshBAN" panose="02000000000000000000" pitchFamily="2" charset="0"/>
                  </a:rPr>
                  <a:t> 35</a:t>
                </a:r>
                <a:r>
                  <a:rPr lang="bn-IN" sz="3600" dirty="0" smtClean="0">
                    <a:latin typeface="Verdana" panose="020B0604030504040204" pitchFamily="34" charset="0"/>
                    <a:ea typeface="Verdana" panose="020B0604030504040204" pitchFamily="34" charset="0"/>
                    <a:cs typeface="NikoshBAN" panose="02000000000000000000" pitchFamily="2" charset="0"/>
                  </a:rPr>
                  <a:t/>
                </a:r>
                <a:r>
                  <a:rPr lang="bn-IN" sz="3600" dirty="0">
                    <a:latin typeface="Verdana" panose="020B0604030504040204" pitchFamily="34" charset="0"/>
                    <a:ea typeface="Verdana" panose="020B0604030504040204" pitchFamily="34" charset="0"/>
                    <a:cs typeface="NikoshBAN" panose="02000000000000000000" pitchFamily="2" charset="0"/>
                  </a:rPr>
                  <a:t>সে,মি।</a:t>
                </a:r>
              </a:p>
              <a:p>
                <a:r>
                  <a:rPr lang="en-US" sz="3600" dirty="0">
                    <a:latin typeface="Verdana" panose="020B0604030504040204" pitchFamily="34" charset="0"/>
                    <a:ea typeface="Verdana" panose="020B0604030504040204" pitchFamily="34" charset="0"/>
                    <a:cs typeface="NikoshBAN" panose="02000000000000000000" pitchFamily="2" charset="0"/>
                  </a:rPr>
                  <a:t>∴</a:t>
                </a:r>
                <a:r>
                  <a:rPr lang="bn-IN" sz="3600" dirty="0">
                    <a:latin typeface="Verdana" panose="020B0604030504040204" pitchFamily="34" charset="0"/>
                    <a:ea typeface="Verdana" panose="020B0604030504040204" pitchFamily="34" charset="0"/>
                    <a:cs typeface="NikoshBAN" panose="02000000000000000000" pitchFamily="2" charset="0"/>
                  </a:rPr>
                  <a:t>গাড়ির সামনের চাকার ব্যাসার্ধ </a:t>
                </a:r>
                <a:r>
                  <a:rPr lang="en-US" sz="3600" dirty="0" smtClean="0">
                    <a:latin typeface="Verdana" panose="020B0604030504040204" pitchFamily="34" charset="0"/>
                    <a:ea typeface="Verdana" panose="020B0604030504040204" pitchFamily="34" charset="0"/>
                    <a:cs typeface="NikoshBAN" panose="02000000000000000000" pitchFamily="2" charset="0"/>
                  </a:rPr>
                  <a:t>   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60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NikoshBAN" panose="02000000000000000000" pitchFamily="2" charset="0"/>
                          </a:rPr>
                          <m:t>28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  <a:cs typeface="NikoshBAN" panose="02000000000000000000" pitchFamily="2" charset="0"/>
                      </a:rPr>
                      <m:t>14</m:t>
                    </m:r>
                  </m:oMath>
                </a14:m>
                <a:r>
                  <a:rPr lang="bn-IN" sz="3600" dirty="0" smtClean="0">
                    <a:latin typeface="Verdana" panose="020B0604030504040204" pitchFamily="34" charset="0"/>
                    <a:ea typeface="Verdana" panose="020B0604030504040204" pitchFamily="34" charset="0"/>
                    <a:cs typeface="NikoshBAN" panose="02000000000000000000" pitchFamily="2" charset="0"/>
                  </a:rPr>
                  <a:t>সে,মি</a:t>
                </a:r>
                <a:r>
                  <a:rPr lang="bn-IN" sz="3600" dirty="0">
                    <a:latin typeface="Verdana" panose="020B0604030504040204" pitchFamily="34" charset="0"/>
                    <a:ea typeface="Verdana" panose="020B0604030504040204" pitchFamily="34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bn-IN" sz="3600" dirty="0">
                    <a:latin typeface="Verdana" panose="020B0604030504040204" pitchFamily="34" charset="0"/>
                    <a:ea typeface="Verdana" panose="020B0604030504040204" pitchFamily="34" charset="0"/>
                    <a:cs typeface="NikoshBAN" panose="02000000000000000000" pitchFamily="2" charset="0"/>
                  </a:rPr>
                  <a:t>এবং গাড়ির পিছনের চাকার </a:t>
                </a:r>
                <a:r>
                  <a:rPr lang="bn-IN" sz="3600" dirty="0" smtClean="0">
                    <a:latin typeface="Verdana" panose="020B0604030504040204" pitchFamily="34" charset="0"/>
                    <a:ea typeface="Verdana" panose="020B0604030504040204" pitchFamily="34" charset="0"/>
                    <a:cs typeface="NikoshBAN" panose="02000000000000000000" pitchFamily="2" charset="0"/>
                  </a:rPr>
                  <a:t>ব্যাসার্ধ</a:t>
                </a:r>
                <a:r>
                  <a:rPr lang="en-US" sz="3600" dirty="0" smtClean="0">
                    <a:latin typeface="Verdana" panose="020B0604030504040204" pitchFamily="34" charset="0"/>
                    <a:ea typeface="Verdana" panose="020B0604030504040204" pitchFamily="34" charset="0"/>
                    <a:cs typeface="NikoshBAN" panose="02000000000000000000" pitchFamily="2" charset="0"/>
                  </a:rPr>
                  <a:t>   =</a:t>
                </a:r>
                <a:r>
                  <a:rPr lang="bn-IN" sz="3600" dirty="0" smtClean="0">
                    <a:latin typeface="Verdana" panose="020B0604030504040204" pitchFamily="34" charset="0"/>
                    <a:ea typeface="Verdana" panose="020B0604030504040204" pitchFamily="34" charset="0"/>
                    <a:cs typeface="NikoshBAN" panose="02000000000000000000" pitchFamily="2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600" i="1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NikoshBAN" panose="02000000000000000000" pitchFamily="2" charset="0"/>
                          </a:rPr>
                          <m:t>35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  <a:cs typeface="NikoshBAN" panose="02000000000000000000" pitchFamily="2" charset="0"/>
                      </a:rPr>
                      <m:t>17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Verdana" panose="020B0604030504040204" pitchFamily="34" charset="0"/>
                        <a:cs typeface="NikoshBAN" panose="02000000000000000000" pitchFamily="2" charset="0"/>
                      </a:rPr>
                      <m:t>5</m:t>
                    </m:r>
                  </m:oMath>
                </a14:m>
                <a:r>
                  <a:rPr lang="bn-IN" sz="3600" dirty="0">
                    <a:latin typeface="Verdana" panose="020B0604030504040204" pitchFamily="34" charset="0"/>
                    <a:ea typeface="Verdana" panose="020B0604030504040204" pitchFamily="34" charset="0"/>
                    <a:cs typeface="NikoshBAN" panose="02000000000000000000" pitchFamily="2" charset="0"/>
                  </a:rPr>
                  <a:t>সে,মি।</a:t>
                </a:r>
              </a:p>
              <a:p>
                <a:r>
                  <a:rPr lang="bn-IN" sz="3600" dirty="0">
                    <a:latin typeface="Verdana" panose="020B0604030504040204" pitchFamily="34" charset="0"/>
                    <a:ea typeface="Verdana" panose="020B0604030504040204" pitchFamily="34" charset="0"/>
                    <a:cs typeface="NikoshBAN" panose="02000000000000000000" pitchFamily="2" charset="0"/>
                  </a:rPr>
                  <a:t>অতএব, গাড়ির সামনের চাকার </a:t>
                </a:r>
                <a:r>
                  <a:rPr lang="bn-IN" sz="3600" dirty="0" smtClean="0">
                    <a:latin typeface="Verdana" panose="020B0604030504040204" pitchFamily="34" charset="0"/>
                    <a:ea typeface="Verdana" panose="020B0604030504040204" pitchFamily="34" charset="0"/>
                    <a:cs typeface="NikoshBAN" panose="02000000000000000000" pitchFamily="2" charset="0"/>
                  </a:rPr>
                  <a:t>পরিধি</a:t>
                </a:r>
                <a:r>
                  <a:rPr lang="en-US" sz="3600" dirty="0" smtClean="0">
                    <a:latin typeface="Verdana" panose="020B0604030504040204" pitchFamily="34" charset="0"/>
                    <a:ea typeface="Verdana" panose="020B0604030504040204" pitchFamily="34" charset="0"/>
                    <a:cs typeface="NikoshBAN" panose="02000000000000000000" pitchFamily="2" charset="0"/>
                  </a:rPr>
                  <a:t> =2×3.1416×14</a:t>
                </a:r>
                <a:r>
                  <a:rPr lang="bn-IN" sz="3600" dirty="0" smtClean="0">
                    <a:latin typeface="Verdana" panose="020B0604030504040204" pitchFamily="34" charset="0"/>
                    <a:ea typeface="Verdana" panose="020B0604030504040204" pitchFamily="34" charset="0"/>
                    <a:cs typeface="NikoshBAN" panose="02000000000000000000" pitchFamily="2" charset="0"/>
                  </a:rPr>
                  <a:t/>
                </a:r>
                <a:r>
                  <a:rPr lang="bn-IN" sz="3600" dirty="0">
                    <a:latin typeface="Verdana" panose="020B0604030504040204" pitchFamily="34" charset="0"/>
                    <a:ea typeface="Verdana" panose="020B0604030504040204" pitchFamily="34" charset="0"/>
                    <a:cs typeface="NikoshBAN" panose="02000000000000000000" pitchFamily="2" charset="0"/>
                  </a:rPr>
                  <a:t>সে,মি</a:t>
                </a:r>
                <a:r>
                  <a:rPr lang="bn-IN" sz="3600" dirty="0" smtClean="0">
                    <a:latin typeface="Verdana" panose="020B0604030504040204" pitchFamily="34" charset="0"/>
                    <a:ea typeface="Verdana" panose="020B0604030504040204" pitchFamily="34" charset="0"/>
                    <a:cs typeface="NikoshBAN" panose="02000000000000000000" pitchFamily="2" charset="0"/>
                  </a:rPr>
                  <a:t>।</a:t>
                </a:r>
                <a:endParaRPr lang="en-US" sz="3600" dirty="0" smtClean="0">
                  <a:latin typeface="Verdana" panose="020B0604030504040204" pitchFamily="34" charset="0"/>
                  <a:ea typeface="Verdana" panose="020B0604030504040204" pitchFamily="34" charset="0"/>
                  <a:cs typeface="NikoshBAN" panose="02000000000000000000" pitchFamily="2" charset="0"/>
                </a:endParaRPr>
              </a:p>
              <a:p>
                <a:r>
                  <a:rPr lang="en-US" sz="3600" dirty="0" smtClean="0">
                    <a:latin typeface="Verdana" panose="020B0604030504040204" pitchFamily="34" charset="0"/>
                    <a:ea typeface="Verdana" panose="020B0604030504040204" pitchFamily="34" charset="0"/>
                    <a:cs typeface="NikoshBAN" panose="02000000000000000000" pitchFamily="2" charset="0"/>
                  </a:rPr>
                  <a:t>                                 =87.9648</a:t>
                </a:r>
                <a:r>
                  <a:rPr lang="bn-IN" sz="3600" dirty="0">
                    <a:latin typeface="Verdana" panose="020B0604030504040204" pitchFamily="34" charset="0"/>
                    <a:ea typeface="Verdana" panose="020B0604030504040204" pitchFamily="34" charset="0"/>
                    <a:cs typeface="NikoshBAN" panose="02000000000000000000" pitchFamily="2" charset="0"/>
                  </a:rPr>
                  <a:t> সে,মি।</a:t>
                </a:r>
              </a:p>
              <a:p>
                <a:r>
                  <a:rPr lang="bn-IN" sz="3600" dirty="0">
                    <a:latin typeface="Verdana" panose="020B0604030504040204" pitchFamily="34" charset="0"/>
                    <a:ea typeface="Verdana" panose="020B0604030504040204" pitchFamily="34" charset="0"/>
                    <a:cs typeface="NikoshBAN" panose="02000000000000000000" pitchFamily="2" charset="0"/>
                  </a:rPr>
                  <a:t>এবং গাড়ির পিছনের চাকার </a:t>
                </a:r>
                <a:r>
                  <a:rPr lang="bn-IN" sz="3600" dirty="0" smtClean="0">
                    <a:latin typeface="Verdana" panose="020B0604030504040204" pitchFamily="34" charset="0"/>
                    <a:ea typeface="Verdana" panose="020B0604030504040204" pitchFamily="34" charset="0"/>
                    <a:cs typeface="NikoshBAN" panose="02000000000000000000" pitchFamily="2" charset="0"/>
                  </a:rPr>
                  <a:t>পরিধি</a:t>
                </a:r>
                <a:r>
                  <a:rPr lang="en-US" sz="3600" dirty="0" smtClean="0">
                    <a:latin typeface="Verdana" panose="020B0604030504040204" pitchFamily="34" charset="0"/>
                    <a:ea typeface="Verdana" panose="020B0604030504040204" pitchFamily="34" charset="0"/>
                    <a:cs typeface="NikoshBAN" panose="02000000000000000000" pitchFamily="2" charset="0"/>
                  </a:rPr>
                  <a:t>   =2×3.1416×17.5</a:t>
                </a:r>
                <a:r>
                  <a:rPr lang="bn-IN" sz="3600" dirty="0" smtClean="0">
                    <a:latin typeface="Verdana" panose="020B0604030504040204" pitchFamily="34" charset="0"/>
                    <a:ea typeface="Verdana" panose="020B0604030504040204" pitchFamily="34" charset="0"/>
                    <a:cs typeface="NikoshBAN" panose="02000000000000000000" pitchFamily="2" charset="0"/>
                  </a:rPr>
                  <a:t/>
                </a:r>
                <a:r>
                  <a:rPr lang="bn-IN" sz="3600" dirty="0">
                    <a:latin typeface="Verdana" panose="020B0604030504040204" pitchFamily="34" charset="0"/>
                    <a:ea typeface="Verdana" panose="020B0604030504040204" pitchFamily="34" charset="0"/>
                    <a:cs typeface="NikoshBAN" panose="02000000000000000000" pitchFamily="2" charset="0"/>
                  </a:rPr>
                  <a:t>সে,মি।</a:t>
                </a:r>
                <a:endParaRPr lang="en-US" sz="3600" dirty="0">
                  <a:latin typeface="Verdana" panose="020B0604030504040204" pitchFamily="34" charset="0"/>
                  <a:ea typeface="Verdana" panose="020B0604030504040204" pitchFamily="34" charset="0"/>
                  <a:cs typeface="NikoshBAN" panose="02000000000000000000" pitchFamily="2" charset="0"/>
                </a:endParaRPr>
              </a:p>
              <a:p>
                <a:r>
                  <a:rPr lang="bn-IN" sz="3600" dirty="0" smtClean="0">
                    <a:latin typeface="Verdana" panose="020B0604030504040204" pitchFamily="34" charset="0"/>
                    <a:ea typeface="Verdana" panose="020B0604030504040204" pitchFamily="34" charset="0"/>
                    <a:cs typeface="NikoshBAN" panose="02000000000000000000" pitchFamily="2" charset="0"/>
                  </a:rPr>
                  <a:t/>
                </a:r>
                <a:r>
                  <a:rPr lang="en-US" sz="3600" dirty="0" smtClean="0">
                    <a:latin typeface="Verdana" panose="020B0604030504040204" pitchFamily="34" charset="0"/>
                    <a:ea typeface="Verdana" panose="020B0604030504040204" pitchFamily="34" charset="0"/>
                    <a:cs typeface="NikoshBAN" panose="02000000000000000000" pitchFamily="2" charset="0"/>
                  </a:rPr>
                  <a:t>                                =109.956</a:t>
                </a:r>
                <a:r>
                  <a:rPr lang="bn-IN" sz="3600" dirty="0" smtClean="0">
                    <a:latin typeface="Verdana" panose="020B0604030504040204" pitchFamily="34" charset="0"/>
                    <a:ea typeface="Verdana" panose="020B0604030504040204" pitchFamily="34" charset="0"/>
                    <a:cs typeface="NikoshBAN" panose="02000000000000000000" pitchFamily="2" charset="0"/>
                  </a:rPr>
                  <a:t>সে,মি।</a:t>
                </a:r>
                <a:endParaRPr lang="bn-IN" sz="3600" dirty="0">
                  <a:latin typeface="Verdana" panose="020B0604030504040204" pitchFamily="34" charset="0"/>
                  <a:ea typeface="Verdana" panose="020B0604030504040204" pitchFamily="34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29" y="958645"/>
                <a:ext cx="11783961" cy="5545108"/>
              </a:xfrm>
              <a:prstGeom prst="rect">
                <a:avLst/>
              </a:prstGeom>
              <a:blipFill>
                <a:blip r:embed="rId2"/>
                <a:stretch>
                  <a:fillRect l="-1551" t="-1648" b="-3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44188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353961" y="1017639"/>
                <a:ext cx="11577484" cy="4967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6000" dirty="0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/>
                </a:r>
                <a:r>
                  <a:rPr lang="en-US" sz="4000" dirty="0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>∴88 </a:t>
                </a:r>
                <a:r>
                  <a:rPr lang="en-US" sz="4000" dirty="0" err="1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>মিটার</a:t>
                </a:r>
                <a:r>
                  <a:rPr lang="en-US" sz="4000" dirty="0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/>
                </a:r>
                <a:r>
                  <a:rPr lang="en-US" sz="4000" dirty="0" err="1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>পথ</a:t>
                </a:r>
                <a:r>
                  <a:rPr lang="en-US" sz="4000" dirty="0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/>
                </a:r>
                <a:r>
                  <a:rPr lang="en-US" sz="4000" dirty="0" err="1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>যেতে</a:t>
                </a:r>
                <a:r>
                  <a:rPr lang="en-US" sz="4000" dirty="0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/>
                </a:r>
                <a:r>
                  <a:rPr lang="en-US" sz="4000" dirty="0" err="1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>গাড়ির</a:t>
                </a:r>
                <a:r>
                  <a:rPr lang="en-US" sz="4000" dirty="0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/>
                </a:r>
                <a:r>
                  <a:rPr lang="en-US" sz="4000" dirty="0" err="1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>সামনের</a:t>
                </a:r>
                <a:r>
                  <a:rPr lang="en-US" sz="4000" dirty="0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/>
                </a:r>
                <a:r>
                  <a:rPr lang="en-US" sz="4000" dirty="0" err="1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>চাকা</a:t>
                </a:r>
                <a:r>
                  <a:rPr lang="en-US" sz="4000" dirty="0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/>
                </a:r>
                <a:r>
                  <a:rPr lang="en-US" sz="4000" dirty="0" err="1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>ঘুরবে</a:t>
                </a:r>
                <a:r>
                  <a:rPr lang="en-US" sz="4000" dirty="0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4000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88</m:t>
                        </m:r>
                        <m:r>
                          <a:rPr lang="bn-IN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bn-IN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100</m:t>
                        </m:r>
                      </m:num>
                      <m:den>
                        <m:r>
                          <a:rPr lang="bn-IN" sz="4000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87</m:t>
                        </m:r>
                        <m:r>
                          <a:rPr lang="bn-IN" sz="4000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a:rPr lang="bn-IN" sz="4000" b="0" i="1" smtClean="0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9648</m:t>
                        </m:r>
                      </m:den>
                    </m:f>
                  </m:oMath>
                </a14:m>
                <a:r>
                  <a:rPr lang="bn-IN" sz="4000" dirty="0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>বার</a:t>
                </a:r>
              </a:p>
              <a:p>
                <a:r>
                  <a:rPr lang="bn-IN" sz="4000" dirty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/>
                </a:r>
                <a:r>
                  <a:rPr lang="bn-IN" sz="4000" dirty="0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/>
                </a:r>
                <a:r>
                  <a:rPr lang="en-US" sz="4000" dirty="0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/>
                </a:r>
                <a:r>
                  <a:rPr lang="bn-IN" sz="4000" dirty="0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>=</a:t>
                </a:r>
                <a:r>
                  <a:rPr lang="en-US" sz="4000" dirty="0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>100.04 </a:t>
                </a:r>
                <a:r>
                  <a:rPr lang="en-US" sz="4000" dirty="0" err="1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>বার</a:t>
                </a:r>
                <a:r>
                  <a:rPr lang="en-US" sz="4000" dirty="0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> (</a:t>
                </a:r>
                <a:r>
                  <a:rPr lang="en-US" sz="4000" dirty="0" err="1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>প্রায়</a:t>
                </a:r>
                <a:r>
                  <a:rPr lang="en-US" sz="4000" dirty="0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>) </a:t>
                </a:r>
                <a:r>
                  <a:rPr lang="bn-IN" sz="4000" dirty="0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>=</a:t>
                </a:r>
                <a:r>
                  <a:rPr lang="en-US" sz="4000" dirty="0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> 100 </a:t>
                </a:r>
                <a:r>
                  <a:rPr lang="bn-IN" sz="4000" dirty="0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>বার</a:t>
                </a:r>
              </a:p>
              <a:p>
                <a:r>
                  <a:rPr lang="en-US" sz="4000" dirty="0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>এবং88 </a:t>
                </a:r>
                <a:r>
                  <a:rPr lang="en-US" sz="4000" dirty="0" err="1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>মিটার</a:t>
                </a:r>
                <a:r>
                  <a:rPr lang="en-US" sz="4000" dirty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/>
                </a:r>
                <a:r>
                  <a:rPr lang="en-US" sz="4000" dirty="0" err="1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>পথ</a:t>
                </a:r>
                <a:r>
                  <a:rPr lang="en-US" sz="4000" dirty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/>
                </a:r>
                <a:r>
                  <a:rPr lang="en-US" sz="4000" dirty="0" err="1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>যেতে</a:t>
                </a:r>
                <a:r>
                  <a:rPr lang="en-US" sz="4000" dirty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/>
                </a:r>
                <a:r>
                  <a:rPr lang="en-US" sz="4000" dirty="0" err="1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>গাড়ির</a:t>
                </a:r>
                <a:r>
                  <a:rPr lang="en-US" sz="4000" dirty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/>
                </a:r>
                <a:r>
                  <a:rPr lang="bn-IN" sz="4000" dirty="0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>পিছনের</a:t>
                </a:r>
                <a:r>
                  <a:rPr lang="en-US" sz="4000" dirty="0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/>
                </a:r>
                <a:r>
                  <a:rPr lang="en-US" sz="4000" dirty="0" err="1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>চাকা</a:t>
                </a:r>
                <a:r>
                  <a:rPr lang="en-US" sz="4000" dirty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/>
                </a:r>
                <a:r>
                  <a:rPr lang="en-US" sz="4000" dirty="0" err="1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>ঘুরবে</a:t>
                </a:r>
                <a:r>
                  <a:rPr lang="en-US" sz="4000" dirty="0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4000" i="1">
                            <a:latin typeface="Cambria Math" panose="02040503050406030204" pitchFamily="18" charset="0"/>
                            <a:ea typeface="Microsoft JhengHei UI" panose="020B0604030504040204" pitchFamily="34" charset="-120"/>
                            <a:cs typeface="NikoshBAN" panose="02000000000000000000" pitchFamily="2" charset="0"/>
                          </a:rPr>
                          <m:t>88</m:t>
                        </m:r>
                        <m:r>
                          <a:rPr lang="bn-IN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r>
                          <a:rPr lang="bn-IN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100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109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.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956</m:t>
                        </m:r>
                      </m:den>
                    </m:f>
                  </m:oMath>
                </a14:m>
                <a:r>
                  <a:rPr lang="bn-IN" sz="4000" dirty="0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>বার</a:t>
                </a:r>
                <a:endParaRPr lang="en-US" sz="4000" dirty="0" smtClean="0">
                  <a:latin typeface="Vindabody"/>
                  <a:ea typeface="Verdana" panose="020B0604030504040204" pitchFamily="34" charset="0"/>
                  <a:cs typeface="NikoshBAN" panose="02000000000000000000" pitchFamily="2" charset="0"/>
                </a:endParaRPr>
              </a:p>
              <a:p>
                <a:r>
                  <a:rPr lang="en-US" sz="4000" dirty="0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/>
                </a:r>
                <a:r>
                  <a:rPr lang="bn-IN" sz="4000" dirty="0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>=</a:t>
                </a:r>
                <a:r>
                  <a:rPr lang="en-US" sz="4000" dirty="0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>80.032</a:t>
                </a:r>
                <a:r>
                  <a:rPr lang="bn-IN" sz="4000" dirty="0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>বার</a:t>
                </a:r>
                <a:r>
                  <a:rPr lang="en-US" sz="4000" dirty="0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> (</a:t>
                </a:r>
                <a:r>
                  <a:rPr lang="en-US" sz="4000" dirty="0" err="1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>প্রায়</a:t>
                </a:r>
                <a:r>
                  <a:rPr lang="en-US" sz="4000" dirty="0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>)</a:t>
                </a:r>
                <a:r>
                  <a:rPr lang="bn-IN" sz="4000" dirty="0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>=</a:t>
                </a:r>
                <a:r>
                  <a:rPr lang="en-US" sz="4000" dirty="0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>80</a:t>
                </a:r>
                <a:r>
                  <a:rPr lang="bn-IN" sz="4000" dirty="0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>বার</a:t>
                </a:r>
                <a:endParaRPr lang="bn-IN" sz="4000" dirty="0">
                  <a:latin typeface="Vindabody"/>
                  <a:ea typeface="Verdana" panose="020B0604030504040204" pitchFamily="34" charset="0"/>
                  <a:cs typeface="NikoshBAN" panose="02000000000000000000" pitchFamily="2" charset="0"/>
                </a:endParaRPr>
              </a:p>
              <a:p>
                <a:r>
                  <a:rPr lang="en-US" sz="4000" dirty="0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>∴</a:t>
                </a:r>
                <a:r>
                  <a:rPr lang="bn-IN" sz="4000" dirty="0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>সামনের চাকা পিছনের চাকা অপেক্ষা বেশী ঘুরবে=</a:t>
                </a:r>
                <a:r>
                  <a:rPr lang="en-US" sz="4000" dirty="0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>(100-80)</a:t>
                </a:r>
                <a:r>
                  <a:rPr lang="bn-IN" sz="4000" dirty="0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>বার</a:t>
                </a:r>
                <a:endParaRPr lang="en-US" sz="4000" dirty="0" smtClean="0">
                  <a:latin typeface="Vindabody"/>
                  <a:ea typeface="Verdana" panose="020B0604030504040204" pitchFamily="34" charset="0"/>
                  <a:cs typeface="NikoshBAN" panose="02000000000000000000" pitchFamily="2" charset="0"/>
                </a:endParaRPr>
              </a:p>
              <a:p>
                <a:r>
                  <a:rPr lang="en-US" sz="4000" dirty="0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/>
                </a:r>
                <a:r>
                  <a:rPr lang="bn-IN" sz="4000" dirty="0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>=</a:t>
                </a:r>
                <a:r>
                  <a:rPr lang="en-US" sz="4000" dirty="0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>20</a:t>
                </a:r>
                <a:r>
                  <a:rPr lang="bn-IN" sz="4000" dirty="0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>বার</a:t>
                </a:r>
                <a:endParaRPr lang="bn-IN" sz="4000" dirty="0">
                  <a:latin typeface="Vindabody"/>
                  <a:ea typeface="Verdana" panose="020B0604030504040204" pitchFamily="34" charset="0"/>
                  <a:cs typeface="NikoshBAN" panose="02000000000000000000" pitchFamily="2" charset="0"/>
                </a:endParaRPr>
              </a:p>
              <a:p>
                <a:r>
                  <a:rPr lang="en-US" sz="4000" dirty="0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>∴</a:t>
                </a:r>
                <a:r>
                  <a:rPr lang="bn-IN" sz="4000" dirty="0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>সামনের </a:t>
                </a:r>
                <a:r>
                  <a:rPr lang="bn-IN" sz="4000" dirty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>চাকা পিছনের চাকা অপেক্ষা বেশী </a:t>
                </a:r>
                <a:r>
                  <a:rPr lang="bn-IN" sz="4000" dirty="0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>ঘুরবে=</a:t>
                </a:r>
                <a:r>
                  <a:rPr lang="en-US" sz="4000" dirty="0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>20</a:t>
                </a:r>
                <a:r>
                  <a:rPr lang="bn-IN" sz="4000" dirty="0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>বার</a:t>
                </a:r>
                <a:r>
                  <a:rPr lang="en-US" sz="4000" dirty="0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> (</a:t>
                </a:r>
                <a:r>
                  <a:rPr lang="en-US" sz="4000" dirty="0" err="1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>Ans</a:t>
                </a:r>
                <a:r>
                  <a:rPr lang="en-US" sz="4000" dirty="0" smtClean="0">
                    <a:latin typeface="Vindabody"/>
                    <a:ea typeface="Verdana" panose="020B0604030504040204" pitchFamily="34" charset="0"/>
                    <a:cs typeface="NikoshBAN" panose="02000000000000000000" pitchFamily="2" charset="0"/>
                  </a:rPr>
                  <a:t>)</a:t>
                </a:r>
                <a:endParaRPr lang="bn-IN" sz="4000" dirty="0">
                  <a:latin typeface="Vindabody"/>
                  <a:ea typeface="Microsoft JhengHei UI" panose="020B0604030504040204" pitchFamily="34" charset="-12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61" y="1017639"/>
                <a:ext cx="11577484" cy="4967770"/>
              </a:xfrm>
              <a:prstGeom prst="rect">
                <a:avLst/>
              </a:prstGeom>
              <a:blipFill>
                <a:blip r:embed="rId2"/>
                <a:stretch>
                  <a:fillRect l="-3160" t="-4172" b="-4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95654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2CE9989D-6449-4982-A213-7A9BC61937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b="-27482"/>
          <a:stretch/>
        </p:blipFill>
        <p:spPr>
          <a:xfrm>
            <a:off x="569193" y="566410"/>
            <a:ext cx="8128000" cy="5994975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E3B67984-B091-42A3-A6D1-DA4616ED283C}"/>
              </a:ext>
            </a:extLst>
          </p:cNvPr>
          <p:cNvCxnSpPr/>
          <p:nvPr/>
        </p:nvCxnSpPr>
        <p:spPr>
          <a:xfrm>
            <a:off x="4027714" y="797377"/>
            <a:ext cx="0" cy="129540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A55E2F4E-165D-42A7-8A56-6C4FA04EA7DE}"/>
              </a:ext>
            </a:extLst>
          </p:cNvPr>
          <p:cNvGrpSpPr/>
          <p:nvPr/>
        </p:nvGrpSpPr>
        <p:grpSpPr>
          <a:xfrm>
            <a:off x="1572986" y="187778"/>
            <a:ext cx="533400" cy="3012622"/>
            <a:chOff x="2514600" y="2740478"/>
            <a:chExt cx="533400" cy="3012622"/>
          </a:xfrm>
        </p:grpSpPr>
        <p:sp>
          <p:nvSpPr>
            <p:cNvPr id="45" name="Minus 4">
              <a:extLst>
                <a:ext uri="{FF2B5EF4-FFF2-40B4-BE49-F238E27FC236}">
                  <a16:creationId xmlns:a16="http://schemas.microsoft.com/office/drawing/2014/main" xmlns="" id="{699311D7-A64E-46EE-A762-9EA9974DD691}"/>
                </a:ext>
              </a:extLst>
            </p:cNvPr>
            <p:cNvSpPr/>
            <p:nvPr/>
          </p:nvSpPr>
          <p:spPr>
            <a:xfrm rot="5400000">
              <a:off x="1924050" y="3331028"/>
              <a:ext cx="1714500" cy="533400"/>
            </a:xfrm>
            <a:prstGeom prst="mathMinus">
              <a:avLst>
                <a:gd name="adj1" fmla="val 8164"/>
              </a:avLst>
            </a:prstGeom>
            <a:solidFill>
              <a:srgbClr val="FF0000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Minus 5">
              <a:extLst>
                <a:ext uri="{FF2B5EF4-FFF2-40B4-BE49-F238E27FC236}">
                  <a16:creationId xmlns:a16="http://schemas.microsoft.com/office/drawing/2014/main" xmlns="" id="{FC7E0F44-64D1-4D72-9660-DC316D9B7E78}"/>
                </a:ext>
              </a:extLst>
            </p:cNvPr>
            <p:cNvSpPr/>
            <p:nvPr/>
          </p:nvSpPr>
          <p:spPr>
            <a:xfrm rot="5400000">
              <a:off x="1924050" y="4629150"/>
              <a:ext cx="1714500" cy="533400"/>
            </a:xfrm>
            <a:prstGeom prst="mathMinus">
              <a:avLst>
                <a:gd name="adj1" fmla="val 8164"/>
              </a:avLst>
            </a:pr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8E030CF-7245-4910-8B31-C7BA1373155C}"/>
                  </a:ext>
                </a:extLst>
              </p:cNvPr>
              <p:cNvSpPr txBox="1"/>
              <p:nvPr/>
            </p:nvSpPr>
            <p:spPr>
              <a:xfrm>
                <a:off x="709444" y="4544127"/>
                <a:ext cx="10912284" cy="22034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বৃত্তের ব্যাসার্ধ = </a:t>
                </a:r>
                <a:r>
                  <a:rPr lang="en-US" sz="3200" dirty="0" smtClean="0">
                    <a:latin typeface="Times New Roman" pitchFamily="18" charset="0"/>
                    <a:cs typeface="NikoshBAN" pitchFamily="2" charset="0"/>
                  </a:rPr>
                  <a:t>r</a:t>
                </a:r>
                <a:endParaRPr lang="bn-IN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আয়তক্ষেত্রের দৈর্ঘ্য = বৃত্তের পরিধি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র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অর্ধেক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den>
                    </m:f>
                    <m:r>
                      <a:rPr lang="bn-IN" sz="3200" i="1" smtClean="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en-US" sz="32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/>
                        <a:ea typeface="Cambria Math"/>
                        <a:cs typeface="NikoshBAN" pitchFamily="2" charset="0"/>
                      </a:rPr>
                      <m:t>πr</m:t>
                    </m:r>
                    <m:r>
                      <a:rPr lang="en-US" sz="3200" b="0" i="0" smtClean="0">
                        <a:latin typeface="Cambria Math"/>
                        <a:ea typeface="Cambria Math"/>
                        <a:cs typeface="NikoshBAN" pitchFamily="2" charset="0"/>
                      </a:rPr>
                      <m:t>= </m:t>
                    </m:r>
                    <m:r>
                      <m:rPr>
                        <m:sty m:val="p"/>
                      </m:rPr>
                      <a:rPr lang="en-US" sz="3200" b="0" i="0" smtClean="0">
                        <a:latin typeface="Cambria Math"/>
                        <a:ea typeface="Cambria Math"/>
                        <a:cs typeface="NikoshBAN" pitchFamily="2" charset="0"/>
                      </a:rPr>
                      <m:t>πr</m:t>
                    </m:r>
                  </m:oMath>
                </a14:m>
                <a:endParaRPr lang="bn-IN" sz="3200" b="0" dirty="0" smtClean="0">
                  <a:latin typeface="NikoshBAN" pitchFamily="2" charset="0"/>
                  <a:ea typeface="Cambria Math"/>
                  <a:cs typeface="NikoshBAN" pitchFamily="2" charset="0"/>
                </a:endParaRPr>
              </a:p>
              <a:p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বৃত্তক্ষেত্রের ক্ষেত্রফল = পরিধির অর্ধেক </a:t>
                </a:r>
                <a:r>
                  <a:rPr lang="en-US" sz="3200" b="1" dirty="0">
                    <a:latin typeface="NikoshBAN" pitchFamily="2" charset="0"/>
                    <a:cs typeface="NikoshBAN" pitchFamily="2" charset="0"/>
                    <a:sym typeface="Symbol"/>
                  </a:rPr>
                  <a:t>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  <a:sym typeface="Symbol"/>
                  </a:rPr>
                  <a:t> ব্যাসার্ধ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=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  <a:sym typeface="Symbol"/>
                  </a:rPr>
                  <a:t></a:t>
                </a:r>
                <a:r>
                  <a:rPr lang="en-US" sz="3200" dirty="0">
                    <a:latin typeface="Times New Roman" pitchFamily="18" charset="0"/>
                    <a:cs typeface="NikoshBAN" pitchFamily="2" charset="0"/>
                  </a:rPr>
                  <a:t>r</a:t>
                </a:r>
                <a:r>
                  <a:rPr lang="bn-IN" sz="3200" dirty="0">
                    <a:latin typeface="Times New Roman" pitchFamily="18" charset="0"/>
                    <a:cs typeface="NikoshBAN" pitchFamily="2" charset="0"/>
                  </a:rPr>
                  <a:t/>
                </a:r>
                <a:r>
                  <a:rPr lang="en-US" sz="3200" b="1" dirty="0">
                    <a:latin typeface="Times New Roman" pitchFamily="18" charset="0"/>
                    <a:cs typeface="NikoshBAN" pitchFamily="2" charset="0"/>
                    <a:sym typeface="Symbol"/>
                  </a:rPr>
                  <a:t></a:t>
                </a:r>
                <a:r>
                  <a:rPr lang="bn-IN" sz="3200" dirty="0">
                    <a:latin typeface="Times New Roman" pitchFamily="18" charset="0"/>
                    <a:cs typeface="NikoshBAN" pitchFamily="2" charset="0"/>
                    <a:sym typeface="Symbol"/>
                  </a:rPr>
                  <a:t/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r = r</a:t>
                </a:r>
                <a:r>
                  <a:rPr lang="en-US" sz="3200" baseline="3000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2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  <a:p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8E030CF-7245-4910-8B31-C7BA137315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444" y="4544127"/>
                <a:ext cx="10912284" cy="2203488"/>
              </a:xfrm>
              <a:prstGeom prst="rect">
                <a:avLst/>
              </a:prstGeom>
              <a:blipFill>
                <a:blip r:embed="rId4"/>
                <a:stretch>
                  <a:fillRect l="-1397" t="-497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F0D801F7-7594-406F-89BD-289788071030}"/>
              </a:ext>
            </a:extLst>
          </p:cNvPr>
          <p:cNvSpPr txBox="1"/>
          <p:nvPr/>
        </p:nvSpPr>
        <p:spPr>
          <a:xfrm>
            <a:off x="6400800" y="304800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  <a:sym typeface="Symbol"/>
              </a:rPr>
              <a:t>r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960723D-CA4B-45DF-A50A-D7ED7779F63F}"/>
              </a:ext>
            </a:extLst>
          </p:cNvPr>
          <p:cNvSpPr txBox="1"/>
          <p:nvPr/>
        </p:nvSpPr>
        <p:spPr>
          <a:xfrm>
            <a:off x="532434" y="857252"/>
            <a:ext cx="412292" cy="707886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r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Equal 11">
            <a:extLst>
              <a:ext uri="{FF2B5EF4-FFF2-40B4-BE49-F238E27FC236}">
                <a16:creationId xmlns:a16="http://schemas.microsoft.com/office/drawing/2014/main" xmlns="" id="{48F2380A-6489-4110-B313-9C91E7B54976}"/>
              </a:ext>
            </a:extLst>
          </p:cNvPr>
          <p:cNvSpPr/>
          <p:nvPr/>
        </p:nvSpPr>
        <p:spPr>
          <a:xfrm>
            <a:off x="3113314" y="1178377"/>
            <a:ext cx="914400" cy="914400"/>
          </a:xfrm>
          <a:prstGeom prst="mathEqual">
            <a:avLst>
              <a:gd name="adj1" fmla="val 4473"/>
              <a:gd name="adj2" fmla="val 17367"/>
            </a:avLst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799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-0.00555 L -0.23924 -0.0555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31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0" grpId="0"/>
      <p:bldP spid="51" grpId="0" animBg="1"/>
      <p:bldP spid="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08" t="14855" r="6390" b="37675"/>
          <a:stretch/>
        </p:blipFill>
        <p:spPr>
          <a:xfrm>
            <a:off x="6290187" y="932835"/>
            <a:ext cx="3347884" cy="766916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809931" y="1316293"/>
            <a:ext cx="5561372" cy="4406191"/>
            <a:chOff x="809931" y="1316293"/>
            <a:chExt cx="5561372" cy="4406191"/>
          </a:xfrm>
        </p:grpSpPr>
        <p:grpSp>
          <p:nvGrpSpPr>
            <p:cNvPr id="25" name="Group 24"/>
            <p:cNvGrpSpPr/>
            <p:nvPr/>
          </p:nvGrpSpPr>
          <p:grpSpPr>
            <a:xfrm>
              <a:off x="809931" y="1316293"/>
              <a:ext cx="5561372" cy="3539613"/>
              <a:chOff x="3936589" y="1316293"/>
              <a:chExt cx="5561372" cy="3539613"/>
            </a:xfrm>
          </p:grpSpPr>
          <p:sp>
            <p:nvSpPr>
              <p:cNvPr id="5" name="Donut 4"/>
              <p:cNvSpPr/>
              <p:nvPr/>
            </p:nvSpPr>
            <p:spPr>
              <a:xfrm>
                <a:off x="3936589" y="1316293"/>
                <a:ext cx="3539613" cy="3539613"/>
              </a:xfrm>
              <a:prstGeom prst="donut">
                <a:avLst>
                  <a:gd name="adj" fmla="val 16664"/>
                </a:avLst>
              </a:prstGeom>
              <a:blipFill>
                <a:blip r:embed="rId3"/>
                <a:tile tx="0" ty="0" sx="100000" sy="100000" flip="none" algn="tl"/>
              </a:blipFill>
              <a:ln w="76200">
                <a:solidFill>
                  <a:schemeClr val="tx1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b="1" dirty="0" err="1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 flipV="1">
                <a:off x="4571999" y="3086099"/>
                <a:ext cx="2256503" cy="2"/>
              </a:xfrm>
              <a:prstGeom prst="line">
                <a:avLst/>
              </a:prstGeom>
              <a:ln w="38100">
                <a:solidFill>
                  <a:schemeClr val="bg2">
                    <a:lumMod val="10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 rot="1080013">
                <a:off x="4929559" y="1514239"/>
                <a:ext cx="24334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800" b="1" dirty="0" smtClean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NikoshBAN" panose="02000000000000000000" pitchFamily="2" charset="0"/>
                  </a:rPr>
                  <a:t> রাস্তা 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NikoshBAN" panose="02000000000000000000" pitchFamily="2" charset="0"/>
                  </a:rPr>
                  <a:t>2মিটার </a:t>
                </a:r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 flipV="1">
                <a:off x="6681019" y="2109019"/>
                <a:ext cx="560439" cy="385303"/>
              </a:xfrm>
              <a:prstGeom prst="line">
                <a:avLst/>
              </a:prstGeom>
              <a:ln w="57150">
                <a:solidFill>
                  <a:schemeClr val="bg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Freeform 15"/>
              <p:cNvSpPr/>
              <p:nvPr/>
            </p:nvSpPr>
            <p:spPr>
              <a:xfrm>
                <a:off x="9335729" y="2802194"/>
                <a:ext cx="162232" cy="162232"/>
              </a:xfrm>
              <a:custGeom>
                <a:avLst/>
                <a:gdLst>
                  <a:gd name="connsiteX0" fmla="*/ 0 w 162232"/>
                  <a:gd name="connsiteY0" fmla="*/ 162232 h 162232"/>
                  <a:gd name="connsiteX1" fmla="*/ 58994 w 162232"/>
                  <a:gd name="connsiteY1" fmla="*/ 0 h 162232"/>
                  <a:gd name="connsiteX2" fmla="*/ 162232 w 162232"/>
                  <a:gd name="connsiteY2" fmla="*/ 132735 h 162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2232" h="162232">
                    <a:moveTo>
                      <a:pt x="0" y="162232"/>
                    </a:moveTo>
                    <a:lnTo>
                      <a:pt x="58994" y="0"/>
                    </a:lnTo>
                    <a:lnTo>
                      <a:pt x="162232" y="132735"/>
                    </a:lnTo>
                  </a:path>
                </a:pathLst>
              </a:custGeom>
              <a:noFill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5632655" y="2979175"/>
                <a:ext cx="163462" cy="221225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b="1" dirty="0" err="1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227689" y="2494322"/>
                <a:ext cx="97339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O</a:t>
                </a:r>
                <a:endPara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402394" y="3148392"/>
                <a:ext cx="27874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Verdana" panose="020B0604030504040204" pitchFamily="34" charset="0"/>
                    <a:ea typeface="Verdana" panose="020B0604030504040204" pitchFamily="34" charset="0"/>
                    <a:cs typeface="NikoshBAN" panose="02000000000000000000" pitchFamily="2" charset="0"/>
                  </a:rPr>
                  <a:t>26</a:t>
                </a:r>
                <a:r>
                  <a:rPr lang="bn-IN" sz="2400" dirty="0" smtClean="0">
                    <a:latin typeface="Verdana" panose="020B0604030504040204" pitchFamily="34" charset="0"/>
                    <a:ea typeface="Verdana" panose="020B060403050404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Verdana" panose="020B0604030504040204" pitchFamily="34" charset="0"/>
                    <a:ea typeface="Verdana" panose="020B0604030504040204" pitchFamily="34" charset="0"/>
                    <a:cs typeface="NikoshBAN" panose="02000000000000000000" pitchFamily="2" charset="0"/>
                  </a:rPr>
                  <a:t>মি</a:t>
                </a:r>
                <a:r>
                  <a:rPr lang="en-US" sz="2400" dirty="0" smtClean="0">
                    <a:latin typeface="Verdana" panose="020B0604030504040204" pitchFamily="34" charset="0"/>
                    <a:ea typeface="Verdana" panose="020B0604030504040204" pitchFamily="34" charset="0"/>
                    <a:cs typeface="NikoshBAN" panose="02000000000000000000" pitchFamily="2" charset="0"/>
                  </a:rPr>
                  <a:t> </a:t>
                </a:r>
              </a:p>
            </p:txBody>
          </p:sp>
        </p:grp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53778" y="4643398"/>
              <a:ext cx="3395766" cy="1079086"/>
            </a:xfrm>
            <a:prstGeom prst="rect">
              <a:avLst/>
            </a:prstGeom>
          </p:spPr>
        </p:pic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200" y="3148392"/>
            <a:ext cx="6072142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064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769" t="14721" r="8218" b="33048"/>
          <a:stretch/>
        </p:blipFill>
        <p:spPr>
          <a:xfrm>
            <a:off x="389978" y="395757"/>
            <a:ext cx="5309419" cy="63166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663677" y="1253613"/>
                <a:ext cx="11351342" cy="47537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Vindabody"/>
                    <a:cs typeface="NikoshBAN" panose="02000000000000000000" pitchFamily="2" charset="0"/>
                  </a:rPr>
                  <a:t>দেওয়া </a:t>
                </a:r>
                <a:r>
                  <a:rPr lang="en-US" sz="3600" dirty="0" err="1" smtClean="0">
                    <a:latin typeface="Vindabody"/>
                    <a:cs typeface="NikoshBAN" panose="02000000000000000000" pitchFamily="2" charset="0"/>
                  </a:rPr>
                  <a:t>আছে</a:t>
                </a:r>
                <a:r>
                  <a:rPr lang="en-US" sz="3600" dirty="0" smtClean="0">
                    <a:latin typeface="Vindabody"/>
                    <a:cs typeface="NikoshBAN" panose="02000000000000000000" pitchFamily="2" charset="0"/>
                  </a:rPr>
                  <a:t>, </a:t>
                </a:r>
              </a:p>
              <a:p>
                <a:r>
                  <a:rPr lang="en-US" sz="3600" dirty="0" err="1" smtClean="0">
                    <a:latin typeface="Vindabody"/>
                    <a:cs typeface="NikoshBAN" panose="02000000000000000000" pitchFamily="2" charset="0"/>
                  </a:rPr>
                  <a:t>পার্কের</a:t>
                </a:r>
                <a:r>
                  <a:rPr lang="en-US" sz="3600" dirty="0" smtClean="0">
                    <a:latin typeface="Vindabody"/>
                    <a:cs typeface="NikoshBAN" panose="02000000000000000000" pitchFamily="2" charset="0"/>
                  </a:rPr>
                  <a:t/>
                </a:r>
                <a:r>
                  <a:rPr lang="en-US" sz="3600" dirty="0" err="1" smtClean="0">
                    <a:latin typeface="Vindabody"/>
                    <a:cs typeface="NikoshBAN" panose="02000000000000000000" pitchFamily="2" charset="0"/>
                  </a:rPr>
                  <a:t>ব্যাস</a:t>
                </a:r>
                <a:r>
                  <a:rPr lang="en-US" sz="3600" dirty="0" smtClean="0">
                    <a:latin typeface="Vindabody"/>
                    <a:cs typeface="NikoshBAN" panose="02000000000000000000" pitchFamily="2" charset="0"/>
                  </a:rPr>
                  <a:t>     d =26 </a:t>
                </a:r>
                <a:r>
                  <a:rPr lang="en-US" sz="3600" dirty="0" err="1" smtClean="0">
                    <a:latin typeface="Vindabody"/>
                    <a:cs typeface="NikoshBAN" panose="02000000000000000000" pitchFamily="2" charset="0"/>
                  </a:rPr>
                  <a:t>মিটার</a:t>
                </a:r>
                <a:r>
                  <a:rPr lang="en-US" sz="3600" dirty="0" smtClean="0">
                    <a:latin typeface="Vindabody"/>
                    <a:cs typeface="NikoshBAN" panose="02000000000000000000" pitchFamily="2" charset="0"/>
                  </a:rPr>
                  <a:t> ,</a:t>
                </a:r>
              </a:p>
              <a:p>
                <a:r>
                  <a:rPr lang="en-US" sz="3600" dirty="0">
                    <a:latin typeface="Vindabody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∴</a:t>
                </a:r>
                <a:r>
                  <a:rPr lang="en-US" sz="3600" dirty="0" err="1" smtClean="0">
                    <a:latin typeface="Vindabody"/>
                    <a:cs typeface="NikoshBAN" panose="02000000000000000000" pitchFamily="2" charset="0"/>
                  </a:rPr>
                  <a:t>পার্কের</a:t>
                </a:r>
                <a:r>
                  <a:rPr lang="en-US" sz="3600" dirty="0" smtClean="0">
                    <a:latin typeface="Vindabody"/>
                    <a:cs typeface="NikoshBAN" panose="02000000000000000000" pitchFamily="2" charset="0"/>
                  </a:rPr>
                  <a:t/>
                </a:r>
                <a:r>
                  <a:rPr lang="en-US" sz="3600" dirty="0" err="1" smtClean="0">
                    <a:latin typeface="Vindabody"/>
                    <a:cs typeface="NikoshBAN" panose="02000000000000000000" pitchFamily="2" charset="0"/>
                  </a:rPr>
                  <a:t>ব্যাসার্ধ</a:t>
                </a:r>
                <a:r>
                  <a:rPr lang="en-US" sz="3600" dirty="0" smtClean="0">
                    <a:latin typeface="Vindabody"/>
                    <a:cs typeface="NikoshBAN" panose="02000000000000000000" pitchFamily="2" charset="0"/>
                  </a:rPr>
                  <a:t> r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26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Vindabody"/>
                    <a:cs typeface="NikoshBAN" panose="02000000000000000000" pitchFamily="2" charset="0"/>
                  </a:rPr>
                  <a:t> মিটার</a:t>
                </a:r>
              </a:p>
              <a:p>
                <a:r>
                  <a:rPr lang="en-US" sz="3600" dirty="0">
                    <a:latin typeface="Vindabody"/>
                    <a:cs typeface="NikoshBAN" panose="02000000000000000000" pitchFamily="2" charset="0"/>
                  </a:rPr>
                  <a:t/>
                </a:r>
                <a:r>
                  <a:rPr lang="en-US" sz="3600" dirty="0" smtClean="0">
                    <a:latin typeface="Vindabody"/>
                    <a:cs typeface="NikoshBAN" panose="02000000000000000000" pitchFamily="2" charset="0"/>
                  </a:rPr>
                  <a:t>                    =13মিটার।</a:t>
                </a:r>
              </a:p>
              <a:p>
                <a:r>
                  <a:rPr lang="en-US" sz="3600" dirty="0" smtClean="0">
                    <a:latin typeface="Microsoft JhengHei UI" panose="020B0604030504040204" pitchFamily="34" charset="-120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∴</a:t>
                </a:r>
                <a:r>
                  <a:rPr lang="en-US" sz="3600" dirty="0" err="1" smtClean="0">
                    <a:latin typeface="Vindabody"/>
                    <a:cs typeface="NikoshBAN" panose="02000000000000000000" pitchFamily="2" charset="0"/>
                  </a:rPr>
                  <a:t>পার্কের</a:t>
                </a:r>
                <a:r>
                  <a:rPr lang="en-US" sz="3600" dirty="0" smtClean="0">
                    <a:latin typeface="Vindabody"/>
                    <a:cs typeface="NikoshBAN" panose="02000000000000000000" pitchFamily="2" charset="0"/>
                  </a:rPr>
                  <a:t/>
                </a:r>
                <a:r>
                  <a:rPr lang="en-US" sz="3600" dirty="0" err="1" smtClean="0">
                    <a:latin typeface="Vindabody"/>
                    <a:cs typeface="NikoshBAN" panose="02000000000000000000" pitchFamily="2" charset="0"/>
                  </a:rPr>
                  <a:t>ক্ষেত্রফল</a:t>
                </a:r>
                <a:r>
                  <a:rPr lang="en-US" sz="3600" dirty="0" smtClean="0">
                    <a:latin typeface="Vindabody"/>
                    <a:cs typeface="NikoshBAN" panose="02000000000000000000" pitchFamily="2" charset="0"/>
                  </a:rPr>
                  <a:t> =</a:t>
                </a:r>
                <a:r>
                  <a:rPr lang="el-GR" sz="3600" dirty="0" smtClean="0">
                    <a:latin typeface="Microsoft YaHei UI Light" panose="020B0502040204020203" pitchFamily="34" charset="-122"/>
                    <a:ea typeface="Microsoft YaHei UI Light" panose="020B0502040204020203" pitchFamily="34" charset="-122"/>
                    <a:cs typeface="NikoshBAN" panose="02000000000000000000" pitchFamily="2" charset="0"/>
                  </a:rPr>
                  <a:t>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3600" i="1" smtClean="0">
                            <a:latin typeface="Cambria Math" panose="02040503050406030204" pitchFamily="18" charset="0"/>
                            <a:ea typeface="Microsoft YaHei UI Light" panose="020B0502040204020203" pitchFamily="34" charset="-122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Microsoft YaHei UI Light" panose="020B0502040204020203" pitchFamily="34" charset="-122"/>
                            <a:cs typeface="NikoshBAN" panose="02000000000000000000" pitchFamily="2" charset="0"/>
                          </a:rPr>
                          <m:t>𝑟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Microsoft YaHei UI Light" panose="020B0502040204020203" pitchFamily="34" charset="-122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 dirty="0" smtClean="0">
                  <a:latin typeface="Vindabody"/>
                  <a:cs typeface="NikoshBAN" panose="02000000000000000000" pitchFamily="2" charset="0"/>
                </a:endParaRPr>
              </a:p>
              <a:p>
                <a:r>
                  <a:rPr lang="en-US" sz="3600" dirty="0" smtClean="0">
                    <a:latin typeface="Vindabody"/>
                    <a:cs typeface="NikoshBAN" panose="02000000000000000000" pitchFamily="2" charset="0"/>
                  </a:rPr>
                  <a:t>                     =</a:t>
                </a:r>
                <a:r>
                  <a:rPr lang="el-GR" sz="3600" dirty="0" smtClean="0">
                    <a:latin typeface="Microsoft YaHei UI Light" panose="020B0502040204020203" pitchFamily="34" charset="-122"/>
                    <a:ea typeface="Microsoft YaHei UI Light" panose="020B0502040204020203" pitchFamily="34" charset="-122"/>
                    <a:cs typeface="NikoshBAN" panose="02000000000000000000" pitchFamily="2" charset="0"/>
                  </a:rPr>
                  <a:t>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13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latin typeface="Vindabody"/>
                    <a:cs typeface="NikoshBAN" panose="02000000000000000000" pitchFamily="2" charset="0"/>
                  </a:rPr>
                  <a:t/>
                </a:r>
              </a:p>
              <a:p>
                <a:r>
                  <a:rPr lang="en-US" sz="3600" dirty="0">
                    <a:latin typeface="Vindabody"/>
                    <a:cs typeface="NikoshBAN" panose="02000000000000000000" pitchFamily="2" charset="0"/>
                  </a:rPr>
                  <a:t/>
                </a:r>
                <a:r>
                  <a:rPr lang="en-US" sz="3600" dirty="0" smtClean="0">
                    <a:latin typeface="Vindabody"/>
                    <a:cs typeface="NikoshBAN" panose="02000000000000000000" pitchFamily="2" charset="0"/>
                  </a:rPr>
                  <a:t/>
                </a:r>
                <a:r>
                  <a:rPr lang="en-US" sz="2800" dirty="0" smtClean="0">
                    <a:latin typeface="Vindabody"/>
                    <a:cs typeface="NikoshBAN" panose="02000000000000000000" pitchFamily="2" charset="0"/>
                  </a:rPr>
                  <a:t>(</a:t>
                </a:r>
                <a:r>
                  <a:rPr lang="en-US" sz="2800" dirty="0" smtClean="0">
                    <a:latin typeface="Microsoft YaHei UI Light" panose="020B0502040204020203" pitchFamily="34" charset="-122"/>
                    <a:ea typeface="Microsoft YaHei UI Light" panose="020B0502040204020203" pitchFamily="34" charset="-122"/>
                    <a:cs typeface="NikoshBAN" panose="02000000000000000000" pitchFamily="2" charset="0"/>
                  </a:rPr>
                  <a:t>∵r=13</a:t>
                </a:r>
                <a:r>
                  <a:rPr lang="en-US" sz="2800" dirty="0" smtClean="0">
                    <a:latin typeface="Vindabody"/>
                    <a:cs typeface="NikoshBAN" panose="02000000000000000000" pitchFamily="2" charset="0"/>
                  </a:rPr>
                  <a:t>মি,=</a:t>
                </a:r>
                <a:r>
                  <a:rPr lang="en-US" sz="2800" dirty="0" err="1" smtClean="0">
                    <a:latin typeface="Vindabody"/>
                    <a:cs typeface="NikoshBAN" panose="02000000000000000000" pitchFamily="2" charset="0"/>
                  </a:rPr>
                  <a:t>পার্কের</a:t>
                </a:r>
                <a:r>
                  <a:rPr lang="en-US" sz="2800" dirty="0" smtClean="0">
                    <a:latin typeface="Vindabody"/>
                    <a:cs typeface="NikoshBAN" panose="02000000000000000000" pitchFamily="2" charset="0"/>
                  </a:rPr>
                  <a:t/>
                </a:r>
                <a:r>
                  <a:rPr lang="en-US" sz="2800" dirty="0" err="1" smtClean="0">
                    <a:latin typeface="Vindabody"/>
                    <a:cs typeface="NikoshBAN" panose="02000000000000000000" pitchFamily="2" charset="0"/>
                  </a:rPr>
                  <a:t>ব্যাসার্ধ</a:t>
                </a:r>
                <a:r>
                  <a:rPr lang="en-US" sz="2800" dirty="0" smtClean="0">
                    <a:latin typeface="Vindabody"/>
                    <a:cs typeface="NikoshBAN" panose="02000000000000000000" pitchFamily="2" charset="0"/>
                  </a:rPr>
                  <a:t>) </a:t>
                </a:r>
              </a:p>
              <a:p>
                <a:r>
                  <a:rPr lang="en-US" sz="3600" dirty="0" smtClean="0">
                    <a:latin typeface="Vindabody"/>
                    <a:cs typeface="NikoshBAN" panose="02000000000000000000" pitchFamily="2" charset="0"/>
                  </a:rPr>
                  <a:t>                  =169বর্গমিটার</a:t>
                </a: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677" y="1253613"/>
                <a:ext cx="11351342" cy="4753737"/>
              </a:xfrm>
              <a:prstGeom prst="rect">
                <a:avLst/>
              </a:prstGeom>
              <a:blipFill>
                <a:blip r:embed="rId3"/>
                <a:stretch>
                  <a:fillRect l="-1665" t="-2696" b="-4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7830164" y="1027426"/>
            <a:ext cx="5561372" cy="4406191"/>
            <a:chOff x="809931" y="1316293"/>
            <a:chExt cx="5561372" cy="4406191"/>
          </a:xfrm>
        </p:grpSpPr>
        <p:grpSp>
          <p:nvGrpSpPr>
            <p:cNvPr id="5" name="Group 4"/>
            <p:cNvGrpSpPr/>
            <p:nvPr/>
          </p:nvGrpSpPr>
          <p:grpSpPr>
            <a:xfrm>
              <a:off x="809931" y="1316293"/>
              <a:ext cx="5561372" cy="3539613"/>
              <a:chOff x="3936589" y="1316293"/>
              <a:chExt cx="5561372" cy="3539613"/>
            </a:xfrm>
          </p:grpSpPr>
          <p:sp>
            <p:nvSpPr>
              <p:cNvPr id="7" name="Donut 6"/>
              <p:cNvSpPr/>
              <p:nvPr/>
            </p:nvSpPr>
            <p:spPr>
              <a:xfrm>
                <a:off x="3936589" y="1316293"/>
                <a:ext cx="3539613" cy="3539613"/>
              </a:xfrm>
              <a:prstGeom prst="donut">
                <a:avLst>
                  <a:gd name="adj" fmla="val 16664"/>
                </a:avLst>
              </a:prstGeom>
              <a:blipFill>
                <a:blip r:embed="rId4"/>
                <a:tile tx="0" ty="0" sx="100000" sy="100000" flip="none" algn="tl"/>
              </a:blipFill>
              <a:ln w="76200">
                <a:solidFill>
                  <a:schemeClr val="tx1"/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b="1" dirty="0" err="1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 flipV="1">
                <a:off x="4571999" y="3086099"/>
                <a:ext cx="2256503" cy="2"/>
              </a:xfrm>
              <a:prstGeom prst="line">
                <a:avLst/>
              </a:prstGeom>
              <a:ln w="38100">
                <a:solidFill>
                  <a:schemeClr val="bg2">
                    <a:lumMod val="10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 rot="1080013">
                <a:off x="4929559" y="1514239"/>
                <a:ext cx="24334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2800" b="1" dirty="0" smtClean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NikoshBAN" panose="02000000000000000000" pitchFamily="2" charset="0"/>
                  </a:rPr>
                  <a:t> রাস্তা </a:t>
                </a:r>
                <a:r>
                  <a:rPr lang="en-US" sz="2800" b="1" dirty="0" smtClean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NikoshBAN" panose="02000000000000000000" pitchFamily="2" charset="0"/>
                  </a:rPr>
                  <a:t>2মিটার </a:t>
                </a:r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 flipV="1">
                <a:off x="6681019" y="2109019"/>
                <a:ext cx="560439" cy="385303"/>
              </a:xfrm>
              <a:prstGeom prst="line">
                <a:avLst/>
              </a:prstGeom>
              <a:ln w="57150">
                <a:solidFill>
                  <a:schemeClr val="bg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Freeform 10"/>
              <p:cNvSpPr/>
              <p:nvPr/>
            </p:nvSpPr>
            <p:spPr>
              <a:xfrm>
                <a:off x="9335729" y="2802194"/>
                <a:ext cx="162232" cy="162232"/>
              </a:xfrm>
              <a:custGeom>
                <a:avLst/>
                <a:gdLst>
                  <a:gd name="connsiteX0" fmla="*/ 0 w 162232"/>
                  <a:gd name="connsiteY0" fmla="*/ 162232 h 162232"/>
                  <a:gd name="connsiteX1" fmla="*/ 58994 w 162232"/>
                  <a:gd name="connsiteY1" fmla="*/ 0 h 162232"/>
                  <a:gd name="connsiteX2" fmla="*/ 162232 w 162232"/>
                  <a:gd name="connsiteY2" fmla="*/ 132735 h 162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2232" h="162232">
                    <a:moveTo>
                      <a:pt x="0" y="162232"/>
                    </a:moveTo>
                    <a:lnTo>
                      <a:pt x="58994" y="0"/>
                    </a:lnTo>
                    <a:lnTo>
                      <a:pt x="162232" y="132735"/>
                    </a:lnTo>
                  </a:path>
                </a:pathLst>
              </a:custGeom>
              <a:noFill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5632655" y="2979175"/>
                <a:ext cx="163462" cy="221225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US" b="1" dirty="0" err="1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227689" y="2494322"/>
                <a:ext cx="97339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O</a:t>
                </a:r>
                <a:endPara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402394" y="3148392"/>
                <a:ext cx="27874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Verdana" panose="020B0604030504040204" pitchFamily="34" charset="0"/>
                    <a:ea typeface="Verdana" panose="020B0604030504040204" pitchFamily="34" charset="0"/>
                    <a:cs typeface="NikoshBAN" panose="02000000000000000000" pitchFamily="2" charset="0"/>
                  </a:rPr>
                  <a:t>26</a:t>
                </a:r>
                <a:r>
                  <a:rPr lang="bn-IN" sz="2400" dirty="0" smtClean="0">
                    <a:latin typeface="Verdana" panose="020B0604030504040204" pitchFamily="34" charset="0"/>
                    <a:ea typeface="Verdana" panose="020B0604030504040204" pitchFamily="34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Verdana" panose="020B0604030504040204" pitchFamily="34" charset="0"/>
                    <a:ea typeface="Verdana" panose="020B0604030504040204" pitchFamily="34" charset="0"/>
                    <a:cs typeface="NikoshBAN" panose="02000000000000000000" pitchFamily="2" charset="0"/>
                  </a:rPr>
                  <a:t>মি</a:t>
                </a:r>
                <a:r>
                  <a:rPr lang="en-US" sz="2400" dirty="0" smtClean="0">
                    <a:latin typeface="Verdana" panose="020B0604030504040204" pitchFamily="34" charset="0"/>
                    <a:ea typeface="Verdana" panose="020B0604030504040204" pitchFamily="34" charset="0"/>
                    <a:cs typeface="NikoshBAN" panose="02000000000000000000" pitchFamily="2" charset="0"/>
                  </a:rPr>
                  <a:t> </a:t>
                </a:r>
              </a:p>
            </p:txBody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53778" y="4643398"/>
              <a:ext cx="3395766" cy="10790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7589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840658" y="1091381"/>
                <a:ext cx="11351342" cy="501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Microsoft YaHei UI Light" panose="020B0502040204020203" pitchFamily="34" charset="-122"/>
                    <a:ea typeface="Microsoft YaHei UI Light" panose="020B0502040204020203" pitchFamily="34" charset="-122"/>
                    <a:cs typeface="NikoshBAN" panose="02000000000000000000" pitchFamily="2" charset="0"/>
                  </a:rPr>
                  <a:t>আবার </a:t>
                </a:r>
                <a:r>
                  <a:rPr lang="en-US" sz="4000" dirty="0" err="1" smtClean="0">
                    <a:latin typeface="Microsoft YaHei UI Light" panose="020B0502040204020203" pitchFamily="34" charset="-122"/>
                    <a:ea typeface="Microsoft YaHei UI Light" panose="020B0502040204020203" pitchFamily="34" charset="-122"/>
                    <a:cs typeface="NikoshBAN" panose="02000000000000000000" pitchFamily="2" charset="0"/>
                  </a:rPr>
                  <a:t>পথসহ</a:t>
                </a:r>
                <a:r>
                  <a:rPr lang="en-US" sz="4000" dirty="0" smtClean="0">
                    <a:latin typeface="Microsoft YaHei UI Light" panose="020B0502040204020203" pitchFamily="34" charset="-122"/>
                    <a:ea typeface="Microsoft YaHei UI Light" panose="020B0502040204020203" pitchFamily="34" charset="-122"/>
                    <a:cs typeface="NikoshBAN" panose="02000000000000000000" pitchFamily="2" charset="0"/>
                  </a:rPr>
                  <a:t/>
                </a:r>
                <a:r>
                  <a:rPr lang="en-US" sz="4000" dirty="0" err="1" smtClean="0">
                    <a:latin typeface="Microsoft YaHei UI Light" panose="020B0502040204020203" pitchFamily="34" charset="-122"/>
                    <a:ea typeface="Microsoft YaHei UI Light" panose="020B0502040204020203" pitchFamily="34" charset="-122"/>
                    <a:cs typeface="NikoshBAN" panose="02000000000000000000" pitchFamily="2" charset="0"/>
                  </a:rPr>
                  <a:t>পার্কের</a:t>
                </a:r>
                <a:r>
                  <a:rPr lang="en-US" sz="4000" dirty="0" smtClean="0">
                    <a:latin typeface="Microsoft YaHei UI Light" panose="020B0502040204020203" pitchFamily="34" charset="-122"/>
                    <a:ea typeface="Microsoft YaHei UI Light" panose="020B0502040204020203" pitchFamily="34" charset="-122"/>
                    <a:cs typeface="NikoshBAN" panose="02000000000000000000" pitchFamily="2" charset="0"/>
                  </a:rPr>
                  <a:t/>
                </a:r>
                <a:r>
                  <a:rPr lang="en-US" sz="4000" dirty="0" err="1" smtClean="0">
                    <a:latin typeface="Microsoft YaHei UI Light" panose="020B0502040204020203" pitchFamily="34" charset="-122"/>
                    <a:ea typeface="Microsoft YaHei UI Light" panose="020B0502040204020203" pitchFamily="34" charset="-122"/>
                    <a:cs typeface="NikoshBAN" panose="02000000000000000000" pitchFamily="2" charset="0"/>
                  </a:rPr>
                  <a:t>ক্ষেত্রফল</a:t>
                </a:r>
                <a:r>
                  <a:rPr lang="en-US" sz="4000" dirty="0" smtClean="0">
                    <a:latin typeface="Microsoft YaHei UI Light" panose="020B0502040204020203" pitchFamily="34" charset="-122"/>
                    <a:ea typeface="Microsoft YaHei UI Light" panose="020B0502040204020203" pitchFamily="34" charset="-122"/>
                    <a:cs typeface="NikoshBAN" panose="02000000000000000000" pitchFamily="2" charset="0"/>
                  </a:rPr>
                  <a:t>=</a:t>
                </a:r>
                <a:r>
                  <a:rPr lang="el-GR" sz="4000" dirty="0" smtClean="0">
                    <a:latin typeface="Microsoft YaHei UI Light" panose="020B0502040204020203" pitchFamily="34" charset="-122"/>
                    <a:ea typeface="Microsoft YaHei UI Light" panose="020B0502040204020203" pitchFamily="34" charset="-122"/>
                    <a:cs typeface="NikoshBAN" panose="02000000000000000000" pitchFamily="2" charset="0"/>
                  </a:rPr>
                  <a:t>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4000" i="1">
                            <a:latin typeface="Cambria Math" panose="02040503050406030204" pitchFamily="18" charset="0"/>
                            <a:ea typeface="Microsoft YaHei UI Light" panose="020B0502040204020203" pitchFamily="34" charset="-122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IN" sz="4000" i="1">
                            <a:latin typeface="Cambria Math" panose="02040503050406030204" pitchFamily="18" charset="0"/>
                            <a:ea typeface="Microsoft YaHei UI Light" panose="020B0502040204020203" pitchFamily="34" charset="-122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Microsoft YaHei UI Light" panose="020B0502040204020203" pitchFamily="34" charset="-122"/>
                            <a:cs typeface="NikoshBAN" panose="02000000000000000000" pitchFamily="2" charset="0"/>
                          </a:rPr>
                          <m:t>𝑟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Microsoft YaHei UI Light" panose="020B0502040204020203" pitchFamily="34" charset="-122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Microsoft YaHei UI Light" panose="020B0502040204020203" pitchFamily="34" charset="-122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Microsoft YaHei UI Light" panose="020B0502040204020203" pitchFamily="34" charset="-122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ea typeface="Microsoft YaHei UI Light" panose="020B0502040204020203" pitchFamily="34" charset="-122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000" dirty="0" smtClean="0">
                  <a:latin typeface="Vindabody"/>
                  <a:cs typeface="NikoshBAN" panose="02000000000000000000" pitchFamily="2" charset="0"/>
                </a:endParaRPr>
              </a:p>
              <a:p>
                <a:r>
                  <a:rPr lang="en-US" sz="4000" dirty="0" smtClean="0">
                    <a:latin typeface="Vindabody"/>
                    <a:cs typeface="NikoshBAN" panose="02000000000000000000" pitchFamily="2" charset="0"/>
                  </a:rPr>
                  <a:t>                                  =</a:t>
                </a:r>
                <a:r>
                  <a:rPr lang="el-GR" sz="4000" dirty="0">
                    <a:latin typeface="Microsoft YaHei UI Light" panose="020B0502040204020203" pitchFamily="34" charset="-122"/>
                    <a:ea typeface="Microsoft YaHei UI Light" panose="020B0502040204020203" pitchFamily="34" charset="-122"/>
                    <a:cs typeface="NikoshBAN" panose="02000000000000000000" pitchFamily="2" charset="0"/>
                  </a:rPr>
                  <a:t>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4000" i="1">
                            <a:latin typeface="Cambria Math" panose="02040503050406030204" pitchFamily="18" charset="0"/>
                            <a:ea typeface="Microsoft YaHei UI Light" panose="020B0502040204020203" pitchFamily="34" charset="-122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IN" sz="4000" i="1">
                            <a:latin typeface="Cambria Math" panose="02040503050406030204" pitchFamily="18" charset="0"/>
                            <a:ea typeface="Microsoft YaHei UI Light" panose="020B0502040204020203" pitchFamily="34" charset="-122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bn-IN" sz="4000" i="1">
                            <a:latin typeface="Cambria Math" panose="02040503050406030204" pitchFamily="18" charset="0"/>
                            <a:ea typeface="Microsoft YaHei UI Light" panose="020B0502040204020203" pitchFamily="34" charset="-122"/>
                            <a:cs typeface="NikoshBAN" panose="02000000000000000000" pitchFamily="2" charset="0"/>
                          </a:rPr>
                          <m:t>13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Microsoft YaHei UI Light" panose="020B0502040204020203" pitchFamily="34" charset="-122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Microsoft YaHei UI Light" panose="020B0502040204020203" pitchFamily="34" charset="-122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Microsoft YaHei UI Light" panose="020B0502040204020203" pitchFamily="34" charset="-122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  <a:ea typeface="Microsoft YaHei UI Light" panose="020B0502040204020203" pitchFamily="34" charset="-122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000" dirty="0" smtClean="0">
                  <a:latin typeface="Vindabody"/>
                  <a:cs typeface="NikoshBAN" panose="02000000000000000000" pitchFamily="2" charset="0"/>
                </a:endParaRPr>
              </a:p>
              <a:p>
                <a:r>
                  <a:rPr lang="en-US" sz="4000" dirty="0" smtClean="0">
                    <a:latin typeface="Vindabody"/>
                    <a:cs typeface="NikoshBAN" panose="02000000000000000000" pitchFamily="2" charset="0"/>
                  </a:rPr>
                  <a:t>                                  =</a:t>
                </a:r>
                <a:r>
                  <a:rPr lang="el-GR" sz="4000" dirty="0">
                    <a:latin typeface="Microsoft YaHei UI Light" panose="020B0502040204020203" pitchFamily="34" charset="-122"/>
                    <a:ea typeface="Microsoft YaHei UI Light" panose="020B0502040204020203" pitchFamily="34" charset="-122"/>
                    <a:cs typeface="NikoshBAN" panose="02000000000000000000" pitchFamily="2" charset="0"/>
                  </a:rPr>
                  <a:t>π×</a:t>
                </a:r>
                <a:r>
                  <a:rPr lang="en-US" sz="4000" dirty="0">
                    <a:latin typeface="Microsoft YaHei UI Light" panose="020B0502040204020203" pitchFamily="34" charset="-122"/>
                    <a:ea typeface="Microsoft YaHei UI Light" panose="020B0502040204020203" pitchFamily="34" charset="-122"/>
                    <a:cs typeface="NikoshBAN" panose="02000000000000000000" pitchFamily="2" charset="0"/>
                  </a:rPr>
                  <a:t>225</a:t>
                </a:r>
                <a:r>
                  <a:rPr lang="en-US" sz="4000" dirty="0">
                    <a:latin typeface="Vindabody"/>
                    <a:cs typeface="NikoshBAN" panose="02000000000000000000" pitchFamily="2" charset="0"/>
                  </a:rPr>
                  <a:t>=225</a:t>
                </a:r>
                <a:r>
                  <a:rPr lang="el-GR" sz="4000" dirty="0">
                    <a:latin typeface="Microsoft YaHei UI Light" panose="020B0502040204020203" pitchFamily="34" charset="-122"/>
                    <a:ea typeface="Microsoft YaHei UI Light" panose="020B0502040204020203" pitchFamily="34" charset="-122"/>
                    <a:cs typeface="NikoshBAN" panose="02000000000000000000" pitchFamily="2" charset="0"/>
                  </a:rPr>
                  <a:t>π</a:t>
                </a:r>
                <a:r>
                  <a:rPr lang="en-US" sz="4000" dirty="0" smtClean="0">
                    <a:latin typeface="Vindabody"/>
                    <a:cs typeface="NikoshBAN" panose="02000000000000000000" pitchFamily="2" charset="0"/>
                  </a:rPr>
                  <a:t>বর্গমিটার</a:t>
                </a:r>
                <a:endParaRPr lang="en-US" sz="4000" dirty="0" smtClean="0">
                  <a:latin typeface="Vindabody"/>
                  <a:ea typeface="Microsoft JhengHei UI" panose="020B0604030504040204" pitchFamily="34" charset="-120"/>
                  <a:cs typeface="NikoshBAN" panose="02000000000000000000" pitchFamily="2" charset="0"/>
                </a:endParaRPr>
              </a:p>
              <a:p>
                <a:r>
                  <a:rPr lang="en-US" sz="4000" dirty="0" smtClean="0">
                    <a:latin typeface="Vindabody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∴</a:t>
                </a:r>
                <a:r>
                  <a:rPr lang="en-US" sz="4000" dirty="0" err="1" smtClean="0">
                    <a:latin typeface="Vindabody"/>
                    <a:cs typeface="NikoshBAN" panose="02000000000000000000" pitchFamily="2" charset="0"/>
                  </a:rPr>
                  <a:t>পথের</a:t>
                </a:r>
                <a:r>
                  <a:rPr lang="en-US" sz="4000" dirty="0" smtClean="0">
                    <a:latin typeface="Vindabody"/>
                    <a:cs typeface="NikoshBAN" panose="02000000000000000000" pitchFamily="2" charset="0"/>
                  </a:rPr>
                  <a:t/>
                </a:r>
                <a:r>
                  <a:rPr lang="en-US" sz="4000" dirty="0" err="1" smtClean="0">
                    <a:latin typeface="Vindabody"/>
                    <a:cs typeface="NikoshBAN" panose="02000000000000000000" pitchFamily="2" charset="0"/>
                  </a:rPr>
                  <a:t>ক্ষেত্রফল</a:t>
                </a:r>
                <a:r>
                  <a:rPr lang="en-US" sz="4000" dirty="0" smtClean="0">
                    <a:latin typeface="Vindabody"/>
                    <a:cs typeface="NikoshBAN" panose="02000000000000000000" pitchFamily="2" charset="0"/>
                  </a:rPr>
                  <a:t>=</a:t>
                </a:r>
                <a:r>
                  <a:rPr lang="en-US" sz="4000" dirty="0" err="1" smtClean="0">
                    <a:latin typeface="Vindabody"/>
                    <a:cs typeface="NikoshBAN" panose="02000000000000000000" pitchFamily="2" charset="0"/>
                  </a:rPr>
                  <a:t>পথসহ</a:t>
                </a:r>
                <a:r>
                  <a:rPr lang="en-US" sz="4000" dirty="0" smtClean="0">
                    <a:latin typeface="Vindabody"/>
                    <a:cs typeface="NikoshBAN" panose="02000000000000000000" pitchFamily="2" charset="0"/>
                  </a:rPr>
                  <a:t/>
                </a:r>
                <a:r>
                  <a:rPr lang="en-US" sz="4000" dirty="0" err="1" smtClean="0">
                    <a:latin typeface="Vindabody"/>
                    <a:cs typeface="NikoshBAN" panose="02000000000000000000" pitchFamily="2" charset="0"/>
                  </a:rPr>
                  <a:t>পার্কের</a:t>
                </a:r>
                <a:r>
                  <a:rPr lang="en-US" sz="4000" dirty="0" smtClean="0">
                    <a:latin typeface="Vindabody"/>
                    <a:cs typeface="NikoshBAN" panose="02000000000000000000" pitchFamily="2" charset="0"/>
                  </a:rPr>
                  <a:t/>
                </a:r>
                <a:r>
                  <a:rPr lang="en-US" sz="4000" dirty="0" err="1" smtClean="0">
                    <a:latin typeface="Vindabody"/>
                    <a:cs typeface="NikoshBAN" panose="02000000000000000000" pitchFamily="2" charset="0"/>
                  </a:rPr>
                  <a:t>ক্ষেত্রফল-পার্কের</a:t>
                </a:r>
                <a:r>
                  <a:rPr lang="en-US" sz="4000" dirty="0" smtClean="0">
                    <a:latin typeface="Vindabody"/>
                    <a:cs typeface="NikoshBAN" panose="02000000000000000000" pitchFamily="2" charset="0"/>
                  </a:rPr>
                  <a:t/>
                </a:r>
                <a:r>
                  <a:rPr lang="en-US" sz="4000" dirty="0" err="1" smtClean="0">
                    <a:latin typeface="Vindabody"/>
                    <a:cs typeface="NikoshBAN" panose="02000000000000000000" pitchFamily="2" charset="0"/>
                  </a:rPr>
                  <a:t>ক্ষেত্রফল</a:t>
                </a:r>
                <a:r>
                  <a:rPr lang="en-US" sz="4000" dirty="0" smtClean="0">
                    <a:latin typeface="Vindabody"/>
                    <a:cs typeface="NikoshBAN" panose="02000000000000000000" pitchFamily="2" charset="0"/>
                  </a:rPr>
                  <a:t/>
                </a:r>
              </a:p>
              <a:p>
                <a:r>
                  <a:rPr lang="en-US" sz="4000" dirty="0" smtClean="0">
                    <a:latin typeface="Vindabody"/>
                    <a:cs typeface="NikoshBAN" panose="02000000000000000000" pitchFamily="2" charset="0"/>
                  </a:rPr>
                  <a:t>              (225</a:t>
                </a:r>
                <a:r>
                  <a:rPr lang="el-GR" sz="4000" dirty="0" smtClean="0">
                    <a:latin typeface="Microsoft YaHei UI Light" panose="020B0502040204020203" pitchFamily="34" charset="-122"/>
                    <a:ea typeface="Microsoft YaHei UI Light" panose="020B0502040204020203" pitchFamily="34" charset="-122"/>
                    <a:cs typeface="NikoshBAN" panose="02000000000000000000" pitchFamily="2" charset="0"/>
                  </a:rPr>
                  <a:t>π</a:t>
                </a:r>
                <a:r>
                  <a:rPr lang="en-US" sz="4000" dirty="0" smtClean="0">
                    <a:latin typeface="Vindabody"/>
                    <a:cs typeface="NikoshBAN" panose="02000000000000000000" pitchFamily="2" charset="0"/>
                  </a:rPr>
                  <a:t>-169</a:t>
                </a:r>
                <a:r>
                  <a:rPr lang="el-GR" sz="4000" dirty="0" smtClean="0">
                    <a:latin typeface="Microsoft YaHei UI Light" panose="020B0502040204020203" pitchFamily="34" charset="-122"/>
                    <a:ea typeface="Microsoft YaHei UI Light" panose="020B0502040204020203" pitchFamily="34" charset="-122"/>
                    <a:cs typeface="NikoshBAN" panose="02000000000000000000" pitchFamily="2" charset="0"/>
                  </a:rPr>
                  <a:t>π</a:t>
                </a:r>
                <a:r>
                  <a:rPr lang="en-US" sz="4000" dirty="0" smtClean="0">
                    <a:latin typeface="Vindabody"/>
                    <a:cs typeface="NikoshBAN" panose="02000000000000000000" pitchFamily="2" charset="0"/>
                  </a:rPr>
                  <a:t>)=বর্গমিটার</a:t>
                </a:r>
              </a:p>
              <a:p>
                <a:r>
                  <a:rPr lang="en-US" sz="4000" dirty="0" smtClean="0">
                    <a:latin typeface="Vindabody"/>
                    <a:cs typeface="NikoshBAN" panose="02000000000000000000" pitchFamily="2" charset="0"/>
                  </a:rPr>
                  <a:t>              = 56</a:t>
                </a:r>
                <a:r>
                  <a:rPr lang="el-GR" sz="4000" dirty="0" smtClean="0">
                    <a:latin typeface="Microsoft YaHei UI Light" panose="020B0502040204020203" pitchFamily="34" charset="-122"/>
                    <a:ea typeface="Microsoft YaHei UI Light" panose="020B0502040204020203" pitchFamily="34" charset="-122"/>
                    <a:cs typeface="NikoshBAN" panose="02000000000000000000" pitchFamily="2" charset="0"/>
                  </a:rPr>
                  <a:t>π </a:t>
                </a:r>
                <a:r>
                  <a:rPr lang="en-US" sz="4000" dirty="0" smtClean="0">
                    <a:latin typeface="Vindabody"/>
                    <a:cs typeface="NikoshBAN" panose="02000000000000000000" pitchFamily="2" charset="0"/>
                  </a:rPr>
                  <a:t>বর্গমিটার</a:t>
                </a:r>
              </a:p>
              <a:p>
                <a:r>
                  <a:rPr lang="en-US" sz="4000" dirty="0" smtClean="0">
                    <a:latin typeface="Vindabody"/>
                    <a:cs typeface="NikoshBAN" panose="02000000000000000000" pitchFamily="2" charset="0"/>
                  </a:rPr>
                  <a:t>        =56×3.1416বর্গমিটার</a:t>
                </a:r>
              </a:p>
              <a:p>
                <a:pPr algn="r"/>
                <a:r>
                  <a:rPr lang="en-US" sz="4000" dirty="0">
                    <a:latin typeface="Vindabody"/>
                    <a:ea typeface="Microsoft JhengHei UI" panose="020B0604030504040204" pitchFamily="34" charset="-120"/>
                    <a:cs typeface="NikoshBAN" panose="02000000000000000000" pitchFamily="2" charset="0"/>
                  </a:rPr>
                  <a:t>∴</a:t>
                </a:r>
                <a:r>
                  <a:rPr lang="en-US" sz="4000" dirty="0" smtClean="0">
                    <a:latin typeface="Vindabody"/>
                    <a:cs typeface="NikoshBAN" panose="02000000000000000000" pitchFamily="2" charset="0"/>
                  </a:rPr>
                  <a:t/>
                </a:r>
                <a:r>
                  <a:rPr lang="en-US" sz="4000" dirty="0" err="1" smtClean="0">
                    <a:latin typeface="Vindabody"/>
                    <a:cs typeface="NikoshBAN" panose="02000000000000000000" pitchFamily="2" charset="0"/>
                  </a:rPr>
                  <a:t>পথের</a:t>
                </a:r>
                <a:r>
                  <a:rPr lang="en-US" sz="4000" dirty="0" smtClean="0">
                    <a:latin typeface="Vindabody"/>
                    <a:cs typeface="NikoshBAN" panose="02000000000000000000" pitchFamily="2" charset="0"/>
                  </a:rPr>
                  <a:t/>
                </a:r>
                <a:r>
                  <a:rPr lang="en-US" sz="4000" dirty="0" err="1" smtClean="0">
                    <a:latin typeface="Vindabody"/>
                    <a:cs typeface="NikoshBAN" panose="02000000000000000000" pitchFamily="2" charset="0"/>
                  </a:rPr>
                  <a:t>ক্ষেত্রফল</a:t>
                </a:r>
                <a:r>
                  <a:rPr lang="en-US" sz="4000" dirty="0" smtClean="0">
                    <a:latin typeface="Vindabody"/>
                    <a:cs typeface="NikoshBAN" panose="02000000000000000000" pitchFamily="2" charset="0"/>
                  </a:rPr>
                  <a:t>=175.93 বর্গমিটার (</a:t>
                </a:r>
                <a:r>
                  <a:rPr lang="en-US" sz="4000" dirty="0" err="1" smtClean="0">
                    <a:latin typeface="Vindabody"/>
                    <a:cs typeface="NikoshBAN" panose="02000000000000000000" pitchFamily="2" charset="0"/>
                  </a:rPr>
                  <a:t>প্রায়</a:t>
                </a:r>
                <a:r>
                  <a:rPr lang="en-US" sz="4000" dirty="0" smtClean="0">
                    <a:latin typeface="Vindabody"/>
                    <a:cs typeface="NikoshBAN" panose="02000000000000000000" pitchFamily="2" charset="0"/>
                  </a:rPr>
                  <a:t>)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658" y="1091381"/>
                <a:ext cx="11351342" cy="5016758"/>
              </a:xfrm>
              <a:prstGeom prst="rect">
                <a:avLst/>
              </a:prstGeom>
              <a:blipFill>
                <a:blip r:embed="rId2"/>
                <a:stretch>
                  <a:fillRect l="-1933" t="-2916" r="-1880" b="-4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944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209" t="20902" r="33783" b="23183"/>
          <a:stretch/>
        </p:blipFill>
        <p:spPr>
          <a:xfrm>
            <a:off x="4936840" y="385064"/>
            <a:ext cx="2513849" cy="1061885"/>
          </a:xfrm>
          <a:prstGeom prst="rect">
            <a:avLst/>
          </a:prstGeom>
        </p:spPr>
      </p:pic>
      <p:pic>
        <p:nvPicPr>
          <p:cNvPr id="4" name="Picture 3" descr="Picture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857" y="1789610"/>
            <a:ext cx="9527183" cy="440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1150289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88658" y="6378658"/>
            <a:ext cx="479342" cy="4793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46" t="14066" r="51790" b="35324"/>
          <a:stretch/>
        </p:blipFill>
        <p:spPr>
          <a:xfrm>
            <a:off x="4126001" y="442452"/>
            <a:ext cx="3284690" cy="933151"/>
          </a:xfrm>
          <a:prstGeom prst="rect">
            <a:avLst/>
          </a:prstGeom>
        </p:spPr>
      </p:pic>
      <p:pic>
        <p:nvPicPr>
          <p:cNvPr id="6" name="Picture 5" descr="Picture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012" y="1835027"/>
            <a:ext cx="12062988" cy="318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5221133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92680-1011-473A-B8B4-B3A73B95C784}" type="datetime3">
              <a:rPr lang="en-US" sz="1800" b="1" smtClean="0">
                <a:solidFill>
                  <a:srgbClr val="00B050"/>
                </a:solidFill>
              </a:rPr>
              <a:pPr/>
              <a:t>19 October 2020</a:t>
            </a:fld>
            <a:endParaRPr lang="en-US" sz="1800" b="1" dirty="0">
              <a:solidFill>
                <a:srgbClr val="00B05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60439" y="6356350"/>
            <a:ext cx="11400503" cy="365125"/>
          </a:xfrm>
        </p:spPr>
        <p:txBody>
          <a:bodyPr/>
          <a:lstStyle/>
          <a:p>
            <a:r>
              <a:rPr lang="en-US" sz="2000" b="1" dirty="0" err="1" smtClean="0">
                <a:solidFill>
                  <a:srgbClr val="00B050"/>
                </a:solidFill>
              </a:rPr>
              <a:t>Bipul</a:t>
            </a:r>
            <a:r>
              <a:rPr lang="en-US" sz="2000" b="1" dirty="0" smtClean="0">
                <a:solidFill>
                  <a:srgbClr val="00B050"/>
                </a:solidFill>
              </a:rPr>
              <a:t> Sarkar -</a:t>
            </a:r>
            <a:r>
              <a:rPr lang="en-US" sz="2000" b="1" dirty="0" err="1" smtClean="0">
                <a:solidFill>
                  <a:srgbClr val="00B050"/>
                </a:solidFill>
              </a:rPr>
              <a:t>Atmool</a:t>
            </a:r>
            <a:r>
              <a:rPr lang="en-US" sz="2000" b="1" dirty="0" smtClean="0">
                <a:solidFill>
                  <a:srgbClr val="00B050"/>
                </a:solidFill>
              </a:rPr>
              <a:t> B/L High School -</a:t>
            </a:r>
            <a:r>
              <a:rPr lang="en-US" sz="2000" b="1" dirty="0" err="1" smtClean="0">
                <a:solidFill>
                  <a:srgbClr val="00B050"/>
                </a:solidFill>
              </a:rPr>
              <a:t>Shibgonj-Bogura</a:t>
            </a:r>
            <a:r>
              <a:rPr lang="en-US" sz="2000" b="1" dirty="0" smtClean="0">
                <a:solidFill>
                  <a:srgbClr val="00B050"/>
                </a:solidFill>
              </a:rPr>
              <a:t> - 01730169555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838200" y="2386064"/>
            <a:ext cx="10515600" cy="3513291"/>
          </a:xfrm>
        </p:spPr>
        <p:txBody>
          <a:bodyPr/>
          <a:lstStyle/>
          <a:p>
            <a:pPr fontAlgn="t"/>
            <a:r>
              <a:rPr lang="en-US" b="1" dirty="0"/>
              <a:t> </a:t>
            </a:r>
            <a:r>
              <a:rPr lang="en-US" b="1" dirty="0" err="1"/>
              <a:t>বিপুল</a:t>
            </a:r>
            <a:r>
              <a:rPr lang="en-US" b="1" dirty="0"/>
              <a:t> </a:t>
            </a:r>
            <a:r>
              <a:rPr lang="en-US" b="1" dirty="0" err="1"/>
              <a:t>কুমার</a:t>
            </a:r>
            <a:r>
              <a:rPr lang="en-US" b="1" dirty="0"/>
              <a:t> </a:t>
            </a:r>
            <a:r>
              <a:rPr lang="en-US" b="1" dirty="0" err="1"/>
              <a:t>সরকার</a:t>
            </a:r>
            <a:r>
              <a:rPr lang="en-US" b="1" dirty="0"/>
              <a:t> </a:t>
            </a:r>
            <a:endParaRPr lang="en-US" dirty="0"/>
          </a:p>
          <a:p>
            <a:pPr fontAlgn="t"/>
            <a:r>
              <a:rPr lang="en-US" dirty="0"/>
              <a:t>                              </a:t>
            </a:r>
            <a:r>
              <a:rPr lang="en-US" dirty="0" err="1"/>
              <a:t>সহকারী</a:t>
            </a:r>
            <a:r>
              <a:rPr lang="en-US" dirty="0"/>
              <a:t> </a:t>
            </a:r>
            <a:r>
              <a:rPr lang="en-US" dirty="0" err="1"/>
              <a:t>শিক্ষক</a:t>
            </a:r>
            <a:r>
              <a:rPr lang="en-US" dirty="0"/>
              <a:t> (</a:t>
            </a:r>
            <a:r>
              <a:rPr lang="en-US" dirty="0" err="1"/>
              <a:t>গণিত</a:t>
            </a:r>
            <a:r>
              <a:rPr lang="en-US" dirty="0"/>
              <a:t>)</a:t>
            </a:r>
          </a:p>
          <a:p>
            <a:pPr fontAlgn="t"/>
            <a:r>
              <a:rPr lang="en-US" b="1" dirty="0"/>
              <a:t>   </a:t>
            </a:r>
            <a:r>
              <a:rPr lang="en-US" b="1" dirty="0" err="1"/>
              <a:t>আটমূল</a:t>
            </a:r>
            <a:r>
              <a:rPr lang="en-US" b="1" dirty="0"/>
              <a:t> </a:t>
            </a:r>
            <a:r>
              <a:rPr lang="en-US" b="1" dirty="0" err="1"/>
              <a:t>দ্বি-মূখী</a:t>
            </a:r>
            <a:r>
              <a:rPr lang="en-US" b="1" dirty="0"/>
              <a:t> </a:t>
            </a:r>
            <a:r>
              <a:rPr lang="en-US" b="1" dirty="0" err="1"/>
              <a:t>উচ্চ</a:t>
            </a:r>
            <a:r>
              <a:rPr lang="en-US" b="1" dirty="0"/>
              <a:t> </a:t>
            </a:r>
            <a:r>
              <a:rPr lang="en-US" b="1" dirty="0" err="1"/>
              <a:t>বিদ্যালয়</a:t>
            </a:r>
            <a:r>
              <a:rPr lang="en-US" b="1" dirty="0"/>
              <a:t>।</a:t>
            </a:r>
            <a:endParaRPr lang="en-US" dirty="0"/>
          </a:p>
          <a:p>
            <a:pPr fontAlgn="t"/>
            <a:r>
              <a:rPr lang="en-US" b="1" dirty="0"/>
              <a:t>                               </a:t>
            </a:r>
            <a:r>
              <a:rPr lang="en-US" b="1" dirty="0" err="1"/>
              <a:t>শিবগঞ্জ-বগুড়া</a:t>
            </a:r>
            <a:endParaRPr lang="en-US" dirty="0"/>
          </a:p>
          <a:p>
            <a:pPr fontAlgn="t"/>
            <a:r>
              <a:rPr lang="en-US" b="1" dirty="0"/>
              <a:t>               </a:t>
            </a:r>
            <a:r>
              <a:rPr lang="en-US" b="1" dirty="0" err="1"/>
              <a:t>Mobail</a:t>
            </a:r>
            <a:r>
              <a:rPr lang="en-US" b="1" dirty="0"/>
              <a:t>: 01730169555</a:t>
            </a:r>
            <a:endParaRPr lang="en-US" dirty="0"/>
          </a:p>
          <a:p>
            <a:pPr fontAlgn="t"/>
            <a:r>
              <a:rPr lang="en-US" dirty="0"/>
              <a:t>Email: bipulsarkar1977@gmail.com</a:t>
            </a:r>
            <a:endParaRPr lang="en-US" i="1" dirty="0"/>
          </a:p>
        </p:txBody>
      </p:sp>
      <p:pic>
        <p:nvPicPr>
          <p:cNvPr id="7" name="Picture 6" descr="আমার ছবি.jpg"/>
          <p:cNvPicPr>
            <a:picLocks noChangeAspect="1"/>
          </p:cNvPicPr>
          <p:nvPr/>
        </p:nvPicPr>
        <p:blipFill rotWithShape="1">
          <a:blip r:embed="rId2"/>
          <a:srcRect l="8972" t="6404" r="6352" b="10426"/>
          <a:stretch/>
        </p:blipFill>
        <p:spPr>
          <a:xfrm>
            <a:off x="7610168" y="2386064"/>
            <a:ext cx="2669458" cy="324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7445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831" t="2260" r="8136" b="22034"/>
          <a:stretch/>
        </p:blipFill>
        <p:spPr>
          <a:xfrm>
            <a:off x="627905" y="276257"/>
            <a:ext cx="11755241" cy="59850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978" t="24830" r="15441" b="36897"/>
          <a:stretch/>
        </p:blipFill>
        <p:spPr>
          <a:xfrm>
            <a:off x="5624342" y="4076054"/>
            <a:ext cx="5906398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600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00" t="-2258" r="33555" b="33410"/>
          <a:stretch/>
        </p:blipFill>
        <p:spPr>
          <a:xfrm>
            <a:off x="2376054" y="471054"/>
            <a:ext cx="7453746" cy="638694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2992581" y="2233366"/>
            <a:ext cx="62206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শ্রেণীঃ</a:t>
            </a:r>
            <a:r>
              <a:rPr lang="en-US" sz="3600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নবম</a:t>
            </a:r>
            <a:r>
              <a:rPr lang="en-US" sz="3600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/</a:t>
            </a:r>
            <a:r>
              <a:rPr lang="en-US" sz="3600" b="1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দশম</a:t>
            </a:r>
            <a:endParaRPr lang="en-US" sz="3600" b="1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  <a:p>
            <a:pPr algn="ctr"/>
            <a:r>
              <a:rPr lang="en-US" sz="3600" b="1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বিষয়ঃ</a:t>
            </a:r>
            <a:r>
              <a:rPr lang="en-US" sz="3600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সাধারণ</a:t>
            </a:r>
            <a:r>
              <a:rPr lang="en-US" sz="3600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গণিত</a:t>
            </a:r>
            <a:r>
              <a:rPr lang="en-US" sz="3600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endParaRPr lang="bn-IN" sz="3600" b="1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  <a:p>
            <a:pPr algn="ctr"/>
            <a:r>
              <a:rPr lang="en-US" sz="3600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বিষয়ঃ</a:t>
            </a:r>
            <a:r>
              <a:rPr lang="en-US" sz="3600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IN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পরিমিতি</a:t>
            </a:r>
            <a:r>
              <a:rPr lang="en-US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IN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(</a:t>
            </a:r>
            <a:r>
              <a:rPr lang="en-US" sz="3600" b="1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বৃত্ত</a:t>
            </a:r>
            <a:r>
              <a:rPr lang="en-US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) </a:t>
            </a:r>
            <a:endParaRPr lang="en-US" sz="3600" b="1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  <a:p>
            <a:pPr algn="ctr"/>
            <a:r>
              <a:rPr lang="en-US" sz="3600" b="1" dirty="0" err="1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সময়ঃ</a:t>
            </a:r>
            <a:r>
              <a:rPr lang="en-US" sz="3600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৫০ </a:t>
            </a:r>
            <a:r>
              <a:rPr lang="en-US" sz="3600" b="1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মিনিট</a:t>
            </a:r>
            <a:endParaRPr lang="en-US" sz="3600" b="1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তারিখঃ</a:t>
            </a:r>
            <a:r>
              <a:rPr lang="en-US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২০</a:t>
            </a:r>
            <a:r>
              <a:rPr lang="en-US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/১০/২০২০ </a:t>
            </a:r>
            <a:r>
              <a:rPr lang="en-US" sz="3600" b="1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ইং</a:t>
            </a:r>
            <a:r>
              <a:rPr lang="en-US" sz="36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 </a:t>
            </a:r>
            <a:endParaRPr lang="en-US" sz="3600" b="1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1478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26" t="7854" r="6687" b="5519"/>
          <a:stretch/>
        </p:blipFill>
        <p:spPr>
          <a:xfrm>
            <a:off x="1077109" y="514989"/>
            <a:ext cx="2621259" cy="27346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6289" y="737048"/>
            <a:ext cx="2290537" cy="229053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36087" y="884460"/>
            <a:ext cx="2143125" cy="21431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4604" y="3352800"/>
            <a:ext cx="2723936" cy="22903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000" r="2101" b="8949"/>
          <a:stretch/>
        </p:blipFill>
        <p:spPr>
          <a:xfrm>
            <a:off x="4504354" y="3329016"/>
            <a:ext cx="2499879" cy="23378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0994" y="3413384"/>
            <a:ext cx="2613313" cy="22903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96" t="6554" r="6309" b="33290"/>
          <a:stretch/>
        </p:blipFill>
        <p:spPr>
          <a:xfrm>
            <a:off x="2069083" y="5666913"/>
            <a:ext cx="7633855" cy="87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992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737" t="19127" r="17485" b="35693"/>
          <a:stretch/>
        </p:blipFill>
        <p:spPr>
          <a:xfrm>
            <a:off x="104051" y="72941"/>
            <a:ext cx="5331418" cy="11623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5417" y="1199196"/>
            <a:ext cx="7415645" cy="556080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012977" y="1499634"/>
            <a:ext cx="2963848" cy="2726003"/>
            <a:chOff x="413268" y="903888"/>
            <a:chExt cx="2963848" cy="2726003"/>
          </a:xfrm>
        </p:grpSpPr>
        <p:sp>
          <p:nvSpPr>
            <p:cNvPr id="7" name="Oval 6"/>
            <p:cNvSpPr/>
            <p:nvPr/>
          </p:nvSpPr>
          <p:spPr>
            <a:xfrm>
              <a:off x="413268" y="903888"/>
              <a:ext cx="2963848" cy="2726003"/>
            </a:xfrm>
            <a:prstGeom prst="ellipse">
              <a:avLst/>
            </a:prstGeom>
            <a:ln w="57150">
              <a:solidFill>
                <a:schemeClr val="tx2">
                  <a:lumMod val="50000"/>
                </a:schemeClr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b="1" dirty="0" err="1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8695" t="21272" r="28222" b="30953"/>
            <a:stretch/>
          </p:blipFill>
          <p:spPr>
            <a:xfrm>
              <a:off x="589630" y="1199196"/>
              <a:ext cx="2611124" cy="21233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54249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9309" y="1873045"/>
            <a:ext cx="10222420" cy="4232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 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- - 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বৃত্তক্ষেত্র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কী তা বলতে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bn-BD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 ব্যাসের চাকা কত বার ঘুরলে একটি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অতিক্রম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পারবে। </a:t>
            </a:r>
          </a:p>
          <a:p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বৃত্তের ক্ষেত্রফল সম্পর্কিত সমস্যার সমাধান নির্ণয় করতে পারবে।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768" t="16554" r="24117" b="39628"/>
          <a:stretch/>
        </p:blipFill>
        <p:spPr>
          <a:xfrm>
            <a:off x="4291781" y="176981"/>
            <a:ext cx="3185650" cy="94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450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2-Point Star 4"/>
          <p:cNvSpPr/>
          <p:nvPr/>
        </p:nvSpPr>
        <p:spPr>
          <a:xfrm>
            <a:off x="1270665" y="833147"/>
            <a:ext cx="2883615" cy="2933379"/>
          </a:xfrm>
          <a:prstGeom prst="star32">
            <a:avLst>
              <a:gd name="adj" fmla="val 0"/>
            </a:avLst>
          </a:prstGeom>
          <a:solidFill>
            <a:schemeClr val="bg2">
              <a:lumMod val="25000"/>
            </a:schemeClr>
          </a:solidFill>
          <a:ln w="762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b="1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930376" y="556296"/>
            <a:ext cx="3564194" cy="356419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b="1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980767" y="567198"/>
            <a:ext cx="3513803" cy="3513803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57150"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n-US" b="1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230" t="19300" r="13623" b="30300"/>
          <a:stretch/>
        </p:blipFill>
        <p:spPr>
          <a:xfrm>
            <a:off x="9075928" y="1849771"/>
            <a:ext cx="2315496" cy="811161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3827931" y="2603676"/>
            <a:ext cx="5914637" cy="2640175"/>
            <a:chOff x="4029144" y="2641187"/>
            <a:chExt cx="5914637" cy="264017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947512" y="4081001"/>
              <a:ext cx="2650798" cy="1200361"/>
            </a:xfrm>
            <a:prstGeom prst="rect">
              <a:avLst/>
            </a:prstGeom>
            <a:ln w="38100">
              <a:solidFill>
                <a:schemeClr val="tx1"/>
              </a:solidFill>
              <a:prstDash val="dash"/>
            </a:ln>
          </p:spPr>
        </p:pic>
        <p:cxnSp>
          <p:nvCxnSpPr>
            <p:cNvPr id="14" name="Elbow Connector 13"/>
            <p:cNvCxnSpPr/>
            <p:nvPr/>
          </p:nvCxnSpPr>
          <p:spPr>
            <a:xfrm>
              <a:off x="4029144" y="2660932"/>
              <a:ext cx="3156155" cy="1439814"/>
            </a:xfrm>
            <a:prstGeom prst="bentConnector3">
              <a:avLst>
                <a:gd name="adj1" fmla="val 99533"/>
              </a:avLst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lbow Connector 15"/>
            <p:cNvCxnSpPr>
              <a:endCxn id="12" idx="0"/>
            </p:cNvCxnSpPr>
            <p:nvPr/>
          </p:nvCxnSpPr>
          <p:spPr>
            <a:xfrm rot="10800000" flipV="1">
              <a:off x="7272912" y="2641187"/>
              <a:ext cx="2670869" cy="1439813"/>
            </a:xfrm>
            <a:prstGeom prst="bentConnector2">
              <a:avLst/>
            </a:prstGeom>
            <a:ln w="38100">
              <a:solidFill>
                <a:schemeClr val="tx2">
                  <a:lumMod val="75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01084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75 1.11111E-6 L 0.61628 0.0004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2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repeatCount="indefinite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repeatCount="indefinite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92" t="22042" r="20310" b="39159"/>
          <a:stretch/>
        </p:blipFill>
        <p:spPr>
          <a:xfrm>
            <a:off x="3999324" y="385824"/>
            <a:ext cx="3966883" cy="8701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4081" y="3034163"/>
            <a:ext cx="6762867" cy="198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350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477" y="1814052"/>
            <a:ext cx="1157748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বৃত্তক্ষেত্রঃ</a:t>
            </a:r>
          </a:p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কোনো বৃত্ত ও এর অভ্যান্তর সংযোগে গঠিত সমতলের উপসেটটিকে একটি বৃত্তক্ষেত্র বলা হয় এবং বৃত্তটিকে এরুপ বৃত্তক্ষেত্রের সীমারেখা বলা হয়।  </a:t>
            </a:r>
            <a:endParaRPr lang="en-US" sz="4800" dirty="0" err="1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4598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none">
        <a:spAutoFit/>
      </a:bodyPr>
      <a:lstStyle>
        <a:defPPr algn="ctr">
          <a:defRPr b="1" dirty="0" err="1">
            <a:latin typeface="NikoshBAN" panose="02000000000000000000" pitchFamily="2" charset="0"/>
            <a:cs typeface="NikoshBAN" panose="02000000000000000000" pitchFamily="2" charset="0"/>
          </a:defRPr>
        </a:defPPr>
      </a:lstStyle>
    </a:spDef>
    <a:txDef>
      <a:spPr>
        <a:noFill/>
      </a:spPr>
      <a:bodyPr wrap="square" rtlCol="0">
        <a:spAutoFit/>
      </a:bodyPr>
      <a:lstStyle>
        <a:defPPr algn="ctr">
          <a:defRPr sz="6000" dirty="0" err="1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6290</TotalTime>
  <Words>158</Words>
  <Application>Microsoft Office PowerPoint</Application>
  <PresentationFormat>Custom</PresentationFormat>
  <Paragraphs>43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Microsoft</cp:lastModifiedBy>
  <cp:revision>925</cp:revision>
  <dcterms:created xsi:type="dcterms:W3CDTF">2020-06-04T05:53:30Z</dcterms:created>
  <dcterms:modified xsi:type="dcterms:W3CDTF">2020-10-19T16:17:14Z</dcterms:modified>
</cp:coreProperties>
</file>