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301" r:id="rId2"/>
    <p:sldId id="302" r:id="rId3"/>
    <p:sldId id="263" r:id="rId4"/>
    <p:sldId id="273" r:id="rId5"/>
    <p:sldId id="316" r:id="rId6"/>
    <p:sldId id="271" r:id="rId7"/>
    <p:sldId id="290" r:id="rId8"/>
    <p:sldId id="318" r:id="rId9"/>
    <p:sldId id="305" r:id="rId10"/>
    <p:sldId id="308" r:id="rId11"/>
    <p:sldId id="309" r:id="rId12"/>
    <p:sldId id="292" r:id="rId13"/>
    <p:sldId id="303" r:id="rId14"/>
    <p:sldId id="310" r:id="rId15"/>
    <p:sldId id="311" r:id="rId16"/>
    <p:sldId id="312" r:id="rId17"/>
    <p:sldId id="313" r:id="rId18"/>
    <p:sldId id="320" r:id="rId19"/>
    <p:sldId id="268" r:id="rId20"/>
    <p:sldId id="269"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33CC"/>
    <a:srgbClr val="CC3300"/>
    <a:srgbClr val="800000"/>
    <a:srgbClr val="D60093"/>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D2BE6-A3D3-4CE2-A87F-9AB43A0C313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46B8B37-A770-43AE-B396-6E5AD27F25D8}">
      <dgm:prSet phldrT="[Text]" custT="1"/>
      <dgm:spPr>
        <a:noFill/>
        <a:ln w="28575"/>
      </dgm:spPr>
      <dgm:t>
        <a:bodyPr/>
        <a:lstStyle/>
        <a:p>
          <a:r>
            <a:rPr lang="bn-BD" sz="3200" b="1" dirty="0" smtClean="0">
              <a:solidFill>
                <a:schemeClr val="tx1"/>
              </a:solidFill>
              <a:latin typeface="NikoshBAN" pitchFamily="2" charset="0"/>
              <a:cs typeface="NikoshBAN" pitchFamily="2" charset="0"/>
            </a:rPr>
            <a:t>পুষ্পাক্ষ</a:t>
          </a:r>
          <a:endParaRPr lang="en-US" sz="3200" b="1" dirty="0">
            <a:solidFill>
              <a:schemeClr val="tx1"/>
            </a:solidFill>
            <a:latin typeface="NikoshBAN" pitchFamily="2" charset="0"/>
            <a:cs typeface="NikoshBAN" pitchFamily="2" charset="0"/>
          </a:endParaRPr>
        </a:p>
      </dgm:t>
    </dgm:pt>
    <dgm:pt modelId="{D6FFA065-D5FF-4925-9B4B-7E643D322C4D}" type="parTrans" cxnId="{666EF5B2-C944-4DAC-98BD-170659B0D273}">
      <dgm:prSet/>
      <dgm:spPr/>
      <dgm:t>
        <a:bodyPr/>
        <a:lstStyle/>
        <a:p>
          <a:endParaRPr lang="en-US"/>
        </a:p>
      </dgm:t>
    </dgm:pt>
    <dgm:pt modelId="{5633D007-B2F3-46C2-84CF-B85D8AFD5897}" type="sibTrans" cxnId="{666EF5B2-C944-4DAC-98BD-170659B0D273}">
      <dgm:prSet/>
      <dgm:spPr>
        <a:solidFill>
          <a:schemeClr val="tx1"/>
        </a:solidFill>
      </dgm:spPr>
      <dgm:t>
        <a:bodyPr/>
        <a:lstStyle/>
        <a:p>
          <a:endParaRPr lang="en-US"/>
        </a:p>
      </dgm:t>
    </dgm:pt>
    <dgm:pt modelId="{FEBB59B5-4307-412C-8A40-E69B84DCB4A2}">
      <dgm:prSet phldrT="[Text]" custT="1"/>
      <dgm:spPr>
        <a:noFill/>
        <a:ln w="28575"/>
      </dgm:spPr>
      <dgm:t>
        <a:bodyPr/>
        <a:lstStyle/>
        <a:p>
          <a:r>
            <a:rPr lang="bn-BD" sz="4000" b="1" dirty="0" smtClean="0">
              <a:solidFill>
                <a:schemeClr val="tx1"/>
              </a:solidFill>
              <a:latin typeface="NikoshBAN" pitchFamily="2" charset="0"/>
              <a:cs typeface="NikoshBAN" pitchFamily="2" charset="0"/>
            </a:rPr>
            <a:t>বৃতি</a:t>
          </a:r>
          <a:endParaRPr lang="en-US" sz="4000" b="1" dirty="0">
            <a:solidFill>
              <a:schemeClr val="tx1"/>
            </a:solidFill>
            <a:latin typeface="NikoshBAN" pitchFamily="2" charset="0"/>
            <a:cs typeface="NikoshBAN" pitchFamily="2" charset="0"/>
          </a:endParaRPr>
        </a:p>
      </dgm:t>
    </dgm:pt>
    <dgm:pt modelId="{CB002540-D240-4348-92AF-79F70E3BE0E0}" type="parTrans" cxnId="{F9AFA2A1-07A9-4386-8526-644653EC5057}">
      <dgm:prSet/>
      <dgm:spPr/>
      <dgm:t>
        <a:bodyPr/>
        <a:lstStyle/>
        <a:p>
          <a:endParaRPr lang="en-US"/>
        </a:p>
      </dgm:t>
    </dgm:pt>
    <dgm:pt modelId="{B1A2AA7D-91FB-41AD-BF4E-B2E24E54A30F}" type="sibTrans" cxnId="{F9AFA2A1-07A9-4386-8526-644653EC5057}">
      <dgm:prSet/>
      <dgm:spPr>
        <a:solidFill>
          <a:schemeClr val="tx1"/>
        </a:solidFill>
      </dgm:spPr>
      <dgm:t>
        <a:bodyPr/>
        <a:lstStyle/>
        <a:p>
          <a:endParaRPr lang="en-US"/>
        </a:p>
      </dgm:t>
    </dgm:pt>
    <dgm:pt modelId="{044E07AD-A6B0-4788-A358-FF6647A01C46}">
      <dgm:prSet phldrT="[Text]" custT="1"/>
      <dgm:spPr>
        <a:noFill/>
        <a:ln w="28575"/>
      </dgm:spPr>
      <dgm:t>
        <a:bodyPr/>
        <a:lstStyle/>
        <a:p>
          <a:r>
            <a:rPr lang="bn-BD" sz="2400" b="1" dirty="0" smtClean="0">
              <a:solidFill>
                <a:schemeClr val="tx1"/>
              </a:solidFill>
              <a:latin typeface="NikoshBAN" pitchFamily="2" charset="0"/>
              <a:cs typeface="NikoshBAN" pitchFamily="2" charset="0"/>
            </a:rPr>
            <a:t>দলমন্ডল</a:t>
          </a:r>
          <a:endParaRPr lang="en-US" sz="2400" b="1" dirty="0">
            <a:solidFill>
              <a:schemeClr val="tx1"/>
            </a:solidFill>
            <a:latin typeface="NikoshBAN" pitchFamily="2" charset="0"/>
            <a:cs typeface="NikoshBAN" pitchFamily="2" charset="0"/>
          </a:endParaRPr>
        </a:p>
      </dgm:t>
    </dgm:pt>
    <dgm:pt modelId="{D59FB099-6486-4B3C-8984-2494D21A3EF5}" type="parTrans" cxnId="{93D41B09-7029-4CC5-9E59-8BB4B1A0E86A}">
      <dgm:prSet/>
      <dgm:spPr/>
      <dgm:t>
        <a:bodyPr/>
        <a:lstStyle/>
        <a:p>
          <a:endParaRPr lang="en-US"/>
        </a:p>
      </dgm:t>
    </dgm:pt>
    <dgm:pt modelId="{23C6348B-DFAA-45D3-9B6E-1BED4B94F546}" type="sibTrans" cxnId="{93D41B09-7029-4CC5-9E59-8BB4B1A0E86A}">
      <dgm:prSet/>
      <dgm:spPr>
        <a:solidFill>
          <a:schemeClr val="tx1"/>
        </a:solidFill>
      </dgm:spPr>
      <dgm:t>
        <a:bodyPr/>
        <a:lstStyle/>
        <a:p>
          <a:endParaRPr lang="en-US"/>
        </a:p>
      </dgm:t>
    </dgm:pt>
    <dgm:pt modelId="{4BFBAEEB-F0DB-4F4D-BDFE-54D2DEE4C9CB}">
      <dgm:prSet phldrT="[Text]"/>
      <dgm:spPr>
        <a:noFill/>
        <a:ln w="28575"/>
      </dgm:spPr>
      <dgm:t>
        <a:bodyPr/>
        <a:lstStyle/>
        <a:p>
          <a:r>
            <a:rPr lang="bn-BD" b="1" dirty="0" smtClean="0">
              <a:solidFill>
                <a:schemeClr val="tx1"/>
              </a:solidFill>
              <a:latin typeface="NikoshBAN" pitchFamily="2" charset="0"/>
              <a:cs typeface="NikoshBAN" pitchFamily="2" charset="0"/>
            </a:rPr>
            <a:t>পুংস্তবক</a:t>
          </a:r>
          <a:endParaRPr lang="en-US" b="1" dirty="0">
            <a:solidFill>
              <a:schemeClr val="tx1"/>
            </a:solidFill>
            <a:latin typeface="NikoshBAN" pitchFamily="2" charset="0"/>
            <a:cs typeface="NikoshBAN" pitchFamily="2" charset="0"/>
          </a:endParaRPr>
        </a:p>
      </dgm:t>
    </dgm:pt>
    <dgm:pt modelId="{CC8845A1-9C49-4D16-8EA4-2BEDEF765137}" type="parTrans" cxnId="{259412D0-45CD-4F1C-A86A-201C8DBDD919}">
      <dgm:prSet/>
      <dgm:spPr/>
      <dgm:t>
        <a:bodyPr/>
        <a:lstStyle/>
        <a:p>
          <a:endParaRPr lang="en-US"/>
        </a:p>
      </dgm:t>
    </dgm:pt>
    <dgm:pt modelId="{32E9BF6F-1ABC-4E3A-9D34-71A4E717E6DA}" type="sibTrans" cxnId="{259412D0-45CD-4F1C-A86A-201C8DBDD919}">
      <dgm:prSet/>
      <dgm:spPr>
        <a:solidFill>
          <a:schemeClr val="tx1"/>
        </a:solidFill>
      </dgm:spPr>
      <dgm:t>
        <a:bodyPr/>
        <a:lstStyle/>
        <a:p>
          <a:endParaRPr lang="en-US"/>
        </a:p>
      </dgm:t>
    </dgm:pt>
    <dgm:pt modelId="{72E14461-3A6F-4DE6-9DF8-B29B2DE2BD21}">
      <dgm:prSet phldrT="[Text]"/>
      <dgm:spPr>
        <a:noFill/>
        <a:ln w="28575"/>
      </dgm:spPr>
      <dgm:t>
        <a:bodyPr/>
        <a:lstStyle/>
        <a:p>
          <a:r>
            <a:rPr lang="bn-BD" b="1" dirty="0" smtClean="0">
              <a:solidFill>
                <a:schemeClr val="tx1"/>
              </a:solidFill>
              <a:latin typeface="NikoshBAN" pitchFamily="2" charset="0"/>
              <a:cs typeface="NikoshBAN" pitchFamily="2" charset="0"/>
            </a:rPr>
            <a:t>স্ত্রীস্তবক</a:t>
          </a:r>
          <a:endParaRPr lang="en-US" b="1" dirty="0">
            <a:solidFill>
              <a:schemeClr val="tx1"/>
            </a:solidFill>
            <a:latin typeface="NikoshBAN" pitchFamily="2" charset="0"/>
            <a:cs typeface="NikoshBAN" pitchFamily="2" charset="0"/>
          </a:endParaRPr>
        </a:p>
      </dgm:t>
    </dgm:pt>
    <dgm:pt modelId="{ED5B4E0D-E7AD-478C-BC42-7F8DDFD49660}" type="parTrans" cxnId="{9E0D81AB-F309-495C-996A-DF0E758E1FCF}">
      <dgm:prSet/>
      <dgm:spPr/>
      <dgm:t>
        <a:bodyPr/>
        <a:lstStyle/>
        <a:p>
          <a:endParaRPr lang="en-US"/>
        </a:p>
      </dgm:t>
    </dgm:pt>
    <dgm:pt modelId="{2F438D22-A749-47B2-BCA8-DF575A58071E}" type="sibTrans" cxnId="{9E0D81AB-F309-495C-996A-DF0E758E1FCF}">
      <dgm:prSet/>
      <dgm:spPr>
        <a:solidFill>
          <a:schemeClr val="tx1"/>
        </a:solidFill>
      </dgm:spPr>
      <dgm:t>
        <a:bodyPr/>
        <a:lstStyle/>
        <a:p>
          <a:endParaRPr lang="en-US"/>
        </a:p>
      </dgm:t>
    </dgm:pt>
    <dgm:pt modelId="{A0729F9B-9421-4ADD-8F1C-A6B0339AED92}" type="pres">
      <dgm:prSet presAssocID="{C88D2BE6-A3D3-4CE2-A87F-9AB43A0C313D}" presName="cycle" presStyleCnt="0">
        <dgm:presLayoutVars>
          <dgm:dir/>
          <dgm:resizeHandles val="exact"/>
        </dgm:presLayoutVars>
      </dgm:prSet>
      <dgm:spPr/>
      <dgm:t>
        <a:bodyPr/>
        <a:lstStyle/>
        <a:p>
          <a:endParaRPr lang="en-US"/>
        </a:p>
      </dgm:t>
    </dgm:pt>
    <dgm:pt modelId="{CFC97ED4-9993-4CEA-8897-0B868BF6EA1F}" type="pres">
      <dgm:prSet presAssocID="{046B8B37-A770-43AE-B396-6E5AD27F25D8}" presName="node" presStyleLbl="node1" presStyleIdx="0" presStyleCnt="5" custScaleX="134614">
        <dgm:presLayoutVars>
          <dgm:bulletEnabled val="1"/>
        </dgm:presLayoutVars>
      </dgm:prSet>
      <dgm:spPr/>
      <dgm:t>
        <a:bodyPr/>
        <a:lstStyle/>
        <a:p>
          <a:endParaRPr lang="en-US"/>
        </a:p>
      </dgm:t>
    </dgm:pt>
    <dgm:pt modelId="{8452C430-34DA-4E05-A2B5-96BA5B1358BD}" type="pres">
      <dgm:prSet presAssocID="{5633D007-B2F3-46C2-84CF-B85D8AFD5897}" presName="sibTrans" presStyleLbl="sibTrans2D1" presStyleIdx="0" presStyleCnt="5"/>
      <dgm:spPr/>
      <dgm:t>
        <a:bodyPr/>
        <a:lstStyle/>
        <a:p>
          <a:endParaRPr lang="en-US"/>
        </a:p>
      </dgm:t>
    </dgm:pt>
    <dgm:pt modelId="{A43CE01E-875C-4D9A-BD0F-C9C0A32B968F}" type="pres">
      <dgm:prSet presAssocID="{5633D007-B2F3-46C2-84CF-B85D8AFD5897}" presName="connectorText" presStyleLbl="sibTrans2D1" presStyleIdx="0" presStyleCnt="5"/>
      <dgm:spPr/>
      <dgm:t>
        <a:bodyPr/>
        <a:lstStyle/>
        <a:p>
          <a:endParaRPr lang="en-US"/>
        </a:p>
      </dgm:t>
    </dgm:pt>
    <dgm:pt modelId="{C2DCB32F-E98A-4981-8BE9-9C5CAB3A3437}" type="pres">
      <dgm:prSet presAssocID="{FEBB59B5-4307-412C-8A40-E69B84DCB4A2}" presName="node" presStyleLbl="node1" presStyleIdx="1" presStyleCnt="5">
        <dgm:presLayoutVars>
          <dgm:bulletEnabled val="1"/>
        </dgm:presLayoutVars>
      </dgm:prSet>
      <dgm:spPr/>
      <dgm:t>
        <a:bodyPr/>
        <a:lstStyle/>
        <a:p>
          <a:endParaRPr lang="en-US"/>
        </a:p>
      </dgm:t>
    </dgm:pt>
    <dgm:pt modelId="{69057A63-5D20-4CC3-A2C8-C4DAB5D84963}" type="pres">
      <dgm:prSet presAssocID="{B1A2AA7D-91FB-41AD-BF4E-B2E24E54A30F}" presName="sibTrans" presStyleLbl="sibTrans2D1" presStyleIdx="1" presStyleCnt="5"/>
      <dgm:spPr/>
      <dgm:t>
        <a:bodyPr/>
        <a:lstStyle/>
        <a:p>
          <a:endParaRPr lang="en-US"/>
        </a:p>
      </dgm:t>
    </dgm:pt>
    <dgm:pt modelId="{87B58B60-C580-4141-859C-E845D3DD30B9}" type="pres">
      <dgm:prSet presAssocID="{B1A2AA7D-91FB-41AD-BF4E-B2E24E54A30F}" presName="connectorText" presStyleLbl="sibTrans2D1" presStyleIdx="1" presStyleCnt="5"/>
      <dgm:spPr/>
      <dgm:t>
        <a:bodyPr/>
        <a:lstStyle/>
        <a:p>
          <a:endParaRPr lang="en-US"/>
        </a:p>
      </dgm:t>
    </dgm:pt>
    <dgm:pt modelId="{1D157528-8B60-4573-88C6-A0E7B3C590BC}" type="pres">
      <dgm:prSet presAssocID="{044E07AD-A6B0-4788-A358-FF6647A01C46}" presName="node" presStyleLbl="node1" presStyleIdx="2" presStyleCnt="5" custScaleX="90348" custRadScaleRad="101283" custRadScaleInc="-8504">
        <dgm:presLayoutVars>
          <dgm:bulletEnabled val="1"/>
        </dgm:presLayoutVars>
      </dgm:prSet>
      <dgm:spPr/>
      <dgm:t>
        <a:bodyPr/>
        <a:lstStyle/>
        <a:p>
          <a:endParaRPr lang="en-US"/>
        </a:p>
      </dgm:t>
    </dgm:pt>
    <dgm:pt modelId="{C43E7712-FF99-45FF-B331-DD02737F7D57}" type="pres">
      <dgm:prSet presAssocID="{23C6348B-DFAA-45D3-9B6E-1BED4B94F546}" presName="sibTrans" presStyleLbl="sibTrans2D1" presStyleIdx="2" presStyleCnt="5"/>
      <dgm:spPr/>
      <dgm:t>
        <a:bodyPr/>
        <a:lstStyle/>
        <a:p>
          <a:endParaRPr lang="en-US"/>
        </a:p>
      </dgm:t>
    </dgm:pt>
    <dgm:pt modelId="{9C350F30-B8E2-4D42-86FC-3B48DDBABD38}" type="pres">
      <dgm:prSet presAssocID="{23C6348B-DFAA-45D3-9B6E-1BED4B94F546}" presName="connectorText" presStyleLbl="sibTrans2D1" presStyleIdx="2" presStyleCnt="5"/>
      <dgm:spPr/>
      <dgm:t>
        <a:bodyPr/>
        <a:lstStyle/>
        <a:p>
          <a:endParaRPr lang="en-US"/>
        </a:p>
      </dgm:t>
    </dgm:pt>
    <dgm:pt modelId="{5E4EBF42-3EB8-409B-B1D5-C59297A4B256}" type="pres">
      <dgm:prSet presAssocID="{4BFBAEEB-F0DB-4F4D-BDFE-54D2DEE4C9CB}" presName="node" presStyleLbl="node1" presStyleIdx="3" presStyleCnt="5">
        <dgm:presLayoutVars>
          <dgm:bulletEnabled val="1"/>
        </dgm:presLayoutVars>
      </dgm:prSet>
      <dgm:spPr/>
      <dgm:t>
        <a:bodyPr/>
        <a:lstStyle/>
        <a:p>
          <a:endParaRPr lang="en-US"/>
        </a:p>
      </dgm:t>
    </dgm:pt>
    <dgm:pt modelId="{0A630579-F026-4DD0-94B4-42FFCDCDA48F}" type="pres">
      <dgm:prSet presAssocID="{32E9BF6F-1ABC-4E3A-9D34-71A4E717E6DA}" presName="sibTrans" presStyleLbl="sibTrans2D1" presStyleIdx="3" presStyleCnt="5"/>
      <dgm:spPr/>
      <dgm:t>
        <a:bodyPr/>
        <a:lstStyle/>
        <a:p>
          <a:endParaRPr lang="en-US"/>
        </a:p>
      </dgm:t>
    </dgm:pt>
    <dgm:pt modelId="{1A5D5F7F-AEFB-4152-9760-E1F6FBD402F0}" type="pres">
      <dgm:prSet presAssocID="{32E9BF6F-1ABC-4E3A-9D34-71A4E717E6DA}" presName="connectorText" presStyleLbl="sibTrans2D1" presStyleIdx="3" presStyleCnt="5"/>
      <dgm:spPr/>
      <dgm:t>
        <a:bodyPr/>
        <a:lstStyle/>
        <a:p>
          <a:endParaRPr lang="en-US"/>
        </a:p>
      </dgm:t>
    </dgm:pt>
    <dgm:pt modelId="{780DA9A8-4248-4B6F-B58A-BBB84E57F2CF}" type="pres">
      <dgm:prSet presAssocID="{72E14461-3A6F-4DE6-9DF8-B29B2DE2BD21}" presName="node" presStyleLbl="node1" presStyleIdx="4" presStyleCnt="5">
        <dgm:presLayoutVars>
          <dgm:bulletEnabled val="1"/>
        </dgm:presLayoutVars>
      </dgm:prSet>
      <dgm:spPr/>
      <dgm:t>
        <a:bodyPr/>
        <a:lstStyle/>
        <a:p>
          <a:endParaRPr lang="en-US"/>
        </a:p>
      </dgm:t>
    </dgm:pt>
    <dgm:pt modelId="{3671DD88-6EE9-4EAB-863F-1665F7B22E08}" type="pres">
      <dgm:prSet presAssocID="{2F438D22-A749-47B2-BCA8-DF575A58071E}" presName="sibTrans" presStyleLbl="sibTrans2D1" presStyleIdx="4" presStyleCnt="5"/>
      <dgm:spPr/>
      <dgm:t>
        <a:bodyPr/>
        <a:lstStyle/>
        <a:p>
          <a:endParaRPr lang="en-US"/>
        </a:p>
      </dgm:t>
    </dgm:pt>
    <dgm:pt modelId="{70063764-EA7C-40F6-A134-799BC5D92702}" type="pres">
      <dgm:prSet presAssocID="{2F438D22-A749-47B2-BCA8-DF575A58071E}" presName="connectorText" presStyleLbl="sibTrans2D1" presStyleIdx="4" presStyleCnt="5"/>
      <dgm:spPr/>
      <dgm:t>
        <a:bodyPr/>
        <a:lstStyle/>
        <a:p>
          <a:endParaRPr lang="en-US"/>
        </a:p>
      </dgm:t>
    </dgm:pt>
  </dgm:ptLst>
  <dgm:cxnLst>
    <dgm:cxn modelId="{666EF5B2-C944-4DAC-98BD-170659B0D273}" srcId="{C88D2BE6-A3D3-4CE2-A87F-9AB43A0C313D}" destId="{046B8B37-A770-43AE-B396-6E5AD27F25D8}" srcOrd="0" destOrd="0" parTransId="{D6FFA065-D5FF-4925-9B4B-7E643D322C4D}" sibTransId="{5633D007-B2F3-46C2-84CF-B85D8AFD5897}"/>
    <dgm:cxn modelId="{807B7727-A8B1-4F10-AC20-96D58F6BCAC4}" type="presOf" srcId="{FEBB59B5-4307-412C-8A40-E69B84DCB4A2}" destId="{C2DCB32F-E98A-4981-8BE9-9C5CAB3A3437}" srcOrd="0" destOrd="0" presId="urn:microsoft.com/office/officeart/2005/8/layout/cycle2"/>
    <dgm:cxn modelId="{96E36BD1-ACB4-47E0-8161-719AC8982FE5}" type="presOf" srcId="{5633D007-B2F3-46C2-84CF-B85D8AFD5897}" destId="{8452C430-34DA-4E05-A2B5-96BA5B1358BD}" srcOrd="0" destOrd="0" presId="urn:microsoft.com/office/officeart/2005/8/layout/cycle2"/>
    <dgm:cxn modelId="{F9AFA2A1-07A9-4386-8526-644653EC5057}" srcId="{C88D2BE6-A3D3-4CE2-A87F-9AB43A0C313D}" destId="{FEBB59B5-4307-412C-8A40-E69B84DCB4A2}" srcOrd="1" destOrd="0" parTransId="{CB002540-D240-4348-92AF-79F70E3BE0E0}" sibTransId="{B1A2AA7D-91FB-41AD-BF4E-B2E24E54A30F}"/>
    <dgm:cxn modelId="{7AA81639-319C-4099-99E2-6BA59A6D754F}" type="presOf" srcId="{32E9BF6F-1ABC-4E3A-9D34-71A4E717E6DA}" destId="{1A5D5F7F-AEFB-4152-9760-E1F6FBD402F0}" srcOrd="1" destOrd="0" presId="urn:microsoft.com/office/officeart/2005/8/layout/cycle2"/>
    <dgm:cxn modelId="{8E180924-D7BA-4D81-98B7-0863EFD7CF4C}" type="presOf" srcId="{046B8B37-A770-43AE-B396-6E5AD27F25D8}" destId="{CFC97ED4-9993-4CEA-8897-0B868BF6EA1F}" srcOrd="0" destOrd="0" presId="urn:microsoft.com/office/officeart/2005/8/layout/cycle2"/>
    <dgm:cxn modelId="{71F16F57-E5C2-47AD-B97C-4E09E9058C7D}" type="presOf" srcId="{B1A2AA7D-91FB-41AD-BF4E-B2E24E54A30F}" destId="{87B58B60-C580-4141-859C-E845D3DD30B9}" srcOrd="1" destOrd="0" presId="urn:microsoft.com/office/officeart/2005/8/layout/cycle2"/>
    <dgm:cxn modelId="{93D41B09-7029-4CC5-9E59-8BB4B1A0E86A}" srcId="{C88D2BE6-A3D3-4CE2-A87F-9AB43A0C313D}" destId="{044E07AD-A6B0-4788-A358-FF6647A01C46}" srcOrd="2" destOrd="0" parTransId="{D59FB099-6486-4B3C-8984-2494D21A3EF5}" sibTransId="{23C6348B-DFAA-45D3-9B6E-1BED4B94F546}"/>
    <dgm:cxn modelId="{1E10D897-3C9F-47B3-9147-A9DA2E1489B6}" type="presOf" srcId="{72E14461-3A6F-4DE6-9DF8-B29B2DE2BD21}" destId="{780DA9A8-4248-4B6F-B58A-BBB84E57F2CF}" srcOrd="0" destOrd="0" presId="urn:microsoft.com/office/officeart/2005/8/layout/cycle2"/>
    <dgm:cxn modelId="{47A5B548-5F66-4B3E-A229-C89815BD4E5D}" type="presOf" srcId="{2F438D22-A749-47B2-BCA8-DF575A58071E}" destId="{70063764-EA7C-40F6-A134-799BC5D92702}" srcOrd="1" destOrd="0" presId="urn:microsoft.com/office/officeart/2005/8/layout/cycle2"/>
    <dgm:cxn modelId="{33ED796C-9B4B-4511-87A9-9B4DAA075D55}" type="presOf" srcId="{5633D007-B2F3-46C2-84CF-B85D8AFD5897}" destId="{A43CE01E-875C-4D9A-BD0F-C9C0A32B968F}" srcOrd="1" destOrd="0" presId="urn:microsoft.com/office/officeart/2005/8/layout/cycle2"/>
    <dgm:cxn modelId="{DFD179B4-775C-4A22-B45D-148015AEFBA7}" type="presOf" srcId="{044E07AD-A6B0-4788-A358-FF6647A01C46}" destId="{1D157528-8B60-4573-88C6-A0E7B3C590BC}" srcOrd="0" destOrd="0" presId="urn:microsoft.com/office/officeart/2005/8/layout/cycle2"/>
    <dgm:cxn modelId="{845FBDE1-1017-44FD-9CBA-F755CBDB21C5}" type="presOf" srcId="{C88D2BE6-A3D3-4CE2-A87F-9AB43A0C313D}" destId="{A0729F9B-9421-4ADD-8F1C-A6B0339AED92}" srcOrd="0" destOrd="0" presId="urn:microsoft.com/office/officeart/2005/8/layout/cycle2"/>
    <dgm:cxn modelId="{15C46EC3-6AD6-4E40-9ACD-5E07416EC14E}" type="presOf" srcId="{2F438D22-A749-47B2-BCA8-DF575A58071E}" destId="{3671DD88-6EE9-4EAB-863F-1665F7B22E08}" srcOrd="0" destOrd="0" presId="urn:microsoft.com/office/officeart/2005/8/layout/cycle2"/>
    <dgm:cxn modelId="{AB30C3B3-90EE-41C5-A3C3-9A99140B5F57}" type="presOf" srcId="{B1A2AA7D-91FB-41AD-BF4E-B2E24E54A30F}" destId="{69057A63-5D20-4CC3-A2C8-C4DAB5D84963}" srcOrd="0" destOrd="0" presId="urn:microsoft.com/office/officeart/2005/8/layout/cycle2"/>
    <dgm:cxn modelId="{3B97E1B2-7D52-4C6B-9FBD-F0275F36BD24}" type="presOf" srcId="{32E9BF6F-1ABC-4E3A-9D34-71A4E717E6DA}" destId="{0A630579-F026-4DD0-94B4-42FFCDCDA48F}" srcOrd="0" destOrd="0" presId="urn:microsoft.com/office/officeart/2005/8/layout/cycle2"/>
    <dgm:cxn modelId="{9E0D81AB-F309-495C-996A-DF0E758E1FCF}" srcId="{C88D2BE6-A3D3-4CE2-A87F-9AB43A0C313D}" destId="{72E14461-3A6F-4DE6-9DF8-B29B2DE2BD21}" srcOrd="4" destOrd="0" parTransId="{ED5B4E0D-E7AD-478C-BC42-7F8DDFD49660}" sibTransId="{2F438D22-A749-47B2-BCA8-DF575A58071E}"/>
    <dgm:cxn modelId="{E013DF86-2D63-4B31-9541-22A80280DE67}" type="presOf" srcId="{4BFBAEEB-F0DB-4F4D-BDFE-54D2DEE4C9CB}" destId="{5E4EBF42-3EB8-409B-B1D5-C59297A4B256}" srcOrd="0" destOrd="0" presId="urn:microsoft.com/office/officeart/2005/8/layout/cycle2"/>
    <dgm:cxn modelId="{697F5ED5-2D47-48CA-A44A-6599B7D6E88E}" type="presOf" srcId="{23C6348B-DFAA-45D3-9B6E-1BED4B94F546}" destId="{9C350F30-B8E2-4D42-86FC-3B48DDBABD38}" srcOrd="1" destOrd="0" presId="urn:microsoft.com/office/officeart/2005/8/layout/cycle2"/>
    <dgm:cxn modelId="{259412D0-45CD-4F1C-A86A-201C8DBDD919}" srcId="{C88D2BE6-A3D3-4CE2-A87F-9AB43A0C313D}" destId="{4BFBAEEB-F0DB-4F4D-BDFE-54D2DEE4C9CB}" srcOrd="3" destOrd="0" parTransId="{CC8845A1-9C49-4D16-8EA4-2BEDEF765137}" sibTransId="{32E9BF6F-1ABC-4E3A-9D34-71A4E717E6DA}"/>
    <dgm:cxn modelId="{C6F8C6FE-D8D5-47FD-8C9E-0D3D01D13CD6}" type="presOf" srcId="{23C6348B-DFAA-45D3-9B6E-1BED4B94F546}" destId="{C43E7712-FF99-45FF-B331-DD02737F7D57}" srcOrd="0" destOrd="0" presId="urn:microsoft.com/office/officeart/2005/8/layout/cycle2"/>
    <dgm:cxn modelId="{6B3EC4AE-71B1-435E-B0C0-B6AF8D685AF6}" type="presParOf" srcId="{A0729F9B-9421-4ADD-8F1C-A6B0339AED92}" destId="{CFC97ED4-9993-4CEA-8897-0B868BF6EA1F}" srcOrd="0" destOrd="0" presId="urn:microsoft.com/office/officeart/2005/8/layout/cycle2"/>
    <dgm:cxn modelId="{061A4662-E908-4D21-9BD9-CDCB48D2090F}" type="presParOf" srcId="{A0729F9B-9421-4ADD-8F1C-A6B0339AED92}" destId="{8452C430-34DA-4E05-A2B5-96BA5B1358BD}" srcOrd="1" destOrd="0" presId="urn:microsoft.com/office/officeart/2005/8/layout/cycle2"/>
    <dgm:cxn modelId="{8DECD2C6-4061-4039-875A-D1BB393D4AED}" type="presParOf" srcId="{8452C430-34DA-4E05-A2B5-96BA5B1358BD}" destId="{A43CE01E-875C-4D9A-BD0F-C9C0A32B968F}" srcOrd="0" destOrd="0" presId="urn:microsoft.com/office/officeart/2005/8/layout/cycle2"/>
    <dgm:cxn modelId="{DF0D2419-3643-4189-9DCC-A9AD7B9BDFB0}" type="presParOf" srcId="{A0729F9B-9421-4ADD-8F1C-A6B0339AED92}" destId="{C2DCB32F-E98A-4981-8BE9-9C5CAB3A3437}" srcOrd="2" destOrd="0" presId="urn:microsoft.com/office/officeart/2005/8/layout/cycle2"/>
    <dgm:cxn modelId="{BCF3904B-237C-4E1D-985E-C7C5E65FDAE7}" type="presParOf" srcId="{A0729F9B-9421-4ADD-8F1C-A6B0339AED92}" destId="{69057A63-5D20-4CC3-A2C8-C4DAB5D84963}" srcOrd="3" destOrd="0" presId="urn:microsoft.com/office/officeart/2005/8/layout/cycle2"/>
    <dgm:cxn modelId="{585A968C-8CDA-40A2-BB01-31FEA6FEDB8A}" type="presParOf" srcId="{69057A63-5D20-4CC3-A2C8-C4DAB5D84963}" destId="{87B58B60-C580-4141-859C-E845D3DD30B9}" srcOrd="0" destOrd="0" presId="urn:microsoft.com/office/officeart/2005/8/layout/cycle2"/>
    <dgm:cxn modelId="{C97640DE-AD22-4AEE-8BBD-BB210D456FC2}" type="presParOf" srcId="{A0729F9B-9421-4ADD-8F1C-A6B0339AED92}" destId="{1D157528-8B60-4573-88C6-A0E7B3C590BC}" srcOrd="4" destOrd="0" presId="urn:microsoft.com/office/officeart/2005/8/layout/cycle2"/>
    <dgm:cxn modelId="{4163BBAE-863D-4A6D-B8BF-CBCB42032160}" type="presParOf" srcId="{A0729F9B-9421-4ADD-8F1C-A6B0339AED92}" destId="{C43E7712-FF99-45FF-B331-DD02737F7D57}" srcOrd="5" destOrd="0" presId="urn:microsoft.com/office/officeart/2005/8/layout/cycle2"/>
    <dgm:cxn modelId="{6B008EF5-2E15-4787-84E4-63EE3A92B586}" type="presParOf" srcId="{C43E7712-FF99-45FF-B331-DD02737F7D57}" destId="{9C350F30-B8E2-4D42-86FC-3B48DDBABD38}" srcOrd="0" destOrd="0" presId="urn:microsoft.com/office/officeart/2005/8/layout/cycle2"/>
    <dgm:cxn modelId="{5FE2E04B-A8D4-44BF-99AE-2B3504FF34B9}" type="presParOf" srcId="{A0729F9B-9421-4ADD-8F1C-A6B0339AED92}" destId="{5E4EBF42-3EB8-409B-B1D5-C59297A4B256}" srcOrd="6" destOrd="0" presId="urn:microsoft.com/office/officeart/2005/8/layout/cycle2"/>
    <dgm:cxn modelId="{1B7FB706-BEDD-478A-A401-DF91A09A961D}" type="presParOf" srcId="{A0729F9B-9421-4ADD-8F1C-A6B0339AED92}" destId="{0A630579-F026-4DD0-94B4-42FFCDCDA48F}" srcOrd="7" destOrd="0" presId="urn:microsoft.com/office/officeart/2005/8/layout/cycle2"/>
    <dgm:cxn modelId="{EB268F04-898B-411A-A263-655AD377532F}" type="presParOf" srcId="{0A630579-F026-4DD0-94B4-42FFCDCDA48F}" destId="{1A5D5F7F-AEFB-4152-9760-E1F6FBD402F0}" srcOrd="0" destOrd="0" presId="urn:microsoft.com/office/officeart/2005/8/layout/cycle2"/>
    <dgm:cxn modelId="{464CAFE1-8FF6-4A7A-98E0-85C93F8D34B4}" type="presParOf" srcId="{A0729F9B-9421-4ADD-8F1C-A6B0339AED92}" destId="{780DA9A8-4248-4B6F-B58A-BBB84E57F2CF}" srcOrd="8" destOrd="0" presId="urn:microsoft.com/office/officeart/2005/8/layout/cycle2"/>
    <dgm:cxn modelId="{F5D026DE-005F-45E8-8678-0410D71590FE}" type="presParOf" srcId="{A0729F9B-9421-4ADD-8F1C-A6B0339AED92}" destId="{3671DD88-6EE9-4EAB-863F-1665F7B22E08}" srcOrd="9" destOrd="0" presId="urn:microsoft.com/office/officeart/2005/8/layout/cycle2"/>
    <dgm:cxn modelId="{19CF81AA-8C12-4022-822C-F1DB862B2A82}" type="presParOf" srcId="{3671DD88-6EE9-4EAB-863F-1665F7B22E08}" destId="{70063764-EA7C-40F6-A134-799BC5D9270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97ED4-9993-4CEA-8897-0B868BF6EA1F}">
      <dsp:nvSpPr>
        <dsp:cNvPr id="0" name=""/>
        <dsp:cNvSpPr/>
      </dsp:nvSpPr>
      <dsp:spPr>
        <a:xfrm>
          <a:off x="2854034" y="129"/>
          <a:ext cx="2292931" cy="1703337"/>
        </a:xfrm>
        <a:prstGeom prst="ellipse">
          <a:avLst/>
        </a:prstGeom>
        <a:no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BD" sz="3200" b="1" kern="1200" dirty="0" smtClean="0">
              <a:solidFill>
                <a:schemeClr val="tx1"/>
              </a:solidFill>
              <a:latin typeface="NikoshBAN" pitchFamily="2" charset="0"/>
              <a:cs typeface="NikoshBAN" pitchFamily="2" charset="0"/>
            </a:rPr>
            <a:t>পুষ্পাক্ষ</a:t>
          </a:r>
          <a:endParaRPr lang="en-US" sz="3200" b="1" kern="1200" dirty="0">
            <a:solidFill>
              <a:schemeClr val="tx1"/>
            </a:solidFill>
            <a:latin typeface="NikoshBAN" pitchFamily="2" charset="0"/>
            <a:cs typeface="NikoshBAN" pitchFamily="2" charset="0"/>
          </a:endParaRPr>
        </a:p>
      </dsp:txBody>
      <dsp:txXfrm>
        <a:off x="3189826" y="249577"/>
        <a:ext cx="1621347" cy="1204441"/>
      </dsp:txXfrm>
    </dsp:sp>
    <dsp:sp modelId="{8452C430-34DA-4E05-A2B5-96BA5B1358BD}">
      <dsp:nvSpPr>
        <dsp:cNvPr id="0" name=""/>
        <dsp:cNvSpPr/>
      </dsp:nvSpPr>
      <dsp:spPr>
        <a:xfrm rot="2160000">
          <a:off x="4908329" y="1357260"/>
          <a:ext cx="367006" cy="57487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918843" y="1439877"/>
        <a:ext cx="256904" cy="344926"/>
      </dsp:txXfrm>
    </dsp:sp>
    <dsp:sp modelId="{C2DCB32F-E98A-4981-8BE9-9C5CAB3A3437}">
      <dsp:nvSpPr>
        <dsp:cNvPr id="0" name=""/>
        <dsp:cNvSpPr/>
      </dsp:nvSpPr>
      <dsp:spPr>
        <a:xfrm>
          <a:off x="5217689" y="1503243"/>
          <a:ext cx="1703337" cy="1703337"/>
        </a:xfrm>
        <a:prstGeom prst="ellipse">
          <a:avLst/>
        </a:prstGeom>
        <a:no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bn-BD" sz="4000" b="1" kern="1200" dirty="0" smtClean="0">
              <a:solidFill>
                <a:schemeClr val="tx1"/>
              </a:solidFill>
              <a:latin typeface="NikoshBAN" pitchFamily="2" charset="0"/>
              <a:cs typeface="NikoshBAN" pitchFamily="2" charset="0"/>
            </a:rPr>
            <a:t>বৃতি</a:t>
          </a:r>
          <a:endParaRPr lang="en-US" sz="4000" b="1" kern="1200" dirty="0">
            <a:solidFill>
              <a:schemeClr val="tx1"/>
            </a:solidFill>
            <a:latin typeface="NikoshBAN" pitchFamily="2" charset="0"/>
            <a:cs typeface="NikoshBAN" pitchFamily="2" charset="0"/>
          </a:endParaRPr>
        </a:p>
      </dsp:txBody>
      <dsp:txXfrm>
        <a:off x="5467137" y="1752691"/>
        <a:ext cx="1204441" cy="1204441"/>
      </dsp:txXfrm>
    </dsp:sp>
    <dsp:sp modelId="{69057A63-5D20-4CC3-A2C8-C4DAB5D84963}">
      <dsp:nvSpPr>
        <dsp:cNvPr id="0" name=""/>
        <dsp:cNvSpPr/>
      </dsp:nvSpPr>
      <dsp:spPr>
        <a:xfrm rot="6356238">
          <a:off x="5524124" y="3251105"/>
          <a:ext cx="414467" cy="57487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603365" y="3306300"/>
        <a:ext cx="290127" cy="344926"/>
      </dsp:txXfrm>
    </dsp:sp>
    <dsp:sp modelId="{1D157528-8B60-4573-88C6-A0E7B3C590BC}">
      <dsp:nvSpPr>
        <dsp:cNvPr id="0" name=""/>
        <dsp:cNvSpPr/>
      </dsp:nvSpPr>
      <dsp:spPr>
        <a:xfrm>
          <a:off x="4619410" y="3886204"/>
          <a:ext cx="1538931" cy="1703337"/>
        </a:xfrm>
        <a:prstGeom prst="ellipse">
          <a:avLst/>
        </a:prstGeom>
        <a:no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tx1"/>
              </a:solidFill>
              <a:latin typeface="NikoshBAN" pitchFamily="2" charset="0"/>
              <a:cs typeface="NikoshBAN" pitchFamily="2" charset="0"/>
            </a:rPr>
            <a:t>দলমন্ডল</a:t>
          </a:r>
          <a:endParaRPr lang="en-US" sz="2400" b="1" kern="1200" dirty="0">
            <a:solidFill>
              <a:schemeClr val="tx1"/>
            </a:solidFill>
            <a:latin typeface="NikoshBAN" pitchFamily="2" charset="0"/>
            <a:cs typeface="NikoshBAN" pitchFamily="2" charset="0"/>
          </a:endParaRPr>
        </a:p>
      </dsp:txBody>
      <dsp:txXfrm>
        <a:off x="4844781" y="4135652"/>
        <a:ext cx="1088189" cy="1204441"/>
      </dsp:txXfrm>
    </dsp:sp>
    <dsp:sp modelId="{C43E7712-FF99-45FF-B331-DD02737F7D57}">
      <dsp:nvSpPr>
        <dsp:cNvPr id="0" name=""/>
        <dsp:cNvSpPr/>
      </dsp:nvSpPr>
      <dsp:spPr>
        <a:xfrm rot="10736681">
          <a:off x="3834882" y="4473953"/>
          <a:ext cx="554536" cy="57487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4001229" y="4587396"/>
        <a:ext cx="388175" cy="344926"/>
      </dsp:txXfrm>
    </dsp:sp>
    <dsp:sp modelId="{5E4EBF42-3EB8-409B-B1D5-C59297A4B256}">
      <dsp:nvSpPr>
        <dsp:cNvPr id="0" name=""/>
        <dsp:cNvSpPr/>
      </dsp:nvSpPr>
      <dsp:spPr>
        <a:xfrm>
          <a:off x="1870206" y="3935332"/>
          <a:ext cx="1703337" cy="1703337"/>
        </a:xfrm>
        <a:prstGeom prst="ellipse">
          <a:avLst/>
        </a:prstGeom>
        <a:no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bn-BD" sz="2200" b="1" kern="1200" dirty="0" smtClean="0">
              <a:solidFill>
                <a:schemeClr val="tx1"/>
              </a:solidFill>
              <a:latin typeface="NikoshBAN" pitchFamily="2" charset="0"/>
              <a:cs typeface="NikoshBAN" pitchFamily="2" charset="0"/>
            </a:rPr>
            <a:t>পুংস্তবক</a:t>
          </a:r>
          <a:endParaRPr lang="en-US" sz="2200" b="1" kern="1200" dirty="0">
            <a:solidFill>
              <a:schemeClr val="tx1"/>
            </a:solidFill>
            <a:latin typeface="NikoshBAN" pitchFamily="2" charset="0"/>
            <a:cs typeface="NikoshBAN" pitchFamily="2" charset="0"/>
          </a:endParaRPr>
        </a:p>
      </dsp:txBody>
      <dsp:txXfrm>
        <a:off x="2119654" y="4184780"/>
        <a:ext cx="1204441" cy="1204441"/>
      </dsp:txXfrm>
    </dsp:sp>
    <dsp:sp modelId="{0A630579-F026-4DD0-94B4-42FFCDCDA48F}">
      <dsp:nvSpPr>
        <dsp:cNvPr id="0" name=""/>
        <dsp:cNvSpPr/>
      </dsp:nvSpPr>
      <dsp:spPr>
        <a:xfrm rot="15120000">
          <a:off x="2104429" y="3295700"/>
          <a:ext cx="452573" cy="57487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193293" y="3475238"/>
        <a:ext cx="316801" cy="344926"/>
      </dsp:txXfrm>
    </dsp:sp>
    <dsp:sp modelId="{780DA9A8-4248-4B6F-B58A-BBB84E57F2CF}">
      <dsp:nvSpPr>
        <dsp:cNvPr id="0" name=""/>
        <dsp:cNvSpPr/>
      </dsp:nvSpPr>
      <dsp:spPr>
        <a:xfrm>
          <a:off x="1079972" y="1503243"/>
          <a:ext cx="1703337" cy="1703337"/>
        </a:xfrm>
        <a:prstGeom prst="ellipse">
          <a:avLst/>
        </a:prstGeom>
        <a:no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bn-BD" sz="2200" b="1" kern="1200" dirty="0" smtClean="0">
              <a:solidFill>
                <a:schemeClr val="tx1"/>
              </a:solidFill>
              <a:latin typeface="NikoshBAN" pitchFamily="2" charset="0"/>
              <a:cs typeface="NikoshBAN" pitchFamily="2" charset="0"/>
            </a:rPr>
            <a:t>স্ত্রীস্তবক</a:t>
          </a:r>
          <a:endParaRPr lang="en-US" sz="2200" b="1" kern="1200" dirty="0">
            <a:solidFill>
              <a:schemeClr val="tx1"/>
            </a:solidFill>
            <a:latin typeface="NikoshBAN" pitchFamily="2" charset="0"/>
            <a:cs typeface="NikoshBAN" pitchFamily="2" charset="0"/>
          </a:endParaRPr>
        </a:p>
      </dsp:txBody>
      <dsp:txXfrm>
        <a:off x="1329420" y="1752691"/>
        <a:ext cx="1204441" cy="1204441"/>
      </dsp:txXfrm>
    </dsp:sp>
    <dsp:sp modelId="{3671DD88-6EE9-4EAB-863F-1665F7B22E08}">
      <dsp:nvSpPr>
        <dsp:cNvPr id="0" name=""/>
        <dsp:cNvSpPr/>
      </dsp:nvSpPr>
      <dsp:spPr>
        <a:xfrm rot="19440000">
          <a:off x="2708857" y="1369470"/>
          <a:ext cx="367006" cy="57487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719371" y="1516803"/>
        <a:ext cx="256904" cy="34492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1e419a5db68658edade10bf2318025c.jpg"/>
          <p:cNvPicPr>
            <a:picLocks noChangeAspect="1"/>
          </p:cNvPicPr>
          <p:nvPr/>
        </p:nvPicPr>
        <p:blipFill>
          <a:blip r:embed="rId2"/>
          <a:stretch>
            <a:fillRect/>
          </a:stretch>
        </p:blipFill>
        <p:spPr>
          <a:xfrm>
            <a:off x="0" y="0"/>
            <a:ext cx="9144000" cy="6858000"/>
          </a:xfrm>
          <a:prstGeom prst="rect">
            <a:avLst/>
          </a:prstGeom>
        </p:spPr>
      </p:pic>
      <p:sp>
        <p:nvSpPr>
          <p:cNvPr id="9" name="TextBox 8"/>
          <p:cNvSpPr txBox="1"/>
          <p:nvPr/>
        </p:nvSpPr>
        <p:spPr>
          <a:xfrm>
            <a:off x="228600" y="-76200"/>
            <a:ext cx="2057400" cy="1862048"/>
          </a:xfrm>
          <a:prstGeom prst="rect">
            <a:avLst/>
          </a:prstGeom>
          <a:noFill/>
        </p:spPr>
        <p:txBody>
          <a:bodyPr wrap="square" rtlCol="0">
            <a:spAutoFit/>
          </a:bodyPr>
          <a:lstStyle/>
          <a:p>
            <a:r>
              <a:rPr lang="bn-BD" sz="11500" b="1" dirty="0" smtClean="0">
                <a:solidFill>
                  <a:srgbClr val="CC3300"/>
                </a:solidFill>
                <a:latin typeface="NikoshBAN" pitchFamily="2" charset="0"/>
                <a:cs typeface="NikoshBAN" pitchFamily="2" charset="0"/>
              </a:rPr>
              <a:t>স্বা</a:t>
            </a:r>
            <a:endParaRPr lang="en-US" sz="11500" b="1" dirty="0">
              <a:solidFill>
                <a:srgbClr val="CC3300"/>
              </a:solidFill>
              <a:latin typeface="NikoshBAN" pitchFamily="2" charset="0"/>
              <a:cs typeface="NikoshBAN" pitchFamily="2" charset="0"/>
            </a:endParaRPr>
          </a:p>
        </p:txBody>
      </p:sp>
      <p:sp>
        <p:nvSpPr>
          <p:cNvPr id="11" name="TextBox 10"/>
          <p:cNvSpPr txBox="1"/>
          <p:nvPr/>
        </p:nvSpPr>
        <p:spPr>
          <a:xfrm flipH="1">
            <a:off x="533400" y="3200400"/>
            <a:ext cx="2209800" cy="1862048"/>
          </a:xfrm>
          <a:prstGeom prst="rect">
            <a:avLst/>
          </a:prstGeom>
          <a:noFill/>
        </p:spPr>
        <p:txBody>
          <a:bodyPr wrap="square" rtlCol="0">
            <a:spAutoFit/>
          </a:bodyPr>
          <a:lstStyle/>
          <a:p>
            <a:r>
              <a:rPr lang="bn-BD" sz="11500" b="1" dirty="0" smtClean="0">
                <a:solidFill>
                  <a:srgbClr val="CC3300"/>
                </a:solidFill>
                <a:latin typeface="NikoshBAN" pitchFamily="2" charset="0"/>
                <a:cs typeface="NikoshBAN" pitchFamily="2" charset="0"/>
              </a:rPr>
              <a:t>ত</a:t>
            </a:r>
            <a:endParaRPr lang="en-US" sz="11500" b="1" dirty="0">
              <a:solidFill>
                <a:srgbClr val="CC3300"/>
              </a:solidFill>
              <a:latin typeface="NikoshBAN" pitchFamily="2" charset="0"/>
              <a:cs typeface="NikoshBAN" pitchFamily="2" charset="0"/>
            </a:endParaRPr>
          </a:p>
        </p:txBody>
      </p:sp>
      <p:sp>
        <p:nvSpPr>
          <p:cNvPr id="12" name="TextBox 11"/>
          <p:cNvSpPr txBox="1"/>
          <p:nvPr/>
        </p:nvSpPr>
        <p:spPr>
          <a:xfrm>
            <a:off x="685800" y="4800600"/>
            <a:ext cx="2286000" cy="1862048"/>
          </a:xfrm>
          <a:prstGeom prst="rect">
            <a:avLst/>
          </a:prstGeom>
          <a:noFill/>
        </p:spPr>
        <p:txBody>
          <a:bodyPr wrap="square" rtlCol="0">
            <a:spAutoFit/>
          </a:bodyPr>
          <a:lstStyle/>
          <a:p>
            <a:r>
              <a:rPr lang="bn-BD" sz="11500" b="1" dirty="0" smtClean="0">
                <a:solidFill>
                  <a:srgbClr val="CC3300"/>
                </a:solidFill>
                <a:latin typeface="NikoshBAN" pitchFamily="2" charset="0"/>
                <a:cs typeface="NikoshBAN" pitchFamily="2" charset="0"/>
              </a:rPr>
              <a:t>ম</a:t>
            </a:r>
            <a:endParaRPr lang="en-US" sz="11500" b="1" dirty="0">
              <a:solidFill>
                <a:srgbClr val="CC3300"/>
              </a:solidFill>
              <a:latin typeface="NikoshBAN" pitchFamily="2" charset="0"/>
              <a:cs typeface="NikoshBAN" pitchFamily="2" charset="0"/>
            </a:endParaRPr>
          </a:p>
        </p:txBody>
      </p:sp>
      <p:sp>
        <p:nvSpPr>
          <p:cNvPr id="15" name="TextBox 14"/>
          <p:cNvSpPr txBox="1"/>
          <p:nvPr/>
        </p:nvSpPr>
        <p:spPr>
          <a:xfrm>
            <a:off x="609600" y="1524000"/>
            <a:ext cx="2438400" cy="1862048"/>
          </a:xfrm>
          <a:prstGeom prst="rect">
            <a:avLst/>
          </a:prstGeom>
          <a:noFill/>
        </p:spPr>
        <p:txBody>
          <a:bodyPr wrap="square" rtlCol="0">
            <a:spAutoFit/>
          </a:bodyPr>
          <a:lstStyle/>
          <a:p>
            <a:r>
              <a:rPr lang="bn-BD" sz="11500" b="1" dirty="0" smtClean="0">
                <a:solidFill>
                  <a:srgbClr val="CC3300"/>
                </a:solidFill>
                <a:latin typeface="NikoshBAN" pitchFamily="2" charset="0"/>
                <a:cs typeface="NikoshBAN" pitchFamily="2" charset="0"/>
              </a:rPr>
              <a:t>গ</a:t>
            </a:r>
            <a:endParaRPr lang="en-US" sz="11500" b="1" dirty="0">
              <a:solidFill>
                <a:srgbClr val="CC3300"/>
              </a:solidFill>
              <a:latin typeface="NikoshBAN" pitchFamily="2" charset="0"/>
              <a:cs typeface="NikoshBAN" pitchFamily="2" charset="0"/>
            </a:endParaRPr>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50473" y="2819400"/>
            <a:ext cx="1226127"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BAN" pitchFamily="2" charset="0"/>
                <a:cs typeface="NikoshBAN" pitchFamily="2" charset="0"/>
              </a:rPr>
              <a:t>জবা </a:t>
            </a:r>
            <a:endParaRPr lang="en-US" sz="2800" b="1" dirty="0">
              <a:solidFill>
                <a:schemeClr val="tx1"/>
              </a:solidFill>
              <a:latin typeface="NikoshBAN" pitchFamily="2" charset="0"/>
              <a:cs typeface="NikoshBAN" pitchFamily="2" charset="0"/>
            </a:endParaRPr>
          </a:p>
        </p:txBody>
      </p:sp>
      <p:sp>
        <p:nvSpPr>
          <p:cNvPr id="12" name="TextBox 11"/>
          <p:cNvSpPr txBox="1"/>
          <p:nvPr/>
        </p:nvSpPr>
        <p:spPr>
          <a:xfrm>
            <a:off x="900545" y="228600"/>
            <a:ext cx="6262255" cy="523220"/>
          </a:xfrm>
          <a:prstGeom prst="rect">
            <a:avLst/>
          </a:prstGeom>
          <a:noFill/>
        </p:spPr>
        <p:txBody>
          <a:bodyPr wrap="square" rtlCol="0">
            <a:spAutoFit/>
          </a:bodyPr>
          <a:lstStyle/>
          <a:p>
            <a:r>
              <a:rPr lang="bn-BD" sz="2800" b="1" dirty="0" smtClean="0">
                <a:latin typeface="NikoshBAN" pitchFamily="2" charset="0"/>
                <a:cs typeface="NikoshBAN" pitchFamily="2" charset="0"/>
              </a:rPr>
              <a:t>বৃন্তযুক্ত ফুলকে সবৃন্তক ফুল বলে।</a:t>
            </a:r>
            <a:endParaRPr lang="en-US" sz="3200" b="1" dirty="0">
              <a:latin typeface="NikoshBAN" pitchFamily="2" charset="0"/>
              <a:cs typeface="NikoshBAN" pitchFamily="2" charset="0"/>
            </a:endParaRPr>
          </a:p>
        </p:txBody>
      </p:sp>
      <p:sp>
        <p:nvSpPr>
          <p:cNvPr id="7" name="Rectangle 6"/>
          <p:cNvSpPr/>
          <p:nvPr/>
        </p:nvSpPr>
        <p:spPr>
          <a:xfrm flipH="1">
            <a:off x="5043054" y="2854037"/>
            <a:ext cx="1745673"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BAN" pitchFamily="2" charset="0"/>
                <a:cs typeface="NikoshBAN" pitchFamily="2" charset="0"/>
              </a:rPr>
              <a:t>কুমড়া </a:t>
            </a:r>
            <a:endParaRPr lang="en-US" sz="2800" b="1" dirty="0">
              <a:solidFill>
                <a:schemeClr val="tx1"/>
              </a:solidFill>
              <a:latin typeface="NikoshBAN" pitchFamily="2" charset="0"/>
              <a:cs typeface="NikoshBAN" pitchFamily="2" charset="0"/>
            </a:endParaRPr>
          </a:p>
        </p:txBody>
      </p:sp>
      <p:pic>
        <p:nvPicPr>
          <p:cNvPr id="8" name="Picture 7" descr="th (24).jpg"/>
          <p:cNvPicPr>
            <a:picLocks noChangeAspect="1"/>
          </p:cNvPicPr>
          <p:nvPr/>
        </p:nvPicPr>
        <p:blipFill>
          <a:blip r:embed="rId2"/>
          <a:srcRect l="22185" r="18655"/>
          <a:stretch>
            <a:fillRect/>
          </a:stretch>
        </p:blipFill>
        <p:spPr>
          <a:xfrm>
            <a:off x="5056909" y="1046018"/>
            <a:ext cx="1803188"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th (17).jpg"/>
          <p:cNvPicPr>
            <a:picLocks noChangeAspect="1"/>
          </p:cNvPicPr>
          <p:nvPr/>
        </p:nvPicPr>
        <p:blipFill>
          <a:blip r:embed="rId3" cstate="print"/>
          <a:srcRect l="23077"/>
          <a:stretch>
            <a:fillRect/>
          </a:stretch>
        </p:blipFill>
        <p:spPr>
          <a:xfrm>
            <a:off x="1905000" y="990600"/>
            <a:ext cx="1752600" cy="15396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872836" y="3484418"/>
            <a:ext cx="6400800" cy="523220"/>
          </a:xfrm>
          <a:prstGeom prst="rect">
            <a:avLst/>
          </a:prstGeom>
          <a:noFill/>
        </p:spPr>
        <p:txBody>
          <a:bodyPr wrap="square" rtlCol="0">
            <a:spAutoFit/>
          </a:bodyPr>
          <a:lstStyle/>
          <a:p>
            <a:r>
              <a:rPr lang="bn-BD" sz="2800" b="1" dirty="0" smtClean="0">
                <a:latin typeface="NikoshBAN" pitchFamily="2" charset="0"/>
                <a:cs typeface="NikoshBAN" pitchFamily="2" charset="0"/>
              </a:rPr>
              <a:t>বৃন্তহীন ফুলকে অবৃন্তক ফুল বলে।</a:t>
            </a:r>
            <a:endParaRPr lang="en-US" sz="3200" b="1" dirty="0">
              <a:latin typeface="NikoshBAN" pitchFamily="2" charset="0"/>
              <a:cs typeface="NikoshBAN" pitchFamily="2" charset="0"/>
            </a:endParaRPr>
          </a:p>
        </p:txBody>
      </p:sp>
      <p:pic>
        <p:nvPicPr>
          <p:cNvPr id="14" name="Picture 13" descr="lau-ful-04.jpg"/>
          <p:cNvPicPr>
            <a:picLocks noChangeAspect="1"/>
          </p:cNvPicPr>
          <p:nvPr/>
        </p:nvPicPr>
        <p:blipFill>
          <a:blip r:embed="rId4" cstate="print"/>
          <a:srcRect r="22414"/>
          <a:stretch>
            <a:fillRect/>
          </a:stretch>
        </p:blipFill>
        <p:spPr>
          <a:xfrm>
            <a:off x="3352800" y="4267200"/>
            <a:ext cx="2241570" cy="16162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Rectangle 16"/>
          <p:cNvSpPr/>
          <p:nvPr/>
        </p:nvSpPr>
        <p:spPr>
          <a:xfrm>
            <a:off x="3394363" y="6130636"/>
            <a:ext cx="2036618"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BAN" pitchFamily="2" charset="0"/>
                <a:cs typeface="NikoshBAN" pitchFamily="2" charset="0"/>
              </a:rPr>
              <a:t>হাতীশুঁড় </a:t>
            </a:r>
            <a:endParaRPr lang="en-US" sz="2800" b="1" dirty="0">
              <a:solidFill>
                <a:schemeClr val="tx1"/>
              </a:solidFill>
              <a:latin typeface="NikoshBAN" pitchFamily="2" charset="0"/>
              <a:cs typeface="NikoshBAN" pitchFamily="2"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plus(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plus(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plus(in)">
                                      <p:cBhvr>
                                        <p:cTn id="45" dur="2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7" grpId="0" animBg="1"/>
      <p:bldP spid="10"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a:hlinkClick r:id="" action="ppaction://ole?verb=0"/>
          </p:cNvPr>
          <p:cNvGraphicFramePr>
            <a:graphicFrameLocks noChangeAspect="1"/>
          </p:cNvGraphicFramePr>
          <p:nvPr>
            <p:extLst>
              <p:ext uri="{D42A27DB-BD31-4B8C-83A1-F6EECF244321}">
                <p14:modId xmlns:p14="http://schemas.microsoft.com/office/powerpoint/2010/main" val="1640612491"/>
              </p:ext>
            </p:extLst>
          </p:nvPr>
        </p:nvGraphicFramePr>
        <p:xfrm>
          <a:off x="3424238" y="2809875"/>
          <a:ext cx="1662112" cy="774700"/>
        </p:xfrm>
        <a:graphic>
          <a:graphicData uri="http://schemas.openxmlformats.org/presentationml/2006/ole">
            <mc:AlternateContent xmlns:mc="http://schemas.openxmlformats.org/markup-compatibility/2006">
              <mc:Choice xmlns:v="urn:schemas-microsoft-com:vml" Requires="v">
                <p:oleObj spid="_x0000_s2067" name="Packager Shell Object" showAsIcon="1" r:id="rId3" imgW="1506600" imgH="437760" progId="Package">
                  <p:embed/>
                </p:oleObj>
              </mc:Choice>
              <mc:Fallback>
                <p:oleObj name="Packager Shell Object" showAsIcon="1" r:id="rId3" imgW="1506600" imgH="437760" progId="Package">
                  <p:embed/>
                  <p:pic>
                    <p:nvPicPr>
                      <p:cNvPr id="0" name="Picture 2"/>
                      <p:cNvPicPr>
                        <a:picLocks noChangeAspect="1" noChangeArrowheads="1"/>
                      </p:cNvPicPr>
                      <p:nvPr/>
                    </p:nvPicPr>
                    <p:blipFill>
                      <a:blip r:embed="rId4"/>
                      <a:srcRect/>
                      <a:stretch>
                        <a:fillRect/>
                      </a:stretch>
                    </p:blipFill>
                    <p:spPr bwMode="auto">
                      <a:xfrm>
                        <a:off x="3424238" y="2809875"/>
                        <a:ext cx="1662112"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789709" y="685800"/>
            <a:ext cx="6296891" cy="769441"/>
          </a:xfrm>
          <a:prstGeom prst="rect">
            <a:avLst/>
          </a:prstGeom>
          <a:noFill/>
        </p:spPr>
        <p:txBody>
          <a:bodyPr wrap="square" rtlCol="0">
            <a:spAutoFit/>
          </a:bodyPr>
          <a:lstStyle/>
          <a:p>
            <a:pPr algn="ctr"/>
            <a:r>
              <a:rPr lang="bn-BD" sz="4400" b="1" dirty="0" smtClean="0">
                <a:latin typeface="NikoshBAN" pitchFamily="2" charset="0"/>
                <a:cs typeface="NikoshBAN" pitchFamily="2" charset="0"/>
              </a:rPr>
              <a:t>ভিডিও চিত্রটি  লক্ষ্য কর</a:t>
            </a:r>
            <a:endParaRPr lang="en-US" sz="4400" b="1"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11928" y="5334000"/>
            <a:ext cx="4953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chemeClr val="tx1"/>
                </a:solidFill>
                <a:latin typeface="NikoshBAN" pitchFamily="2" charset="0"/>
                <a:cs typeface="NikoshBAN" pitchFamily="2" charset="0"/>
              </a:rPr>
              <a:t>আদর্শ ফুল </a:t>
            </a:r>
            <a:endParaRPr lang="en-US" sz="5400" b="1" dirty="0">
              <a:solidFill>
                <a:schemeClr val="tx1"/>
              </a:solidFill>
              <a:latin typeface="NikoshBAN" pitchFamily="2" charset="0"/>
              <a:cs typeface="NikoshBAN" pitchFamily="2" charset="0"/>
            </a:endParaRPr>
          </a:p>
        </p:txBody>
      </p:sp>
      <p:pic>
        <p:nvPicPr>
          <p:cNvPr id="13" name="Picture 12" descr="capture_111413.png"/>
          <p:cNvPicPr>
            <a:picLocks noChangeAspect="1"/>
          </p:cNvPicPr>
          <p:nvPr/>
        </p:nvPicPr>
        <p:blipFill>
          <a:blip r:embed="rId2"/>
          <a:srcRect l="6582" r="5747" b="9556"/>
          <a:stretch>
            <a:fillRect/>
          </a:stretch>
        </p:blipFill>
        <p:spPr>
          <a:xfrm>
            <a:off x="533400" y="533400"/>
            <a:ext cx="8001000" cy="460093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16728" y="346364"/>
            <a:ext cx="4558145"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rgbClr val="FF0000"/>
                </a:solidFill>
                <a:latin typeface="NikoshBAN" pitchFamily="2" charset="0"/>
                <a:cs typeface="NikoshBAN" pitchFamily="2" charset="0"/>
              </a:rPr>
              <a:t>ফুলের বিভিন্ন অংশ </a:t>
            </a:r>
            <a:endParaRPr lang="en-US" sz="3600" b="1" dirty="0">
              <a:solidFill>
                <a:srgbClr val="FF0000"/>
              </a:solidFill>
              <a:latin typeface="NikoshBAN" pitchFamily="2" charset="0"/>
              <a:cs typeface="NikoshBAN" pitchFamily="2" charset="0"/>
            </a:endParaRPr>
          </a:p>
        </p:txBody>
      </p:sp>
      <p:sp>
        <p:nvSpPr>
          <p:cNvPr id="12" name="TextBox 11"/>
          <p:cNvSpPr txBox="1"/>
          <p:nvPr/>
        </p:nvSpPr>
        <p:spPr>
          <a:xfrm>
            <a:off x="228600" y="4953000"/>
            <a:ext cx="8686800" cy="1692771"/>
          </a:xfrm>
          <a:prstGeom prst="rect">
            <a:avLst/>
          </a:prstGeom>
          <a:noFill/>
        </p:spPr>
        <p:txBody>
          <a:bodyPr wrap="square" rtlCol="0">
            <a:spAutoFit/>
          </a:bodyPr>
          <a:lstStyle/>
          <a:p>
            <a:pPr algn="ctr"/>
            <a:r>
              <a:rPr lang="bn-BD" sz="4000" b="1" dirty="0" smtClean="0">
                <a:latin typeface="NikoshBAN" pitchFamily="2" charset="0"/>
                <a:cs typeface="NikoshBAN" pitchFamily="2" charset="0"/>
              </a:rPr>
              <a:t> </a:t>
            </a:r>
            <a:r>
              <a:rPr lang="bn-BD" sz="3200" b="1" dirty="0" smtClean="0">
                <a:latin typeface="NikoshBAN" pitchFamily="2" charset="0"/>
                <a:cs typeface="NikoshBAN" pitchFamily="2" charset="0"/>
              </a:rPr>
              <a:t>এটি গোলাকার এবং বৃন্ত শীর্ষে অবস্থান করে। এর উপর বাকি চারটি স্তবক পরপর সাজানো থাকে।</a:t>
            </a:r>
            <a:endParaRPr lang="en-US" sz="3200" b="1" dirty="0">
              <a:latin typeface="NikoshBAN" pitchFamily="2" charset="0"/>
              <a:cs typeface="NikoshBAN" pitchFamily="2" charset="0"/>
            </a:endParaRPr>
          </a:p>
        </p:txBody>
      </p:sp>
      <p:pic>
        <p:nvPicPr>
          <p:cNvPr id="7" name="Picture 6" descr="capture_111413.png"/>
          <p:cNvPicPr>
            <a:picLocks noChangeAspect="1"/>
          </p:cNvPicPr>
          <p:nvPr/>
        </p:nvPicPr>
        <p:blipFill>
          <a:blip r:embed="rId2"/>
          <a:srcRect l="23281" t="58988" r="20777"/>
          <a:stretch>
            <a:fillRect/>
          </a:stretch>
        </p:blipFill>
        <p:spPr>
          <a:xfrm>
            <a:off x="1371600" y="1676400"/>
            <a:ext cx="4114800" cy="2086330"/>
          </a:xfrm>
          <a:prstGeom prst="rect">
            <a:avLst/>
          </a:prstGeom>
        </p:spPr>
      </p:pic>
      <p:sp>
        <p:nvSpPr>
          <p:cNvPr id="8" name="Rectangle 7"/>
          <p:cNvSpPr/>
          <p:nvPr/>
        </p:nvSpPr>
        <p:spPr>
          <a:xfrm>
            <a:off x="6553200" y="2133600"/>
            <a:ext cx="1981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FF0000"/>
                </a:solidFill>
                <a:latin typeface="NikoshBAN" pitchFamily="2" charset="0"/>
                <a:cs typeface="NikoshBAN" pitchFamily="2" charset="0"/>
              </a:rPr>
              <a:t> </a:t>
            </a:r>
            <a:r>
              <a:rPr lang="bn-BD" sz="3600" b="1" dirty="0" smtClean="0">
                <a:solidFill>
                  <a:schemeClr val="tx1"/>
                </a:solidFill>
                <a:latin typeface="NikoshBAN" pitchFamily="2" charset="0"/>
                <a:cs typeface="NikoshBAN" pitchFamily="2" charset="0"/>
              </a:rPr>
              <a:t>পুষ্পাক্ষ</a:t>
            </a:r>
            <a:endParaRPr lang="en-US" sz="3600" b="1" dirty="0">
              <a:solidFill>
                <a:schemeClr val="tx1"/>
              </a:solidFill>
              <a:latin typeface="NikoshBAN" pitchFamily="2" charset="0"/>
              <a:cs typeface="NikoshBAN" pitchFamily="2" charset="0"/>
            </a:endParaRPr>
          </a:p>
        </p:txBody>
      </p:sp>
      <p:cxnSp>
        <p:nvCxnSpPr>
          <p:cNvPr id="11" name="Straight Arrow Connector 10"/>
          <p:cNvCxnSpPr/>
          <p:nvPr/>
        </p:nvCxnSpPr>
        <p:spPr>
          <a:xfrm>
            <a:off x="3429000" y="2514600"/>
            <a:ext cx="3200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plus(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2743200"/>
            <a:ext cx="8458200" cy="3539430"/>
          </a:xfrm>
          <a:prstGeom prst="rect">
            <a:avLst/>
          </a:prstGeom>
          <a:noFill/>
        </p:spPr>
        <p:txBody>
          <a:bodyPr wrap="square" rtlCol="0">
            <a:spAutoFit/>
          </a:bodyPr>
          <a:lstStyle/>
          <a:p>
            <a:pPr algn="ctr"/>
            <a:r>
              <a:rPr lang="bn-BD" sz="3200" b="1" dirty="0" smtClean="0">
                <a:latin typeface="NikoshBAN" pitchFamily="2" charset="0"/>
                <a:cs typeface="NikoshBAN" pitchFamily="2" charset="0"/>
              </a:rPr>
              <a:t>ফুলের বাইরের স্তবক কে বৃতি বলে। বৃতি খন্ডিত না হলে সেটি যুক্ত বৃতি, সম্পূর্ণ খন্ডিত হলে সেটি বিযুক্ত বৃতি। বৃতির প্রতিটি খন্ডকে বৃত্যাংশ বলে। বৃতি সবুজ বর্ণের। এরা ফুলের ভিতরের অংশকে রোদ,বৃষ্টি,পোকার আক্রমণ থেকে রক্ষা করে এবং পরাগায়নে সাহায্য করে।</a:t>
            </a:r>
            <a:endParaRPr lang="en-US" sz="3200" b="1" dirty="0">
              <a:latin typeface="NikoshBAN" pitchFamily="2" charset="0"/>
              <a:cs typeface="NikoshBAN" pitchFamily="2" charset="0"/>
            </a:endParaRPr>
          </a:p>
        </p:txBody>
      </p:sp>
      <p:pic>
        <p:nvPicPr>
          <p:cNvPr id="7" name="Picture 6" descr="capture_111413.png"/>
          <p:cNvPicPr>
            <a:picLocks noChangeAspect="1"/>
          </p:cNvPicPr>
          <p:nvPr/>
        </p:nvPicPr>
        <p:blipFill>
          <a:blip r:embed="rId2"/>
          <a:srcRect l="23281" t="58988" r="20777"/>
          <a:stretch>
            <a:fillRect/>
          </a:stretch>
        </p:blipFill>
        <p:spPr>
          <a:xfrm>
            <a:off x="228600" y="228600"/>
            <a:ext cx="2057400" cy="1828800"/>
          </a:xfrm>
          <a:prstGeom prst="rect">
            <a:avLst/>
          </a:prstGeom>
        </p:spPr>
      </p:pic>
      <p:sp>
        <p:nvSpPr>
          <p:cNvPr id="8" name="Rectangle 7"/>
          <p:cNvSpPr/>
          <p:nvPr/>
        </p:nvSpPr>
        <p:spPr>
          <a:xfrm>
            <a:off x="2798619" y="277090"/>
            <a:ext cx="2064327" cy="886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FF0000"/>
                </a:solidFill>
                <a:latin typeface="NikoshBAN" pitchFamily="2" charset="0"/>
                <a:cs typeface="NikoshBAN" pitchFamily="2" charset="0"/>
              </a:rPr>
              <a:t> </a:t>
            </a:r>
            <a:r>
              <a:rPr lang="bn-BD" sz="3200" b="1" dirty="0" smtClean="0">
                <a:solidFill>
                  <a:schemeClr val="tx1"/>
                </a:solidFill>
                <a:latin typeface="NikoshBAN" pitchFamily="2" charset="0"/>
                <a:cs typeface="NikoshBAN" pitchFamily="2" charset="0"/>
              </a:rPr>
              <a:t>বৃত্যাংশ</a:t>
            </a:r>
            <a:endParaRPr lang="en-US" sz="3200" b="1" dirty="0">
              <a:solidFill>
                <a:schemeClr val="tx1"/>
              </a:solidFill>
              <a:latin typeface="NikoshBAN" pitchFamily="2" charset="0"/>
              <a:cs typeface="NikoshBAN" pitchFamily="2" charset="0"/>
            </a:endParaRPr>
          </a:p>
        </p:txBody>
      </p:sp>
      <p:cxnSp>
        <p:nvCxnSpPr>
          <p:cNvPr id="11" name="Straight Arrow Connector 10"/>
          <p:cNvCxnSpPr/>
          <p:nvPr/>
        </p:nvCxnSpPr>
        <p:spPr>
          <a:xfrm>
            <a:off x="2057400" y="762000"/>
            <a:ext cx="990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descr="Picture12.jpg"/>
          <p:cNvPicPr>
            <a:picLocks noChangeAspect="1"/>
          </p:cNvPicPr>
          <p:nvPr/>
        </p:nvPicPr>
        <p:blipFill>
          <a:blip r:embed="rId3"/>
          <a:stretch>
            <a:fillRect/>
          </a:stretch>
        </p:blipFill>
        <p:spPr>
          <a:xfrm>
            <a:off x="5257800" y="152400"/>
            <a:ext cx="1673132" cy="1828800"/>
          </a:xfrm>
          <a:prstGeom prst="rect">
            <a:avLst/>
          </a:prstGeom>
        </p:spPr>
      </p:pic>
      <p:cxnSp>
        <p:nvCxnSpPr>
          <p:cNvPr id="19" name="Straight Arrow Connector 18"/>
          <p:cNvCxnSpPr/>
          <p:nvPr/>
        </p:nvCxnSpPr>
        <p:spPr>
          <a:xfrm>
            <a:off x="6629400" y="685800"/>
            <a:ext cx="914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453745" y="457200"/>
            <a:ext cx="1004455" cy="401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FF0000"/>
                </a:solidFill>
                <a:latin typeface="NikoshBAN" pitchFamily="2" charset="0"/>
                <a:cs typeface="NikoshBAN" pitchFamily="2" charset="0"/>
              </a:rPr>
              <a:t> </a:t>
            </a:r>
            <a:r>
              <a:rPr lang="bn-BD" sz="2800" b="1" dirty="0" smtClean="0">
                <a:solidFill>
                  <a:schemeClr val="tx1"/>
                </a:solidFill>
                <a:latin typeface="NikoshBAN" pitchFamily="2" charset="0"/>
                <a:cs typeface="NikoshBAN" pitchFamily="2" charset="0"/>
              </a:rPr>
              <a:t>বৃতি</a:t>
            </a:r>
            <a:endParaRPr lang="en-US" sz="2800" b="1" dirty="0">
              <a:solidFill>
                <a:schemeClr val="tx1"/>
              </a:solidFill>
              <a:latin typeface="NikoshBAN" pitchFamily="2" charset="0"/>
              <a:cs typeface="NikoshBAN" pitchFamily="2" charset="0"/>
            </a:endParaRPr>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plus(in)">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wipe(left)">
                                      <p:cBhvr>
                                        <p:cTn id="43"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2743200"/>
            <a:ext cx="8458200" cy="3108543"/>
          </a:xfrm>
          <a:prstGeom prst="rect">
            <a:avLst/>
          </a:prstGeom>
          <a:noFill/>
        </p:spPr>
        <p:txBody>
          <a:bodyPr wrap="square" rtlCol="0">
            <a:spAutoFit/>
          </a:bodyPr>
          <a:lstStyle/>
          <a:p>
            <a:pPr algn="ctr"/>
            <a:r>
              <a:rPr lang="bn-BD" sz="2800" b="1" dirty="0" smtClean="0">
                <a:latin typeface="NikoshBAN" pitchFamily="2" charset="0"/>
                <a:cs typeface="NikoshBAN" pitchFamily="2" charset="0"/>
              </a:rPr>
              <a:t>দলমন্ডলের প্রতিটি খন্ডকে দল বা পাপড়ি বলে। পাপড়িগুলো যুক্ত হলে সেটি যুক্তদল,আলাদা হলে বিযুক্তদল। পাপড়ি রঙ্গিন হয়। এরা ফুলের অত্যাবশ্যকীয় অংশগুলোকে রোদ,বৃষ্টি থেকে রক্ষা করে। উজ্জ্বল রঙের দলমন্ডল পোকামাকড় ও পশুপাখি আকর্ষণ করে এবং পরাগায়নে সাহায্য করে।</a:t>
            </a:r>
            <a:endParaRPr lang="en-US" sz="2800" b="1" dirty="0">
              <a:latin typeface="NikoshBAN" pitchFamily="2" charset="0"/>
              <a:cs typeface="NikoshBAN" pitchFamily="2" charset="0"/>
            </a:endParaRPr>
          </a:p>
        </p:txBody>
      </p:sp>
      <p:pic>
        <p:nvPicPr>
          <p:cNvPr id="7" name="Picture 6" descr="capture_111413.png"/>
          <p:cNvPicPr>
            <a:picLocks noChangeAspect="1"/>
          </p:cNvPicPr>
          <p:nvPr/>
        </p:nvPicPr>
        <p:blipFill>
          <a:blip r:embed="rId2"/>
          <a:srcRect l="8256"/>
          <a:stretch>
            <a:fillRect/>
          </a:stretch>
        </p:blipFill>
        <p:spPr>
          <a:xfrm>
            <a:off x="152400" y="228600"/>
            <a:ext cx="2074612" cy="1828800"/>
          </a:xfrm>
          <a:prstGeom prst="rect">
            <a:avLst/>
          </a:prstGeom>
        </p:spPr>
      </p:pic>
      <p:sp>
        <p:nvSpPr>
          <p:cNvPr id="8" name="Rectangle 7"/>
          <p:cNvSpPr/>
          <p:nvPr/>
        </p:nvSpPr>
        <p:spPr>
          <a:xfrm>
            <a:off x="2854036" y="637308"/>
            <a:ext cx="1814946" cy="678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FF0000"/>
                </a:solidFill>
                <a:latin typeface="NikoshBAN" pitchFamily="2" charset="0"/>
                <a:cs typeface="NikoshBAN" pitchFamily="2" charset="0"/>
              </a:rPr>
              <a:t> </a:t>
            </a:r>
            <a:r>
              <a:rPr lang="bn-BD" sz="2800" b="1" dirty="0" smtClean="0">
                <a:solidFill>
                  <a:schemeClr val="tx1"/>
                </a:solidFill>
                <a:latin typeface="NikoshBAN" pitchFamily="2" charset="0"/>
                <a:cs typeface="NikoshBAN" pitchFamily="2" charset="0"/>
              </a:rPr>
              <a:t>দলমন্ডল</a:t>
            </a:r>
            <a:endParaRPr lang="en-US" sz="2800" b="1" dirty="0">
              <a:solidFill>
                <a:schemeClr val="tx1"/>
              </a:solidFill>
              <a:latin typeface="NikoshBAN" pitchFamily="2" charset="0"/>
              <a:cs typeface="NikoshBAN" pitchFamily="2" charset="0"/>
            </a:endParaRPr>
          </a:p>
        </p:txBody>
      </p:sp>
      <p:cxnSp>
        <p:nvCxnSpPr>
          <p:cNvPr id="11" name="Straight Arrow Connector 10"/>
          <p:cNvCxnSpPr/>
          <p:nvPr/>
        </p:nvCxnSpPr>
        <p:spPr>
          <a:xfrm>
            <a:off x="1905000" y="990600"/>
            <a:ext cx="990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descr="Picture12.jpg"/>
          <p:cNvPicPr>
            <a:picLocks noChangeAspect="1"/>
          </p:cNvPicPr>
          <p:nvPr/>
        </p:nvPicPr>
        <p:blipFill>
          <a:blip r:embed="rId3"/>
          <a:srcRect l="14738" t="25000" r="14738" b="8333"/>
          <a:stretch>
            <a:fillRect/>
          </a:stretch>
        </p:blipFill>
        <p:spPr>
          <a:xfrm>
            <a:off x="4724400" y="152400"/>
            <a:ext cx="2133600" cy="2008094"/>
          </a:xfrm>
          <a:prstGeom prst="rect">
            <a:avLst/>
          </a:prstGeom>
        </p:spPr>
      </p:pic>
      <p:cxnSp>
        <p:nvCxnSpPr>
          <p:cNvPr id="19" name="Straight Arrow Connector 18"/>
          <p:cNvCxnSpPr/>
          <p:nvPr/>
        </p:nvCxnSpPr>
        <p:spPr>
          <a:xfrm>
            <a:off x="6324600" y="990600"/>
            <a:ext cx="914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100455" y="540326"/>
            <a:ext cx="1544782" cy="692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FF0000"/>
                </a:solidFill>
                <a:latin typeface="NikoshBAN" pitchFamily="2" charset="0"/>
                <a:cs typeface="NikoshBAN" pitchFamily="2" charset="0"/>
              </a:rPr>
              <a:t> </a:t>
            </a:r>
            <a:r>
              <a:rPr lang="bn-BD" sz="2800" b="1" dirty="0" smtClean="0">
                <a:solidFill>
                  <a:schemeClr val="tx1"/>
                </a:solidFill>
                <a:latin typeface="NikoshBAN" pitchFamily="2" charset="0"/>
                <a:cs typeface="NikoshBAN" pitchFamily="2" charset="0"/>
              </a:rPr>
              <a:t>পাপড়ি</a:t>
            </a:r>
            <a:endParaRPr lang="en-US" sz="2800" b="1" dirty="0">
              <a:solidFill>
                <a:schemeClr val="tx1"/>
              </a:solidFill>
              <a:latin typeface="NikoshBAN" pitchFamily="2" charset="0"/>
              <a:cs typeface="NikoshBAN" pitchFamily="2" charset="0"/>
            </a:endParaRPr>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plus(in)">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wipe(up)">
                                      <p:cBhvr>
                                        <p:cTn id="43"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4800" y="3276600"/>
            <a:ext cx="8534400" cy="3539430"/>
          </a:xfrm>
          <a:prstGeom prst="rect">
            <a:avLst/>
          </a:prstGeom>
          <a:noFill/>
        </p:spPr>
        <p:txBody>
          <a:bodyPr wrap="square" rtlCol="0">
            <a:spAutoFit/>
          </a:bodyPr>
          <a:lstStyle/>
          <a:p>
            <a:pPr algn="ctr"/>
            <a:r>
              <a:rPr lang="bn-BD" sz="2800" b="1" dirty="0" smtClean="0">
                <a:latin typeface="NikoshBAN" pitchFamily="2" charset="0"/>
                <a:cs typeface="NikoshBAN" pitchFamily="2" charset="0"/>
              </a:rPr>
              <a:t>প্রতিটি পুংকেশরের দুইটি অংশ যথা- পুংদন্ড বা পরাগদন্ড এবং পরাগধানী বা পরাগথলী। পুংকেশরের  দন্ডের মতো অংশকে পুংদন্ড এবং শীর্ষের থলীর মতো অংশকে পরাগথলি বলে। পরাগধানী এবং পুংদন্ড সংযোগকারী অংশকে যোজনী বলে।পরাগধানীর মধ্যে পরাগ উৎপন্ন হয়। পুংজনন কোষ সরাসরি জনন কাজে অংশগ্রহণ করে।</a:t>
            </a:r>
            <a:endParaRPr lang="en-US" sz="2800" b="1" dirty="0">
              <a:latin typeface="NikoshBAN" pitchFamily="2" charset="0"/>
              <a:cs typeface="NikoshBAN" pitchFamily="2" charset="0"/>
            </a:endParaRPr>
          </a:p>
        </p:txBody>
      </p:sp>
      <p:pic>
        <p:nvPicPr>
          <p:cNvPr id="7" name="Picture 6" descr="capture_111413.png"/>
          <p:cNvPicPr>
            <a:picLocks noChangeAspect="1"/>
          </p:cNvPicPr>
          <p:nvPr/>
        </p:nvPicPr>
        <p:blipFill>
          <a:blip r:embed="rId2"/>
          <a:srcRect l="44872" r="29487" b="14782"/>
          <a:stretch>
            <a:fillRect/>
          </a:stretch>
        </p:blipFill>
        <p:spPr>
          <a:xfrm>
            <a:off x="838200" y="228600"/>
            <a:ext cx="2514600" cy="2554378"/>
          </a:xfrm>
          <a:prstGeom prst="rect">
            <a:avLst/>
          </a:prstGeom>
        </p:spPr>
      </p:pic>
      <p:sp>
        <p:nvSpPr>
          <p:cNvPr id="8" name="Rectangle 7"/>
          <p:cNvSpPr/>
          <p:nvPr/>
        </p:nvSpPr>
        <p:spPr>
          <a:xfrm>
            <a:off x="3657600" y="144780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b="1" dirty="0" smtClean="0">
                <a:solidFill>
                  <a:schemeClr val="tx1"/>
                </a:solidFill>
                <a:latin typeface="NikoshBAN" pitchFamily="2" charset="0"/>
                <a:cs typeface="NikoshBAN" pitchFamily="2" charset="0"/>
              </a:rPr>
              <a:t>পরাগদন্ড</a:t>
            </a:r>
            <a:endParaRPr lang="en-US" sz="2000" b="1" dirty="0">
              <a:solidFill>
                <a:schemeClr val="tx1"/>
              </a:solidFill>
              <a:latin typeface="NikoshBAN" pitchFamily="2" charset="0"/>
              <a:cs typeface="NikoshBAN" pitchFamily="2" charset="0"/>
            </a:endParaRPr>
          </a:p>
        </p:txBody>
      </p:sp>
      <p:cxnSp>
        <p:nvCxnSpPr>
          <p:cNvPr id="11" name="Straight Arrow Connector 10"/>
          <p:cNvCxnSpPr/>
          <p:nvPr/>
        </p:nvCxnSpPr>
        <p:spPr>
          <a:xfrm>
            <a:off x="2590800" y="762000"/>
            <a:ext cx="1066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86000" y="17526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657600" y="457200"/>
            <a:ext cx="1600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b="1" dirty="0" smtClean="0">
                <a:solidFill>
                  <a:schemeClr val="tx1"/>
                </a:solidFill>
                <a:latin typeface="NikoshBAN" pitchFamily="2" charset="0"/>
                <a:cs typeface="NikoshBAN" pitchFamily="2" charset="0"/>
              </a:rPr>
              <a:t>পরাগধানী</a:t>
            </a:r>
            <a:endParaRPr lang="en-US" sz="2000" b="1" dirty="0">
              <a:solidFill>
                <a:schemeClr val="tx1"/>
              </a:solidFill>
              <a:latin typeface="NikoshBAN" pitchFamily="2" charset="0"/>
              <a:cs typeface="NikoshBAN" pitchFamily="2" charset="0"/>
            </a:endParaRPr>
          </a:p>
        </p:txBody>
      </p:sp>
      <p:cxnSp>
        <p:nvCxnSpPr>
          <p:cNvPr id="26" name="Straight Connector 25"/>
          <p:cNvCxnSpPr>
            <a:stCxn id="15" idx="3"/>
          </p:cNvCxnSpPr>
          <p:nvPr/>
        </p:nvCxnSpPr>
        <p:spPr>
          <a:xfrm>
            <a:off x="5257800" y="762000"/>
            <a:ext cx="609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372894" y="1257300"/>
            <a:ext cx="989806"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57800" y="1752600"/>
            <a:ext cx="609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43600" y="914400"/>
            <a:ext cx="1905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FF0000"/>
                </a:solidFill>
                <a:latin typeface="NikoshBAN" pitchFamily="2" charset="0"/>
                <a:cs typeface="NikoshBAN" pitchFamily="2" charset="0"/>
              </a:rPr>
              <a:t> </a:t>
            </a:r>
            <a:r>
              <a:rPr lang="bn-BD" sz="2800" b="1" dirty="0" smtClean="0">
                <a:solidFill>
                  <a:schemeClr val="tx1"/>
                </a:solidFill>
                <a:latin typeface="NikoshBAN" pitchFamily="2" charset="0"/>
                <a:cs typeface="NikoshBAN" pitchFamily="2" charset="0"/>
              </a:rPr>
              <a:t>পুংকেশর</a:t>
            </a:r>
            <a:endParaRPr lang="en-US" sz="2800" b="1" dirty="0">
              <a:solidFill>
                <a:schemeClr val="tx1"/>
              </a:solidFill>
              <a:latin typeface="NikoshBAN" pitchFamily="2" charset="0"/>
              <a:cs typeface="NikoshBAN" pitchFamily="2" charset="0"/>
            </a:endParaRPr>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4800" y="3276600"/>
            <a:ext cx="8534400" cy="3108543"/>
          </a:xfrm>
          <a:prstGeom prst="rect">
            <a:avLst/>
          </a:prstGeom>
          <a:noFill/>
        </p:spPr>
        <p:txBody>
          <a:bodyPr wrap="square" rtlCol="0">
            <a:spAutoFit/>
          </a:bodyPr>
          <a:lstStyle/>
          <a:p>
            <a:pPr algn="ctr"/>
            <a:r>
              <a:rPr lang="bn-BD" sz="2800" b="1" dirty="0" smtClean="0">
                <a:latin typeface="NikoshBAN" pitchFamily="2" charset="0"/>
                <a:cs typeface="NikoshBAN" pitchFamily="2" charset="0"/>
              </a:rPr>
              <a:t>স্ত্রীস্তবক বা গর্ভকেশরের অবস্থান ফুলের কেন্দ্রে। স্ত্রীস্তবক এক বা একাধিক গর্ভপত্র নিয়ে গঠিত হতে পারে। একটি গর্ভপত্রের তিনটি অংশ যথা- গর্ভাশয়, গর্ভদন্ড এবং গর্ভমুন্ড। কতগুলো গর্ভপত্র নিয়ে স্ত্রীস্তবক গঠিত হয় এবং সম্পূর্ণভাবে পরস্পরের সাথে যুক্ত থাকে,তখন তাকে যুক্তগর্ভপত্রী, আর আলাদা থাকলে বিযুক্তগর্ভপত্রী বলে।</a:t>
            </a:r>
            <a:endParaRPr lang="en-US" sz="2800" b="1" dirty="0">
              <a:latin typeface="NikoshBAN" pitchFamily="2" charset="0"/>
              <a:cs typeface="NikoshBAN" pitchFamily="2" charset="0"/>
            </a:endParaRPr>
          </a:p>
        </p:txBody>
      </p:sp>
      <p:sp>
        <p:nvSpPr>
          <p:cNvPr id="8" name="Rectangle 7"/>
          <p:cNvSpPr/>
          <p:nvPr/>
        </p:nvSpPr>
        <p:spPr>
          <a:xfrm>
            <a:off x="2819400" y="990600"/>
            <a:ext cx="1066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smtClean="0">
                <a:solidFill>
                  <a:schemeClr val="tx1"/>
                </a:solidFill>
                <a:latin typeface="NikoshBAN" pitchFamily="2" charset="0"/>
                <a:cs typeface="NikoshBAN" pitchFamily="2" charset="0"/>
              </a:rPr>
              <a:t>গর্ভদন্ড</a:t>
            </a:r>
            <a:endParaRPr lang="en-US" b="1" dirty="0">
              <a:solidFill>
                <a:schemeClr val="tx1"/>
              </a:solidFill>
              <a:latin typeface="NikoshBAN" pitchFamily="2" charset="0"/>
              <a:cs typeface="NikoshBAN" pitchFamily="2" charset="0"/>
            </a:endParaRPr>
          </a:p>
        </p:txBody>
      </p:sp>
      <p:sp>
        <p:nvSpPr>
          <p:cNvPr id="15" name="Rectangle 14"/>
          <p:cNvSpPr/>
          <p:nvPr/>
        </p:nvSpPr>
        <p:spPr>
          <a:xfrm>
            <a:off x="2743200" y="228600"/>
            <a:ext cx="1066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smtClean="0">
                <a:solidFill>
                  <a:schemeClr val="tx1"/>
                </a:solidFill>
                <a:latin typeface="NikoshBAN" pitchFamily="2" charset="0"/>
                <a:cs typeface="NikoshBAN" pitchFamily="2" charset="0"/>
              </a:rPr>
              <a:t>গর্ভমুন্ড</a:t>
            </a:r>
            <a:endParaRPr lang="en-US" b="1" dirty="0">
              <a:solidFill>
                <a:schemeClr val="tx1"/>
              </a:solidFill>
              <a:latin typeface="NikoshBAN" pitchFamily="2" charset="0"/>
              <a:cs typeface="NikoshBAN" pitchFamily="2" charset="0"/>
            </a:endParaRPr>
          </a:p>
        </p:txBody>
      </p:sp>
      <p:cxnSp>
        <p:nvCxnSpPr>
          <p:cNvPr id="26" name="Straight Connector 25"/>
          <p:cNvCxnSpPr/>
          <p:nvPr/>
        </p:nvCxnSpPr>
        <p:spPr>
          <a:xfrm>
            <a:off x="3886200" y="457200"/>
            <a:ext cx="609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734197" y="1218803"/>
            <a:ext cx="1524000"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886200" y="1981200"/>
            <a:ext cx="609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648199" y="990600"/>
            <a:ext cx="2126673"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FF0000"/>
                </a:solidFill>
                <a:latin typeface="NikoshBAN" pitchFamily="2" charset="0"/>
                <a:cs typeface="NikoshBAN" pitchFamily="2" charset="0"/>
              </a:rPr>
              <a:t> </a:t>
            </a:r>
            <a:r>
              <a:rPr lang="bn-BD" sz="3200" b="1" dirty="0" smtClean="0">
                <a:solidFill>
                  <a:schemeClr val="tx1"/>
                </a:solidFill>
                <a:latin typeface="NikoshBAN" pitchFamily="2" charset="0"/>
                <a:cs typeface="NikoshBAN" pitchFamily="2" charset="0"/>
              </a:rPr>
              <a:t>স্ত্রীস্তবক</a:t>
            </a:r>
            <a:endParaRPr lang="en-US" sz="3200" b="1" dirty="0">
              <a:solidFill>
                <a:schemeClr val="tx1"/>
              </a:solidFill>
              <a:latin typeface="NikoshBAN" pitchFamily="2" charset="0"/>
              <a:cs typeface="NikoshBAN" pitchFamily="2" charset="0"/>
            </a:endParaRPr>
          </a:p>
        </p:txBody>
      </p:sp>
      <p:pic>
        <p:nvPicPr>
          <p:cNvPr id="13" name="Picture 12" descr="Picture7.jpg"/>
          <p:cNvPicPr>
            <a:picLocks noChangeAspect="1"/>
          </p:cNvPicPr>
          <p:nvPr/>
        </p:nvPicPr>
        <p:blipFill>
          <a:blip r:embed="rId2"/>
          <a:srcRect l="17533" r="17532" b="12144"/>
          <a:stretch>
            <a:fillRect/>
          </a:stretch>
        </p:blipFill>
        <p:spPr>
          <a:xfrm>
            <a:off x="685800" y="228599"/>
            <a:ext cx="1524000" cy="2873713"/>
          </a:xfrm>
          <a:prstGeom prst="rect">
            <a:avLst/>
          </a:prstGeom>
        </p:spPr>
      </p:pic>
      <p:sp>
        <p:nvSpPr>
          <p:cNvPr id="17" name="Rectangle 16"/>
          <p:cNvSpPr/>
          <p:nvPr/>
        </p:nvSpPr>
        <p:spPr>
          <a:xfrm>
            <a:off x="2743200" y="1828800"/>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smtClean="0">
                <a:solidFill>
                  <a:schemeClr val="tx1"/>
                </a:solidFill>
                <a:latin typeface="NikoshBAN" pitchFamily="2" charset="0"/>
                <a:cs typeface="NikoshBAN" pitchFamily="2" charset="0"/>
              </a:rPr>
              <a:t>গর্ভাশয়</a:t>
            </a:r>
            <a:endParaRPr lang="en-US" b="1" dirty="0">
              <a:solidFill>
                <a:schemeClr val="tx1"/>
              </a:solidFill>
              <a:latin typeface="NikoshBAN" pitchFamily="2" charset="0"/>
              <a:cs typeface="NikoshBAN" pitchFamily="2" charset="0"/>
            </a:endParaRPr>
          </a:p>
        </p:txBody>
      </p:sp>
      <p:cxnSp>
        <p:nvCxnSpPr>
          <p:cNvPr id="24" name="Straight Arrow Connector 23"/>
          <p:cNvCxnSpPr/>
          <p:nvPr/>
        </p:nvCxnSpPr>
        <p:spPr>
          <a:xfrm>
            <a:off x="1371600" y="457200"/>
            <a:ext cx="1371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524000" y="1219200"/>
            <a:ext cx="1219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00200" y="1981200"/>
            <a:ext cx="1143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5" grpId="0"/>
      <p:bldP spid="3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2133600"/>
            <a:ext cx="6400800" cy="2554545"/>
          </a:xfrm>
          <a:prstGeom prst="rect">
            <a:avLst/>
          </a:prstGeom>
          <a:noFill/>
        </p:spPr>
        <p:txBody>
          <a:bodyPr wrap="square" rtlCol="0">
            <a:spAutoFit/>
          </a:bodyPr>
          <a:lstStyle/>
          <a:p>
            <a:pPr>
              <a:buFont typeface="Wingdings" pitchFamily="2" charset="2"/>
              <a:buChar char="v"/>
            </a:pPr>
            <a:r>
              <a:rPr lang="bn-BD" sz="4000" b="1" dirty="0" smtClean="0">
                <a:latin typeface="NikoshBAN" pitchFamily="2" charset="0"/>
                <a:cs typeface="NikoshBAN" pitchFamily="2" charset="0"/>
              </a:rPr>
              <a:t>সরবরাহকৃত নমুনা থেকে ফুলের বিভিন্ন স্তবক পর্যবেক্ষন কর এবং নাম গুলো খাতায় লিখ।</a:t>
            </a:r>
            <a:endParaRPr lang="en-US" sz="4000" b="1" dirty="0">
              <a:latin typeface="NikoshBAN" pitchFamily="2" charset="0"/>
              <a:cs typeface="NikoshBAN" pitchFamily="2" charset="0"/>
            </a:endParaRPr>
          </a:p>
        </p:txBody>
      </p:sp>
      <p:sp>
        <p:nvSpPr>
          <p:cNvPr id="5" name="Explosion 1 4"/>
          <p:cNvSpPr/>
          <p:nvPr/>
        </p:nvSpPr>
        <p:spPr>
          <a:xfrm>
            <a:off x="990600" y="228600"/>
            <a:ext cx="5867400" cy="1600200"/>
          </a:xfrm>
          <a:prstGeom prst="irregularSeal1">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chemeClr val="tx1"/>
                </a:solidFill>
                <a:latin typeface="NikoshBAN" pitchFamily="2" charset="0"/>
                <a:cs typeface="NikoshBAN" pitchFamily="2" charset="0"/>
              </a:rPr>
              <a:t>জোড়ায় কাজ </a:t>
            </a:r>
            <a:endParaRPr lang="en-US" sz="3600" b="1" dirty="0">
              <a:solidFill>
                <a:schemeClr val="tx1"/>
              </a:solidFill>
              <a:latin typeface="NikoshBAN" pitchFamily="2" charset="0"/>
              <a:cs typeface="NikoshBAN" pitchFamily="2" charset="0"/>
            </a:endParaRPr>
          </a:p>
        </p:txBody>
      </p:sp>
      <p:pic>
        <p:nvPicPr>
          <p:cNvPr id="7" name="Picture 6" descr="th (20).jpg"/>
          <p:cNvPicPr>
            <a:picLocks noChangeAspect="1"/>
          </p:cNvPicPr>
          <p:nvPr/>
        </p:nvPicPr>
        <p:blipFill>
          <a:blip r:embed="rId2"/>
          <a:stretch>
            <a:fillRect/>
          </a:stretch>
        </p:blipFill>
        <p:spPr>
          <a:xfrm>
            <a:off x="6781800" y="2293558"/>
            <a:ext cx="1981200" cy="15926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images-10.png"/>
          <p:cNvPicPr>
            <a:picLocks noChangeAspect="1"/>
          </p:cNvPicPr>
          <p:nvPr/>
        </p:nvPicPr>
        <p:blipFill>
          <a:blip r:embed="rId3"/>
          <a:stretch>
            <a:fillRect/>
          </a:stretch>
        </p:blipFill>
        <p:spPr>
          <a:xfrm>
            <a:off x="4800600" y="4267200"/>
            <a:ext cx="3562350" cy="2270125"/>
          </a:xfrm>
          <a:prstGeom prst="rect">
            <a:avLst/>
          </a:prstGeom>
        </p:spPr>
      </p:pic>
    </p:spTree>
    <p:extLst>
      <p:ext uri="{BB962C8B-B14F-4D97-AF65-F5344CB8AC3E}">
        <p14:creationId xmlns:p14="http://schemas.microsoft.com/office/powerpoint/2010/main" val="1846462140"/>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0-#ppt_w/2"/>
                                          </p:val>
                                        </p:tav>
                                        <p:tav tm="100000">
                                          <p:val>
                                            <p:strVal val="#ppt_x"/>
                                          </p:val>
                                        </p:tav>
                                      </p:tavLst>
                                    </p:anim>
                                    <p:anim calcmode="lin" valueType="num">
                                      <p:cBhvr additive="base">
                                        <p:cTn id="1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457200" y="0"/>
            <a:ext cx="3886200" cy="19050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6000" b="1" dirty="0" smtClean="0">
                <a:solidFill>
                  <a:schemeClr val="tx1"/>
                </a:solidFill>
                <a:latin typeface="NikoshBAN" pitchFamily="2" charset="0"/>
                <a:cs typeface="NikoshBAN" pitchFamily="2" charset="0"/>
              </a:rPr>
              <a:t>মূল্যায়ন</a:t>
            </a:r>
            <a:endParaRPr lang="en-US" sz="6000" b="1" dirty="0">
              <a:solidFill>
                <a:schemeClr val="tx1"/>
              </a:solidFill>
              <a:latin typeface="NikoshBAN" pitchFamily="2" charset="0"/>
              <a:cs typeface="NikoshBAN" pitchFamily="2" charset="0"/>
            </a:endParaRPr>
          </a:p>
        </p:txBody>
      </p:sp>
      <p:sp>
        <p:nvSpPr>
          <p:cNvPr id="4" name="TextBox 3"/>
          <p:cNvSpPr txBox="1"/>
          <p:nvPr/>
        </p:nvSpPr>
        <p:spPr>
          <a:xfrm>
            <a:off x="152400" y="1981201"/>
            <a:ext cx="8763000" cy="3970318"/>
          </a:xfrm>
          <a:prstGeom prst="rect">
            <a:avLst/>
          </a:prstGeom>
          <a:noFill/>
        </p:spPr>
        <p:txBody>
          <a:bodyPr wrap="square" rtlCol="0">
            <a:spAutoFit/>
          </a:bodyPr>
          <a:lstStyle/>
          <a:p>
            <a:r>
              <a:rPr lang="en-US" sz="3600" b="1" dirty="0" smtClean="0">
                <a:latin typeface="NikoshBAN" pitchFamily="2" charset="0"/>
                <a:cs typeface="NikoshBAN" pitchFamily="2" charset="0"/>
              </a:rPr>
              <a:t>1</a:t>
            </a:r>
            <a:r>
              <a:rPr lang="bn-BD" sz="3600" b="1" dirty="0" smtClean="0">
                <a:latin typeface="NikoshBAN" pitchFamily="2" charset="0"/>
                <a:cs typeface="NikoshBAN" pitchFamily="2" charset="0"/>
              </a:rPr>
              <a:t>। একটি আদর্শ ফুলের কয়টি অংশ?</a:t>
            </a:r>
          </a:p>
          <a:p>
            <a:r>
              <a:rPr lang="bn-BD" sz="3600" b="1" dirty="0" smtClean="0">
                <a:latin typeface="NikoshBAN" pitchFamily="2" charset="0"/>
                <a:cs typeface="NikoshBAN" pitchFamily="2" charset="0"/>
              </a:rPr>
              <a:t>২। সবৃন্তক এবং অবৃন্তক ফুলের উদাহরন দাও।</a:t>
            </a:r>
          </a:p>
          <a:p>
            <a:r>
              <a:rPr lang="bn-BD" sz="3600" b="1" dirty="0" smtClean="0">
                <a:latin typeface="NikoshBAN" pitchFamily="2" charset="0"/>
                <a:cs typeface="NikoshBAN" pitchFamily="2" charset="0"/>
              </a:rPr>
              <a:t>৩। বৃতি কাকে বলে?</a:t>
            </a:r>
          </a:p>
          <a:p>
            <a:r>
              <a:rPr lang="bn-BD" sz="3600" b="1" dirty="0" smtClean="0">
                <a:latin typeface="NikoshBAN" pitchFamily="2" charset="0"/>
                <a:cs typeface="NikoshBAN" pitchFamily="2" charset="0"/>
              </a:rPr>
              <a:t>৪। দলমন্ডলের প্রতিটি খন্ডকে কী বলে?</a:t>
            </a:r>
          </a:p>
          <a:p>
            <a:r>
              <a:rPr lang="bn-BD" sz="3600" b="1" dirty="0" smtClean="0">
                <a:latin typeface="NikoshBAN" pitchFamily="2" charset="0"/>
                <a:cs typeface="NikoshBAN" pitchFamily="2" charset="0"/>
              </a:rPr>
              <a:t>৫। একটি গর্ভপত্রে কয়টি অংশ থাকে?</a:t>
            </a:r>
          </a:p>
          <a:p>
            <a:endParaRPr lang="bn-BD" sz="3600" b="1" dirty="0" smtClean="0">
              <a:latin typeface="NikoshBAN" pitchFamily="2" charset="0"/>
              <a:cs typeface="NikoshBAN"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82562"/>
            <a:ext cx="2895600" cy="1112838"/>
          </a:xfrm>
        </p:spPr>
        <p:txBody>
          <a:bodyPr>
            <a:noAutofit/>
          </a:bodyPr>
          <a:lstStyle/>
          <a:p>
            <a:r>
              <a:rPr lang="bn-BD" sz="6600" b="1" dirty="0" smtClean="0">
                <a:latin typeface="NikoshBAN" pitchFamily="2" charset="0"/>
                <a:cs typeface="NikoshBAN" pitchFamily="2" charset="0"/>
              </a:rPr>
              <a:t> </a:t>
            </a:r>
            <a:r>
              <a:rPr lang="bn-BD" sz="4800" b="1" dirty="0" smtClean="0">
                <a:latin typeface="NikoshBAN" pitchFamily="2" charset="0"/>
                <a:cs typeface="NikoshBAN" pitchFamily="2" charset="0"/>
              </a:rPr>
              <a:t>পরিচিতি</a:t>
            </a:r>
            <a:endParaRPr lang="en-US" sz="4800" b="1" dirty="0">
              <a:latin typeface="NikoshBAN" pitchFamily="2" charset="0"/>
              <a:cs typeface="NikoshBAN" pitchFamily="2" charset="0"/>
            </a:endParaRPr>
          </a:p>
        </p:txBody>
      </p:sp>
      <p:pic>
        <p:nvPicPr>
          <p:cNvPr id="6" name="Content Placeholder 3" descr="RUBAIYA_SULTANA_copy.jpg"/>
          <p:cNvPicPr>
            <a:picLocks noGrp="1" noChangeAspect="1"/>
          </p:cNvPicPr>
          <p:nvPr>
            <p:ph idx="1"/>
          </p:nvPr>
        </p:nvPicPr>
        <p:blipFill>
          <a:blip r:embed="rId2"/>
          <a:stretch>
            <a:fillRect/>
          </a:stretch>
        </p:blipFill>
        <p:spPr>
          <a:xfrm>
            <a:off x="1066800" y="1609725"/>
            <a:ext cx="2590800" cy="2428875"/>
          </a:xfrm>
        </p:spPr>
      </p:pic>
      <p:sp>
        <p:nvSpPr>
          <p:cNvPr id="4" name="TextBox 3"/>
          <p:cNvSpPr txBox="1"/>
          <p:nvPr/>
        </p:nvSpPr>
        <p:spPr>
          <a:xfrm>
            <a:off x="152400" y="4343400"/>
            <a:ext cx="3962400" cy="1631216"/>
          </a:xfrm>
          <a:prstGeom prst="rect">
            <a:avLst/>
          </a:prstGeom>
          <a:noFill/>
        </p:spPr>
        <p:txBody>
          <a:bodyPr wrap="square" rtlCol="0">
            <a:spAutoFit/>
          </a:bodyPr>
          <a:lstStyle/>
          <a:p>
            <a:pPr algn="ctr"/>
            <a:r>
              <a:rPr lang="bn-BD" sz="3600" b="1" dirty="0" smtClean="0">
                <a:latin typeface="SutonnyOMJ" pitchFamily="2" charset="0"/>
                <a:cs typeface="SutonnyOMJ" pitchFamily="2" charset="0"/>
              </a:rPr>
              <a:t>রুবাইয়া</a:t>
            </a:r>
            <a:r>
              <a:rPr lang="bn-BD" sz="3600" b="1" dirty="0" smtClean="0">
                <a:latin typeface="NikoshBAN" pitchFamily="2" charset="0"/>
                <a:cs typeface="NikoshBAN" pitchFamily="2" charset="0"/>
              </a:rPr>
              <a:t> সুলতানা </a:t>
            </a:r>
          </a:p>
          <a:p>
            <a:pPr algn="ctr"/>
            <a:r>
              <a:rPr lang="bn-BD" sz="2400" b="1" dirty="0" smtClean="0">
                <a:latin typeface="NikoshBAN" pitchFamily="2" charset="0"/>
                <a:cs typeface="NikoshBAN" pitchFamily="2" charset="0"/>
              </a:rPr>
              <a:t>সহকারি শিক্ষক  </a:t>
            </a:r>
          </a:p>
          <a:p>
            <a:pPr algn="ctr"/>
            <a:r>
              <a:rPr lang="bn-BD" sz="2000" b="1" dirty="0" smtClean="0">
                <a:latin typeface="NikoshBAN" pitchFamily="2" charset="0"/>
                <a:cs typeface="NikoshBAN" pitchFamily="2" charset="0"/>
              </a:rPr>
              <a:t>হাফিজ আহমেদ উচ্চ বিদ্যালয়</a:t>
            </a:r>
          </a:p>
          <a:p>
            <a:pPr algn="ctr"/>
            <a:r>
              <a:rPr lang="bn-BD" sz="2000" b="1" dirty="0" smtClean="0">
                <a:latin typeface="NikoshBAN" pitchFamily="2" charset="0"/>
                <a:cs typeface="NikoshBAN" pitchFamily="2" charset="0"/>
              </a:rPr>
              <a:t>একবাড়িয়া, </a:t>
            </a:r>
            <a:r>
              <a:rPr lang="bn-BD" sz="2000" b="1" dirty="0" smtClean="0">
                <a:latin typeface="SutonnyOMJ" pitchFamily="2" charset="0"/>
                <a:cs typeface="SutonnyOMJ" pitchFamily="2" charset="0"/>
              </a:rPr>
              <a:t>বরুড়া</a:t>
            </a:r>
            <a:r>
              <a:rPr lang="bn-BD" sz="2000" b="1" dirty="0" smtClean="0">
                <a:latin typeface="NikoshBAN" pitchFamily="2" charset="0"/>
                <a:cs typeface="NikoshBAN" pitchFamily="2" charset="0"/>
              </a:rPr>
              <a:t> , কুমিল্লা</a:t>
            </a:r>
            <a:r>
              <a:rPr lang="bn-BD" sz="1600" b="1" dirty="0" smtClean="0">
                <a:latin typeface="NikoshBAN" pitchFamily="2" charset="0"/>
                <a:cs typeface="NikoshBAN" pitchFamily="2" charset="0"/>
              </a:rPr>
              <a:t> </a:t>
            </a:r>
            <a:endParaRPr lang="en-US" sz="1600" b="1" dirty="0">
              <a:latin typeface="NikoshBAN" pitchFamily="2" charset="0"/>
              <a:cs typeface="NikoshBAN" pitchFamily="2" charset="0"/>
            </a:endParaRPr>
          </a:p>
        </p:txBody>
      </p:sp>
      <p:sp>
        <p:nvSpPr>
          <p:cNvPr id="7" name="TextBox 6"/>
          <p:cNvSpPr txBox="1"/>
          <p:nvPr/>
        </p:nvSpPr>
        <p:spPr>
          <a:xfrm>
            <a:off x="5257800" y="4419600"/>
            <a:ext cx="3505200" cy="1384995"/>
          </a:xfrm>
          <a:prstGeom prst="rect">
            <a:avLst/>
          </a:prstGeom>
          <a:noFill/>
        </p:spPr>
        <p:txBody>
          <a:bodyPr wrap="square" rtlCol="0">
            <a:spAutoFit/>
          </a:bodyPr>
          <a:lstStyle/>
          <a:p>
            <a:r>
              <a:rPr lang="bn-BD" sz="2800" b="1" dirty="0" smtClean="0">
                <a:latin typeface="NikoshBAN" pitchFamily="2" charset="0"/>
                <a:cs typeface="NikoshBAN" pitchFamily="2" charset="0"/>
              </a:rPr>
              <a:t>শ্রেনিঃ ৯ম-১০ম</a:t>
            </a:r>
          </a:p>
          <a:p>
            <a:r>
              <a:rPr lang="bn-BD" sz="2800" b="1" dirty="0" smtClean="0">
                <a:latin typeface="NikoshBAN" pitchFamily="2" charset="0"/>
                <a:cs typeface="NikoshBAN" pitchFamily="2" charset="0"/>
              </a:rPr>
              <a:t>বিষয়ঃ</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জীববিজ্ঞান </a:t>
            </a:r>
          </a:p>
          <a:p>
            <a:r>
              <a:rPr lang="bn-BD" sz="2800" b="1" dirty="0" smtClean="0">
                <a:latin typeface="NikoshBAN" pitchFamily="2" charset="0"/>
                <a:cs typeface="NikoshBAN" pitchFamily="2" charset="0"/>
              </a:rPr>
              <a:t>অধ্যায়ঃ একাদশ</a:t>
            </a:r>
          </a:p>
        </p:txBody>
      </p:sp>
      <p:pic>
        <p:nvPicPr>
          <p:cNvPr id="10" name="Picture 9" descr="images.jpg"/>
          <p:cNvPicPr>
            <a:picLocks noChangeAspect="1"/>
          </p:cNvPicPr>
          <p:nvPr/>
        </p:nvPicPr>
        <p:blipFill>
          <a:blip r:embed="rId3"/>
          <a:stretch>
            <a:fillRect/>
          </a:stretch>
        </p:blipFill>
        <p:spPr>
          <a:xfrm>
            <a:off x="5562600" y="1600200"/>
            <a:ext cx="2347913" cy="2514600"/>
          </a:xfrm>
          <a:prstGeom prst="rect">
            <a:avLst/>
          </a:prstGeom>
        </p:spPr>
      </p:pic>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4114800"/>
            <a:ext cx="6019800" cy="1600438"/>
          </a:xfrm>
          <a:prstGeom prst="rect">
            <a:avLst/>
          </a:prstGeom>
          <a:noFill/>
        </p:spPr>
        <p:txBody>
          <a:bodyPr wrap="square" rtlCol="0">
            <a:spAutoFit/>
          </a:bodyPr>
          <a:lstStyle/>
          <a:p>
            <a:pPr algn="ctr">
              <a:buFont typeface="Wingdings" pitchFamily="2" charset="2"/>
              <a:buChar char="v"/>
            </a:pPr>
            <a:r>
              <a:rPr lang="bn-BD" sz="5400" b="1" dirty="0" smtClean="0">
                <a:latin typeface="NikoshBAN" pitchFamily="2" charset="0"/>
                <a:cs typeface="NikoshBAN" pitchFamily="2" charset="0"/>
              </a:rPr>
              <a:t> </a:t>
            </a:r>
            <a:r>
              <a:rPr lang="bn-BD" sz="4400" b="1" dirty="0" smtClean="0">
                <a:latin typeface="NikoshBAN" pitchFamily="2" charset="0"/>
                <a:cs typeface="NikoshBAN" pitchFamily="2" charset="0"/>
              </a:rPr>
              <a:t>চিত্রসহ ফুলের বিভিন্ন অংশের বর্ণনা।</a:t>
            </a:r>
            <a:endParaRPr lang="en-US" sz="4400" b="1" dirty="0">
              <a:latin typeface="NikoshBAN" pitchFamily="2" charset="0"/>
              <a:cs typeface="NikoshBAN" pitchFamily="2" charset="0"/>
            </a:endParaRPr>
          </a:p>
        </p:txBody>
      </p:sp>
      <p:pic>
        <p:nvPicPr>
          <p:cNvPr id="4" name="Picture 3" descr="images-8.jpg"/>
          <p:cNvPicPr>
            <a:picLocks noChangeAspect="1"/>
          </p:cNvPicPr>
          <p:nvPr/>
        </p:nvPicPr>
        <p:blipFill>
          <a:blip r:embed="rId2"/>
          <a:srcRect t="6029" b="47749"/>
          <a:stretch>
            <a:fillRect/>
          </a:stretch>
        </p:blipFill>
        <p:spPr>
          <a:xfrm>
            <a:off x="1371600" y="1828800"/>
            <a:ext cx="6172200" cy="2209800"/>
          </a:xfrm>
          <a:prstGeom prst="rect">
            <a:avLst/>
          </a:prstGeom>
        </p:spPr>
      </p:pic>
      <p:sp>
        <p:nvSpPr>
          <p:cNvPr id="11" name="Horizontal Scroll 10"/>
          <p:cNvSpPr/>
          <p:nvPr/>
        </p:nvSpPr>
        <p:spPr>
          <a:xfrm>
            <a:off x="2410691" y="270164"/>
            <a:ext cx="4218709" cy="1524000"/>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800" b="1" dirty="0" smtClean="0">
                <a:solidFill>
                  <a:schemeClr val="tx1"/>
                </a:solidFill>
                <a:latin typeface="NikoshBAN" pitchFamily="2" charset="0"/>
                <a:cs typeface="NikoshBAN" pitchFamily="2" charset="0"/>
              </a:rPr>
              <a:t>বাড়ির কাজ</a:t>
            </a:r>
            <a:endParaRPr lang="en-US" sz="4800" b="1" dirty="0">
              <a:solidFill>
                <a:schemeClr val="tx1"/>
              </a:solidFill>
              <a:latin typeface="NikoshBAN" pitchFamily="2" charset="0"/>
              <a:cs typeface="NikoshBAN" pitchFamily="2"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4944" y="4364182"/>
            <a:ext cx="5777347" cy="1862048"/>
          </a:xfrm>
          <a:prstGeom prst="rect">
            <a:avLst/>
          </a:prstGeom>
          <a:noFill/>
        </p:spPr>
        <p:txBody>
          <a:bodyPr wrap="square" rtlCol="0">
            <a:spAutoFit/>
          </a:bodyPr>
          <a:lstStyle/>
          <a:p>
            <a:r>
              <a:rPr lang="bn-BD" sz="11500" b="1" dirty="0" smtClean="0">
                <a:solidFill>
                  <a:srgbClr val="FF3399"/>
                </a:solidFill>
                <a:latin typeface="NikoshBAN" pitchFamily="2" charset="0"/>
                <a:cs typeface="NikoshBAN" pitchFamily="2" charset="0"/>
              </a:rPr>
              <a:t>ধন্যবাদ</a:t>
            </a:r>
            <a:endParaRPr lang="en-US" sz="11500" b="1" dirty="0">
              <a:solidFill>
                <a:srgbClr val="FF3399"/>
              </a:solidFill>
              <a:latin typeface="NikoshBAN" pitchFamily="2" charset="0"/>
              <a:cs typeface="NikoshBAN" pitchFamily="2" charset="0"/>
            </a:endParaRPr>
          </a:p>
        </p:txBody>
      </p:sp>
      <p:pic>
        <p:nvPicPr>
          <p:cNvPr id="5" name="Picture 4" descr="ceb2ff8b4addd9c396991bf18c6a31d8.jpg"/>
          <p:cNvPicPr>
            <a:picLocks noChangeAspect="1"/>
          </p:cNvPicPr>
          <p:nvPr/>
        </p:nvPicPr>
        <p:blipFill>
          <a:blip r:embed="rId2"/>
          <a:stretch>
            <a:fillRect/>
          </a:stretch>
        </p:blipFill>
        <p:spPr>
          <a:xfrm>
            <a:off x="1503218" y="460540"/>
            <a:ext cx="5936673" cy="3855297"/>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3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381000" y="609600"/>
            <a:ext cx="4267200" cy="2362200"/>
          </a:xfrm>
          <a:prstGeom prst="rightArrow">
            <a:avLst>
              <a:gd name="adj1" fmla="val 66422"/>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chemeClr val="tx1"/>
                </a:solidFill>
                <a:latin typeface="NikoshBAN" pitchFamily="2" charset="0"/>
                <a:cs typeface="NikoshBAN" pitchFamily="2" charset="0"/>
              </a:rPr>
              <a:t>চিত্রটি লক্ষ্য কর</a:t>
            </a:r>
            <a:endParaRPr lang="en-US" sz="4000" b="1" dirty="0">
              <a:solidFill>
                <a:schemeClr val="tx1"/>
              </a:solidFill>
              <a:latin typeface="NikoshBAN" pitchFamily="2" charset="0"/>
              <a:cs typeface="NikoshBAN" pitchFamily="2" charset="0"/>
            </a:endParaRPr>
          </a:p>
        </p:txBody>
      </p:sp>
      <p:sp>
        <p:nvSpPr>
          <p:cNvPr id="4" name="Rectangle 3"/>
          <p:cNvSpPr/>
          <p:nvPr/>
        </p:nvSpPr>
        <p:spPr>
          <a:xfrm>
            <a:off x="1981200" y="4800600"/>
            <a:ext cx="6096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rgbClr val="FF0000"/>
                </a:solidFill>
                <a:latin typeface="NikoshBAN" pitchFamily="2" charset="0"/>
                <a:cs typeface="NikoshBAN" pitchFamily="2" charset="0"/>
              </a:rPr>
              <a:t>  </a:t>
            </a:r>
            <a:r>
              <a:rPr lang="bn-BD" sz="4800" b="1" dirty="0" smtClean="0">
                <a:solidFill>
                  <a:schemeClr val="tx1"/>
                </a:solidFill>
                <a:latin typeface="NikoshBAN" pitchFamily="2" charset="0"/>
                <a:cs typeface="NikoshBAN" pitchFamily="2" charset="0"/>
              </a:rPr>
              <a:t>চিত্রে কী দেখছ?</a:t>
            </a:r>
            <a:endParaRPr lang="en-US" sz="4800" b="1" dirty="0">
              <a:solidFill>
                <a:schemeClr val="tx1"/>
              </a:solidFill>
              <a:latin typeface="NikoshBAN" pitchFamily="2" charset="0"/>
              <a:cs typeface="NikoshBAN" pitchFamily="2" charset="0"/>
            </a:endParaRPr>
          </a:p>
        </p:txBody>
      </p:sp>
      <p:pic>
        <p:nvPicPr>
          <p:cNvPr id="5" name="Picture 4" descr="istockphoto-488653845-612x612.jpg"/>
          <p:cNvPicPr>
            <a:picLocks noChangeAspect="1"/>
          </p:cNvPicPr>
          <p:nvPr/>
        </p:nvPicPr>
        <p:blipFill>
          <a:blip r:embed="rId2"/>
          <a:srcRect l="6455" r="3418"/>
          <a:stretch>
            <a:fillRect/>
          </a:stretch>
        </p:blipFill>
        <p:spPr>
          <a:xfrm>
            <a:off x="4749091" y="484909"/>
            <a:ext cx="4103963" cy="31449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strVal val="#ppt_w*0.70"/>
                                          </p:val>
                                        </p:tav>
                                        <p:tav tm="100000">
                                          <p:val>
                                            <p:strVal val="#ppt_w"/>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a:off x="2362200" y="5410200"/>
            <a:ext cx="4419600" cy="1219200"/>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rgbClr val="FF0000"/>
                </a:solidFill>
                <a:latin typeface="NikoshBAN" pitchFamily="2" charset="0"/>
                <a:cs typeface="NikoshBAN" pitchFamily="2" charset="0"/>
              </a:rPr>
              <a:t>ফুল</a:t>
            </a:r>
            <a:endParaRPr lang="en-US" sz="6600" b="1" dirty="0">
              <a:solidFill>
                <a:srgbClr val="FF0000"/>
              </a:solidFill>
              <a:latin typeface="NikoshBAN" pitchFamily="2" charset="0"/>
              <a:cs typeface="NikoshBAN" pitchFamily="2" charset="0"/>
            </a:endParaRPr>
          </a:p>
        </p:txBody>
      </p:sp>
      <p:sp>
        <p:nvSpPr>
          <p:cNvPr id="4" name="Wave 3"/>
          <p:cNvSpPr/>
          <p:nvPr/>
        </p:nvSpPr>
        <p:spPr>
          <a:xfrm>
            <a:off x="1524000" y="382121"/>
            <a:ext cx="5791200" cy="762000"/>
          </a:xfrm>
          <a:prstGeom prst="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b="1" dirty="0" smtClean="0">
                <a:solidFill>
                  <a:schemeClr val="tx1"/>
                </a:solidFill>
                <a:latin typeface="NikoshBAN" pitchFamily="2" charset="0"/>
                <a:cs typeface="NikoshBAN" pitchFamily="2" charset="0"/>
              </a:rPr>
              <a:t> </a:t>
            </a:r>
            <a:r>
              <a:rPr lang="bn-BD" sz="5400" b="1" dirty="0" smtClean="0">
                <a:solidFill>
                  <a:schemeClr val="tx1"/>
                </a:solidFill>
                <a:latin typeface="NikoshBAN" pitchFamily="2" charset="0"/>
                <a:cs typeface="NikoshBAN" pitchFamily="2" charset="0"/>
              </a:rPr>
              <a:t>পাঠ শিরোনাম </a:t>
            </a:r>
            <a:endParaRPr lang="en-US" sz="5400" b="1" dirty="0">
              <a:solidFill>
                <a:schemeClr val="tx1"/>
              </a:solidFill>
              <a:latin typeface="NikoshBAN" pitchFamily="2" charset="0"/>
              <a:cs typeface="NikoshBAN" pitchFamily="2" charset="0"/>
            </a:endParaRPr>
          </a:p>
        </p:txBody>
      </p:sp>
      <p:pic>
        <p:nvPicPr>
          <p:cNvPr id="5" name="Picture 4" descr="Chinese-Hibiscus.png"/>
          <p:cNvPicPr>
            <a:picLocks noChangeAspect="1"/>
          </p:cNvPicPr>
          <p:nvPr/>
        </p:nvPicPr>
        <p:blipFill>
          <a:blip r:embed="rId2"/>
          <a:srcRect l="5263" t="3176" r="5263" b="6311"/>
          <a:stretch>
            <a:fillRect/>
          </a:stretch>
        </p:blipFill>
        <p:spPr>
          <a:xfrm>
            <a:off x="1828800" y="1295400"/>
            <a:ext cx="4800600" cy="381224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914400" y="228600"/>
            <a:ext cx="5867400" cy="1752600"/>
          </a:xfrm>
          <a:prstGeom prst="rightArrow">
            <a:avLst>
              <a:gd name="adj1" fmla="val 70870"/>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chemeClr val="tx1"/>
                </a:solidFill>
                <a:latin typeface="NikoshBAN" pitchFamily="2" charset="0"/>
                <a:cs typeface="NikoshBAN" pitchFamily="2" charset="0"/>
              </a:rPr>
              <a:t>শিখন</a:t>
            </a:r>
            <a:r>
              <a:rPr lang="en-US" sz="6000" b="1" dirty="0">
                <a:solidFill>
                  <a:schemeClr val="tx1"/>
                </a:solidFill>
                <a:latin typeface="NikoshBAN" pitchFamily="2" charset="0"/>
                <a:cs typeface="NikoshBAN" pitchFamily="2" charset="0"/>
              </a:rPr>
              <a:t> </a:t>
            </a:r>
            <a:r>
              <a:rPr lang="bn-BD" sz="6000" b="1" dirty="0" smtClean="0">
                <a:solidFill>
                  <a:schemeClr val="tx1"/>
                </a:solidFill>
                <a:latin typeface="NikoshBAN" pitchFamily="2" charset="0"/>
                <a:cs typeface="NikoshBAN" pitchFamily="2" charset="0"/>
              </a:rPr>
              <a:t>ফল </a:t>
            </a:r>
            <a:endParaRPr lang="en-US" sz="6000" b="1" dirty="0">
              <a:solidFill>
                <a:schemeClr val="tx1"/>
              </a:solidFill>
              <a:latin typeface="NikoshBAN" pitchFamily="2" charset="0"/>
              <a:cs typeface="NikoshBAN" pitchFamily="2" charset="0"/>
            </a:endParaRPr>
          </a:p>
        </p:txBody>
      </p:sp>
      <p:sp>
        <p:nvSpPr>
          <p:cNvPr id="3" name="TextBox 2"/>
          <p:cNvSpPr txBox="1"/>
          <p:nvPr/>
        </p:nvSpPr>
        <p:spPr>
          <a:xfrm>
            <a:off x="685800" y="2667000"/>
            <a:ext cx="7620000" cy="2616101"/>
          </a:xfrm>
          <a:prstGeom prst="rect">
            <a:avLst/>
          </a:prstGeom>
          <a:noFill/>
        </p:spPr>
        <p:txBody>
          <a:bodyPr wrap="square" rtlCol="0">
            <a:spAutoFit/>
          </a:bodyPr>
          <a:lstStyle/>
          <a:p>
            <a:r>
              <a:rPr lang="bn-BD" sz="4400" b="1" dirty="0" smtClean="0">
                <a:latin typeface="NikoshBAN" pitchFamily="2" charset="0"/>
                <a:cs typeface="NikoshBAN" pitchFamily="2" charset="0"/>
              </a:rPr>
              <a:t>এই পাঠ শেষে শিক্ষার্থীরা ---</a:t>
            </a:r>
            <a:endParaRPr lang="bn-BD" sz="3600" b="1" dirty="0" smtClean="0">
              <a:latin typeface="NikoshBAN" pitchFamily="2" charset="0"/>
              <a:cs typeface="NikoshBAN" pitchFamily="2" charset="0"/>
            </a:endParaRPr>
          </a:p>
          <a:p>
            <a:pPr>
              <a:buFont typeface="Wingdings" pitchFamily="2" charset="2"/>
              <a:buChar char="Ø"/>
            </a:pPr>
            <a:r>
              <a:rPr lang="bn-BD" sz="2800" b="1" dirty="0" smtClean="0">
                <a:latin typeface="NikoshBAN" pitchFamily="2" charset="0"/>
                <a:cs typeface="NikoshBAN" pitchFamily="2" charset="0"/>
              </a:rPr>
              <a:t> ফুল সম্পর্কে বলতে পারবে</a:t>
            </a:r>
          </a:p>
          <a:p>
            <a:pPr>
              <a:buFont typeface="Wingdings" pitchFamily="2" charset="2"/>
              <a:buChar char="Ø"/>
            </a:pPr>
            <a:r>
              <a:rPr lang="bn-BD" sz="2800" b="1" dirty="0" smtClean="0">
                <a:latin typeface="NikoshBAN" pitchFamily="2" charset="0"/>
                <a:cs typeface="NikoshBAN" pitchFamily="2" charset="0"/>
              </a:rPr>
              <a:t> ফুলের বিভিন্ন অংশের নাম বলতে পারবে</a:t>
            </a:r>
          </a:p>
          <a:p>
            <a:pPr>
              <a:buFont typeface="Wingdings" pitchFamily="2" charset="2"/>
              <a:buChar char="Ø"/>
            </a:pP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ফুলের বিভিন্ন অংশের ব্যাখ্যা দিতে পারবে</a:t>
            </a:r>
          </a:p>
          <a:p>
            <a:pPr>
              <a:buFont typeface="Wingdings" pitchFamily="2" charset="2"/>
              <a:buChar char="Ø"/>
            </a:pPr>
            <a:endParaRPr lang="bn-BD" sz="3600" b="1" dirty="0" smtClean="0">
              <a:latin typeface="NikoshBAN" pitchFamily="2" charset="0"/>
              <a:cs typeface="NikoshBAN" pitchFamily="2" charset="0"/>
            </a:endParaRPr>
          </a:p>
        </p:txBody>
      </p:sp>
    </p:spTree>
    <p:extLst>
      <p:ext uri="{BB962C8B-B14F-4D97-AF65-F5344CB8AC3E}">
        <p14:creationId xmlns:p14="http://schemas.microsoft.com/office/powerpoint/2010/main" val="279547154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par>
                                <p:cTn id="16" presetID="53"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1000"/>
                                        <p:tgtEl>
                                          <p:spTgt spid="3">
                                            <p:txEl>
                                              <p:pRg st="1" end="1"/>
                                            </p:txEl>
                                          </p:spTgt>
                                        </p:tgtEl>
                                      </p:cBhvr>
                                    </p:animEffect>
                                  </p:childTnLst>
                                </p:cTn>
                              </p:par>
                              <p:par>
                                <p:cTn id="21" presetID="53"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1000"/>
                                        <p:tgtEl>
                                          <p:spTgt spid="3">
                                            <p:txEl>
                                              <p:pRg st="2" end="2"/>
                                            </p:txEl>
                                          </p:spTgt>
                                        </p:tgtEl>
                                      </p:cBhvr>
                                    </p:animEffect>
                                  </p:childTnLst>
                                </p:cTn>
                              </p:par>
                              <p:par>
                                <p:cTn id="26" presetID="53"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1905000"/>
            <a:ext cx="83058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itchFamily="2" charset="0"/>
                <a:cs typeface="NikoshBAN" pitchFamily="2" charset="0"/>
              </a:rPr>
              <a:t>প্রজননের জন্য রূপান্তরিত বিশেষ ধরনের বিটপ হলো ফুল।  </a:t>
            </a:r>
            <a:endParaRPr lang="en-US" sz="6600" b="1" dirty="0">
              <a:solidFill>
                <a:schemeClr val="tx1"/>
              </a:solidFill>
              <a:latin typeface="NikoshBAN" pitchFamily="2" charset="0"/>
              <a:cs typeface="NikoshBAN" pitchFamily="2" charset="0"/>
            </a:endParaRPr>
          </a:p>
        </p:txBody>
      </p:sp>
      <p:sp>
        <p:nvSpPr>
          <p:cNvPr id="5" name="Oval 4"/>
          <p:cNvSpPr/>
          <p:nvPr/>
        </p:nvSpPr>
        <p:spPr>
          <a:xfrm>
            <a:off x="3352800" y="381000"/>
            <a:ext cx="2438400" cy="121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rgbClr val="FF0000"/>
                </a:solidFill>
                <a:latin typeface="NikoshBAN" pitchFamily="2" charset="0"/>
                <a:cs typeface="NikoshBAN" pitchFamily="2" charset="0"/>
              </a:rPr>
              <a:t>ফুল</a:t>
            </a:r>
            <a:endParaRPr lang="en-US" sz="6000" b="1" dirty="0">
              <a:solidFill>
                <a:srgbClr val="FF0000"/>
              </a:solidFill>
              <a:latin typeface="NikoshBAN" pitchFamily="2" charset="0"/>
              <a:cs typeface="NikoshBAN" pitchFamily="2" charset="0"/>
            </a:endParaRPr>
          </a:p>
        </p:txBody>
      </p:sp>
      <p:pic>
        <p:nvPicPr>
          <p:cNvPr id="9" name="Picture 8" descr="th (20).jpg"/>
          <p:cNvPicPr>
            <a:picLocks noChangeAspect="1"/>
          </p:cNvPicPr>
          <p:nvPr/>
        </p:nvPicPr>
        <p:blipFill>
          <a:blip r:embed="rId2"/>
          <a:srcRect r="18591"/>
          <a:stretch>
            <a:fillRect/>
          </a:stretch>
        </p:blipFill>
        <p:spPr>
          <a:xfrm>
            <a:off x="2743200" y="3581400"/>
            <a:ext cx="3595816" cy="27717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908222143"/>
              </p:ext>
            </p:extLst>
          </p:nvPr>
        </p:nvGraphicFramePr>
        <p:xfrm>
          <a:off x="685800" y="1066800"/>
          <a:ext cx="8001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3886200" y="3048000"/>
            <a:ext cx="1828800" cy="1447800"/>
          </a:xfrm>
          <a:prstGeom prst="ellipse">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itchFamily="2" charset="0"/>
                <a:cs typeface="NikoshBAN" pitchFamily="2" charset="0"/>
              </a:rPr>
              <a:t>ফুল</a:t>
            </a:r>
            <a:endParaRPr lang="en-US" sz="4400" b="1" dirty="0">
              <a:solidFill>
                <a:schemeClr val="tx1"/>
              </a:solidFill>
              <a:latin typeface="NikoshBAN" pitchFamily="2" charset="0"/>
              <a:cs typeface="NikoshBAN" pitchFamily="2" charset="0"/>
            </a:endParaRPr>
          </a:p>
        </p:txBody>
      </p:sp>
      <p:sp>
        <p:nvSpPr>
          <p:cNvPr id="8" name="TextBox 7"/>
          <p:cNvSpPr txBox="1"/>
          <p:nvPr/>
        </p:nvSpPr>
        <p:spPr>
          <a:xfrm>
            <a:off x="581891" y="290946"/>
            <a:ext cx="7710055" cy="584775"/>
          </a:xfrm>
          <a:prstGeom prst="rect">
            <a:avLst/>
          </a:prstGeom>
          <a:noFill/>
        </p:spPr>
        <p:txBody>
          <a:bodyPr wrap="square" rtlCol="0">
            <a:spAutoFit/>
          </a:bodyPr>
          <a:lstStyle/>
          <a:p>
            <a:r>
              <a:rPr lang="bn-BD" dirty="0" smtClean="0"/>
              <a:t> </a:t>
            </a:r>
            <a:r>
              <a:rPr lang="bn-BD" sz="3200" b="1" dirty="0" smtClean="0">
                <a:latin typeface="NikoshBAN" pitchFamily="2" charset="0"/>
                <a:cs typeface="NikoshBAN" pitchFamily="2" charset="0"/>
              </a:rPr>
              <a:t>একটি আদর্শ ফুলের পাঁচটি স্তবক থাকে</a:t>
            </a:r>
            <a:endParaRPr lang="en-US" sz="3200" b="1" dirty="0">
              <a:latin typeface="NikoshBAN" pitchFamily="2" charset="0"/>
              <a:cs typeface="NikoshBAN" pitchFamily="2"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85800" y="5105400"/>
            <a:ext cx="7315200" cy="1015663"/>
          </a:xfrm>
          <a:prstGeom prst="rect">
            <a:avLst/>
          </a:prstGeom>
          <a:noFill/>
        </p:spPr>
        <p:txBody>
          <a:bodyPr wrap="square" rtlCol="0">
            <a:spAutoFit/>
          </a:bodyPr>
          <a:lstStyle/>
          <a:p>
            <a:pPr>
              <a:buFont typeface="Wingdings" pitchFamily="2" charset="2"/>
              <a:buChar char="Ø"/>
            </a:pPr>
            <a:r>
              <a:rPr lang="bn-BD" sz="4800" b="1" dirty="0" smtClean="0">
                <a:latin typeface="NikoshBAN" pitchFamily="2" charset="0"/>
                <a:cs typeface="NikoshBAN" pitchFamily="2" charset="0"/>
              </a:rPr>
              <a:t> </a:t>
            </a:r>
            <a:r>
              <a:rPr lang="bn-BD" sz="6000" b="1" dirty="0" smtClean="0">
                <a:latin typeface="NikoshBAN" pitchFamily="2" charset="0"/>
                <a:cs typeface="NikoshBAN" pitchFamily="2" charset="0"/>
              </a:rPr>
              <a:t>ফুল কাকে </a:t>
            </a:r>
            <a:r>
              <a:rPr lang="bn-BD" sz="6000" b="1" dirty="0" smtClean="0">
                <a:latin typeface="NikoshBAN" pitchFamily="2" charset="0"/>
                <a:cs typeface="NikoshBAN" pitchFamily="2" charset="0"/>
              </a:rPr>
              <a:t>বলে</a:t>
            </a:r>
            <a:r>
              <a:rPr lang="en-US" sz="6000" b="1" dirty="0" smtClean="0">
                <a:latin typeface="NikoshBAN" pitchFamily="2" charset="0"/>
                <a:cs typeface="NikoshBAN" pitchFamily="2" charset="0"/>
              </a:rPr>
              <a:t> </a:t>
            </a:r>
            <a:r>
              <a:rPr lang="bn-BD" sz="6000" b="1" dirty="0" smtClean="0">
                <a:latin typeface="NikoshBAN" pitchFamily="2" charset="0"/>
                <a:cs typeface="NikoshBAN" pitchFamily="2" charset="0"/>
              </a:rPr>
              <a:t>? </a:t>
            </a:r>
            <a:endParaRPr lang="en-US" sz="6000" b="1" dirty="0">
              <a:latin typeface="NikoshBAN" pitchFamily="2" charset="0"/>
              <a:cs typeface="NikoshBAN" pitchFamily="2" charset="0"/>
            </a:endParaRPr>
          </a:p>
        </p:txBody>
      </p:sp>
      <p:pic>
        <p:nvPicPr>
          <p:cNvPr id="4" name="Picture 3" descr="images-10.jpg"/>
          <p:cNvPicPr>
            <a:picLocks noChangeAspect="1"/>
          </p:cNvPicPr>
          <p:nvPr/>
        </p:nvPicPr>
        <p:blipFill>
          <a:blip r:embed="rId2"/>
          <a:stretch>
            <a:fillRect/>
          </a:stretch>
        </p:blipFill>
        <p:spPr>
          <a:xfrm>
            <a:off x="2895600" y="1931314"/>
            <a:ext cx="2819400" cy="2781975"/>
          </a:xfrm>
          <a:prstGeom prst="rect">
            <a:avLst/>
          </a:prstGeom>
        </p:spPr>
      </p:pic>
      <p:sp>
        <p:nvSpPr>
          <p:cNvPr id="7" name="Cloud Callout 6"/>
          <p:cNvSpPr/>
          <p:nvPr/>
        </p:nvSpPr>
        <p:spPr>
          <a:xfrm>
            <a:off x="990600" y="381000"/>
            <a:ext cx="6629400" cy="152400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chemeClr val="tx1"/>
                </a:solidFill>
                <a:latin typeface="NikoshBAN" pitchFamily="2" charset="0"/>
                <a:cs typeface="NikoshBAN" pitchFamily="2" charset="0"/>
              </a:rPr>
              <a:t>একক কাজ </a:t>
            </a:r>
            <a:endParaRPr lang="en-US" sz="60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958612968"/>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2743200"/>
            <a:ext cx="1122218"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BAN" pitchFamily="2" charset="0"/>
                <a:cs typeface="NikoshBAN" pitchFamily="2" charset="0"/>
              </a:rPr>
              <a:t>জবা </a:t>
            </a:r>
            <a:endParaRPr lang="en-US" sz="2800" b="1" dirty="0">
              <a:solidFill>
                <a:schemeClr val="tx1"/>
              </a:solidFill>
              <a:latin typeface="NikoshBAN" pitchFamily="2" charset="0"/>
              <a:cs typeface="NikoshBAN" pitchFamily="2" charset="0"/>
            </a:endParaRPr>
          </a:p>
        </p:txBody>
      </p:sp>
      <p:sp>
        <p:nvSpPr>
          <p:cNvPr id="12" name="TextBox 11"/>
          <p:cNvSpPr txBox="1"/>
          <p:nvPr/>
        </p:nvSpPr>
        <p:spPr>
          <a:xfrm>
            <a:off x="228600" y="304800"/>
            <a:ext cx="8382000" cy="954107"/>
          </a:xfrm>
          <a:prstGeom prst="rect">
            <a:avLst/>
          </a:prstGeom>
          <a:noFill/>
        </p:spPr>
        <p:txBody>
          <a:bodyPr wrap="square" rtlCol="0">
            <a:spAutoFit/>
          </a:bodyPr>
          <a:lstStyle/>
          <a:p>
            <a:r>
              <a:rPr lang="bn-BD" sz="2800" b="1" dirty="0" smtClean="0">
                <a:latin typeface="NikoshBAN" pitchFamily="2" charset="0"/>
                <a:cs typeface="NikoshBAN" pitchFamily="2" charset="0"/>
              </a:rPr>
              <a:t>যে ফুলে পাঁচটি স্তবক উপস্থিত তাকে সম্পুর্ণ ফুল বলে।</a:t>
            </a:r>
            <a:endParaRPr lang="en-US" sz="3200" b="1" dirty="0">
              <a:latin typeface="NikoshBAN" pitchFamily="2" charset="0"/>
              <a:cs typeface="NikoshBAN" pitchFamily="2" charset="0"/>
            </a:endParaRPr>
          </a:p>
        </p:txBody>
      </p:sp>
      <p:sp>
        <p:nvSpPr>
          <p:cNvPr id="7" name="Rectangle 6"/>
          <p:cNvSpPr/>
          <p:nvPr/>
        </p:nvSpPr>
        <p:spPr>
          <a:xfrm flipH="1">
            <a:off x="5264725" y="2660074"/>
            <a:ext cx="1191492" cy="471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BAN" pitchFamily="2" charset="0"/>
                <a:cs typeface="NikoshBAN" pitchFamily="2" charset="0"/>
              </a:rPr>
              <a:t>ধুতুরা </a:t>
            </a:r>
            <a:endParaRPr lang="en-US" sz="2800" b="1" dirty="0">
              <a:solidFill>
                <a:schemeClr val="tx1"/>
              </a:solidFill>
              <a:latin typeface="NikoshBAN" pitchFamily="2" charset="0"/>
              <a:cs typeface="NikoshBAN" pitchFamily="2" charset="0"/>
            </a:endParaRPr>
          </a:p>
        </p:txBody>
      </p:sp>
      <p:pic>
        <p:nvPicPr>
          <p:cNvPr id="8" name="Picture 7" descr="th (24).jpg"/>
          <p:cNvPicPr>
            <a:picLocks noChangeAspect="1"/>
          </p:cNvPicPr>
          <p:nvPr/>
        </p:nvPicPr>
        <p:blipFill>
          <a:blip r:embed="rId2"/>
          <a:srcRect l="10667" t="20666" r="10000" b="20667"/>
          <a:stretch>
            <a:fillRect/>
          </a:stretch>
        </p:blipFill>
        <p:spPr>
          <a:xfrm>
            <a:off x="4724399" y="990600"/>
            <a:ext cx="2060863"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th (17).jpg"/>
          <p:cNvPicPr>
            <a:picLocks noChangeAspect="1"/>
          </p:cNvPicPr>
          <p:nvPr/>
        </p:nvPicPr>
        <p:blipFill>
          <a:blip r:embed="rId3"/>
          <a:srcRect r="13433"/>
          <a:stretch>
            <a:fillRect/>
          </a:stretch>
        </p:blipFill>
        <p:spPr>
          <a:xfrm>
            <a:off x="1828800" y="990600"/>
            <a:ext cx="1981200" cy="15285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228600" y="3352800"/>
            <a:ext cx="8382000" cy="954107"/>
          </a:xfrm>
          <a:prstGeom prst="rect">
            <a:avLst/>
          </a:prstGeom>
          <a:noFill/>
        </p:spPr>
        <p:txBody>
          <a:bodyPr wrap="square" rtlCol="0">
            <a:spAutoFit/>
          </a:bodyPr>
          <a:lstStyle/>
          <a:p>
            <a:r>
              <a:rPr lang="bn-BD" sz="2800" b="1" dirty="0" smtClean="0">
                <a:latin typeface="NikoshBAN" pitchFamily="2" charset="0"/>
                <a:cs typeface="NikoshBAN" pitchFamily="2" charset="0"/>
              </a:rPr>
              <a:t>যেকোনো একটি স্তবক না থাকলে তাকে অসম্পুর্ণ ফুল বলে।</a:t>
            </a:r>
            <a:endParaRPr lang="en-US" sz="3200" b="1" dirty="0">
              <a:latin typeface="NikoshBAN" pitchFamily="2" charset="0"/>
              <a:cs typeface="NikoshBAN" pitchFamily="2" charset="0"/>
            </a:endParaRPr>
          </a:p>
        </p:txBody>
      </p:sp>
      <p:pic>
        <p:nvPicPr>
          <p:cNvPr id="13" name="Picture 12" descr="lau-ful-03.jpg"/>
          <p:cNvPicPr>
            <a:picLocks noChangeAspect="1"/>
          </p:cNvPicPr>
          <p:nvPr/>
        </p:nvPicPr>
        <p:blipFill>
          <a:blip r:embed="rId4"/>
          <a:srcRect l="17073" t="-9594" r="3252" b="18537"/>
          <a:stretch>
            <a:fillRect/>
          </a:stretch>
        </p:blipFill>
        <p:spPr>
          <a:xfrm flipH="1">
            <a:off x="5029200" y="4114800"/>
            <a:ext cx="2029326"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descr="lau-ful-04.jpg"/>
          <p:cNvPicPr>
            <a:picLocks noChangeAspect="1"/>
          </p:cNvPicPr>
          <p:nvPr/>
        </p:nvPicPr>
        <p:blipFill>
          <a:blip r:embed="rId5"/>
          <a:srcRect l="38889" r="20833" b="25000"/>
          <a:stretch>
            <a:fillRect/>
          </a:stretch>
        </p:blipFill>
        <p:spPr>
          <a:xfrm>
            <a:off x="1946564" y="4301835"/>
            <a:ext cx="1683327" cy="15672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Rectangle 16"/>
          <p:cNvSpPr/>
          <p:nvPr/>
        </p:nvSpPr>
        <p:spPr>
          <a:xfrm>
            <a:off x="2286000" y="5999018"/>
            <a:ext cx="1274618" cy="554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BAN" pitchFamily="2" charset="0"/>
                <a:cs typeface="NikoshBAN" pitchFamily="2" charset="0"/>
              </a:rPr>
              <a:t>লাউ </a:t>
            </a:r>
            <a:endParaRPr lang="en-US" sz="2800" b="1" dirty="0">
              <a:solidFill>
                <a:schemeClr val="tx1"/>
              </a:solidFill>
              <a:latin typeface="NikoshBAN" pitchFamily="2" charset="0"/>
              <a:cs typeface="NikoshBAN" pitchFamily="2" charset="0"/>
            </a:endParaRPr>
          </a:p>
        </p:txBody>
      </p:sp>
      <p:sp>
        <p:nvSpPr>
          <p:cNvPr id="18" name="Rectangle 17"/>
          <p:cNvSpPr/>
          <p:nvPr/>
        </p:nvSpPr>
        <p:spPr>
          <a:xfrm>
            <a:off x="5410200" y="6172200"/>
            <a:ext cx="1219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BAN" pitchFamily="2" charset="0"/>
                <a:cs typeface="NikoshBAN" pitchFamily="2" charset="0"/>
              </a:rPr>
              <a:t>কুমড়া </a:t>
            </a:r>
            <a:endParaRPr lang="en-US" sz="2800" b="1" dirty="0">
              <a:solidFill>
                <a:schemeClr val="tx1"/>
              </a:solidFill>
              <a:latin typeface="NikoshBAN" pitchFamily="2" charset="0"/>
              <a:cs typeface="NikoshBAN" pitchFamily="2"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plus(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strVal val="#ppt_w*0.70"/>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plus(in)">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3" presetClass="entr" presetSubtype="16"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plus(in)">
                                      <p:cBhvr>
                                        <p:cTn id="55" dur="2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7" grpId="0" animBg="1"/>
      <p:bldP spid="10" grpId="0"/>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1506</TotalTime>
  <Words>429</Words>
  <Application>Microsoft Office PowerPoint</Application>
  <PresentationFormat>On-screen Show (4:3)</PresentationFormat>
  <Paragraphs>74</Paragraphs>
  <Slides>21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NikoshBAN</vt:lpstr>
      <vt:lpstr>SutonnyOMJ</vt:lpstr>
      <vt:lpstr>Vrinda</vt:lpstr>
      <vt:lpstr>Wingdings</vt:lpstr>
      <vt:lpstr>Office Theme</vt:lpstr>
      <vt:lpstr>Package</vt:lpstr>
      <vt:lpstr>PowerPoint Presentation</vt:lpstr>
      <vt:lpstr>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7</dc:creator>
  <cp:lastModifiedBy>Sumaiya Eyasmin</cp:lastModifiedBy>
  <cp:revision>214</cp:revision>
  <dcterms:created xsi:type="dcterms:W3CDTF">2006-08-16T00:00:00Z</dcterms:created>
  <dcterms:modified xsi:type="dcterms:W3CDTF">2020-10-19T04:46:43Z</dcterms:modified>
</cp:coreProperties>
</file>