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5" r:id="rId12"/>
    <p:sldId id="267" r:id="rId13"/>
    <p:sldId id="268" r:id="rId14"/>
    <p:sldId id="269" r:id="rId15"/>
    <p:sldId id="272" r:id="rId16"/>
    <p:sldId id="273" r:id="rId17"/>
    <p:sldId id="274" r:id="rId18"/>
    <p:sldId id="270" r:id="rId19"/>
    <p:sldId id="27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F22F0"/>
    <a:srgbClr val="FF3300"/>
    <a:srgbClr val="F6211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8317C-F8B3-4554-9A9A-550AC8BEA393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882A3-D91A-4051-AC83-575298C7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পরমানুর আকারের পরিবর্তনের</a:t>
            </a:r>
            <a:r>
              <a:rPr lang="bn-BD" baseline="0" dirty="0" smtClean="0"/>
              <a:t> কারণ পাঠ্যবই অনুসারে ব্যাখ্যা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882A3-D91A-4051-AC83-575298C786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1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0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7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8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3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DD12-5A2D-4F19-836D-63BC834D7CC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1078-6BE4-454E-B7EF-19878535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9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DD12-5A2D-4F19-836D-63BC834D7CC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11078-6BE4-454E-B7EF-19878535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6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76450"/>
            <a:ext cx="9067800" cy="4552950"/>
          </a:xfrm>
          <a:ln>
            <a:solidFill>
              <a:srgbClr val="00B0F0"/>
            </a:solidFill>
          </a:ln>
          <a:scene3d>
            <a:camera prst="perspectiveHeroicExtremeRightFacing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19900" dirty="0" err="1" smtClean="0">
                <a:solidFill>
                  <a:srgbClr val="FF0066"/>
                </a:solidFill>
                <a:latin typeface=" nikoshBan"/>
              </a:rPr>
              <a:t>স্বাগতম</a:t>
            </a:r>
            <a:endParaRPr lang="en-US" sz="19900" dirty="0">
              <a:solidFill>
                <a:srgbClr val="FF0066"/>
              </a:solidFill>
              <a:latin typeface=" 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"/>
            <a:ext cx="4038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>
        <p:cover dir="r"/>
        <p:sndAc>
          <p:stSnd>
            <p:snd r:embed="rId2" name="applause.wav"/>
          </p:stSnd>
        </p:sndAc>
      </p:transition>
    </mc:Choice>
    <mc:Fallback xmlns="">
      <p:transition spd="slow">
        <p:cover dir="r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81001"/>
            <a:ext cx="5334000" cy="1066800"/>
          </a:xfrm>
        </p:spPr>
        <p:txBody>
          <a:bodyPr>
            <a:normAutofit/>
          </a:bodyPr>
          <a:lstStyle/>
          <a:p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nikoshBan"/>
              </a:rPr>
              <a:t>অধাতব ধর্ম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 nikoshB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28600" y="1524000"/>
                <a:ext cx="8686800" cy="5181600"/>
              </a:xfrm>
            </p:spPr>
            <p:txBody>
              <a:bodyPr>
                <a:normAutofit/>
              </a:bodyPr>
              <a:lstStyle/>
              <a:p>
                <a:r>
                  <a:rPr lang="bn-BD" sz="2400" dirty="0" smtClean="0">
                    <a:solidFill>
                      <a:srgbClr val="FF0000"/>
                    </a:solidFill>
                  </a:rPr>
                  <a:t>সনাতন সংজ্ঞায়- যে সকল মৌল চকচকে নয়, আঘাত করলে ঝনঝন শব্দ হয় না এবং তাপ ও বিদ্যুৎ পরিবাহী নয় তাদেরকে অধাতু বলা হয়।</a:t>
                </a:r>
              </a:p>
              <a:p>
                <a:endParaRPr lang="bn-BD" sz="2400" dirty="0" smtClean="0"/>
              </a:p>
              <a:p>
                <a:r>
                  <a:rPr lang="bn-BD" sz="2400" dirty="0" smtClean="0">
                    <a:solidFill>
                      <a:srgbClr val="00B050"/>
                    </a:solidFill>
                  </a:rPr>
                  <a:t>আধুনিক সংগানুযায়ী-যে সকল মৌল এক বা একাধিক ইলেক্ট্রন গ্রহণ করে ঋণাত্মক আয়নে পরিণত হয় তাদেরকে অধাতু বলে।</a:t>
                </a:r>
              </a:p>
              <a:p>
                <a:r>
                  <a:rPr lang="en-US" sz="2400" dirty="0" err="1" smtClean="0">
                    <a:solidFill>
                      <a:srgbClr val="00B050"/>
                    </a:solidFill>
                  </a:rPr>
                  <a:t>যেমন-ফ্লোরিন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,  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ক্লোরিন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</a:rPr>
                  <a:t>ইত্যাদি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।</a:t>
                </a:r>
                <a:endParaRPr lang="bn-BD" sz="2400" dirty="0" smtClean="0">
                  <a:solidFill>
                    <a:srgbClr val="00B050"/>
                  </a:solidFill>
                </a:endParaRPr>
              </a:p>
              <a:p>
                <a:r>
                  <a:rPr lang="bn-BD" sz="2400" dirty="0" smtClean="0">
                    <a:solidFill>
                      <a:srgbClr val="7030A0"/>
                    </a:solidFill>
                  </a:rPr>
                  <a:t>অধাতুর ধর্মকে অধাতব ধর্ম বলে।</a:t>
                </a:r>
              </a:p>
              <a:p>
                <a:r>
                  <a:rPr lang="bn-BD" sz="2800" b="1" dirty="0" smtClean="0">
                    <a:solidFill>
                      <a:srgbClr val="7030A0"/>
                    </a:solidFill>
                  </a:rPr>
                  <a:t>F</a:t>
                </a:r>
                <a:r>
                  <a:rPr lang="bn-BD" sz="2800" dirty="0" smtClean="0">
                    <a:solidFill>
                      <a:srgbClr val="7030A0"/>
                    </a:solidFill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bn-BD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bn-BD" sz="2800" dirty="0" smtClean="0">
                    <a:solidFill>
                      <a:srgbClr val="7030A0"/>
                    </a:solidFill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sz="28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𝐅</m:t>
                        </m:r>
                      </m:e>
                      <m:sup>
                        <m:r>
                          <a:rPr lang="bn-BD" sz="2800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bn-BD" sz="2400" b="1" dirty="0" smtClean="0">
                  <a:solidFill>
                    <a:srgbClr val="7030A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28600" y="1524000"/>
                <a:ext cx="8686800" cy="5181600"/>
              </a:xfrm>
              <a:blipFill rotWithShape="1">
                <a:blip r:embed="rId2"/>
                <a:stretch>
                  <a:fillRect l="-772" t="-824" r="-1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305300" y="5105400"/>
            <a:ext cx="800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1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"/>
            <a:ext cx="5257800" cy="685799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কাজ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257800"/>
            <a:ext cx="8991600" cy="1600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6211C"/>
                </a:solidFill>
              </a:rPr>
              <a:t>X</a:t>
            </a:r>
            <a:r>
              <a:rPr lang="bn-BD" dirty="0" smtClean="0"/>
              <a:t> </a:t>
            </a:r>
            <a:r>
              <a:rPr lang="en-US" dirty="0" smtClean="0">
                <a:solidFill>
                  <a:srgbClr val="FF0066"/>
                </a:solidFill>
              </a:rPr>
              <a:t>ও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b="1" dirty="0" smtClean="0">
                <a:solidFill>
                  <a:srgbClr val="FF0066"/>
                </a:solidFill>
              </a:rPr>
              <a:t>এর মধ্যে ধাতু এবং অধাতু আধুনিক সংজ্ঞানুসারে চিহ্নিত কর।</a:t>
            </a:r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399"/>
            <a:ext cx="5486400" cy="426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1918853"/>
            <a:ext cx="304800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3300"/>
                </a:solidFill>
              </a:rPr>
              <a:t>X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0255" y="1918853"/>
            <a:ext cx="304800" cy="33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3300"/>
                </a:solidFill>
              </a:rPr>
              <a:t>Y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10668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3300"/>
                </a:solidFill>
              </a:rPr>
              <a:t>পর্যায়</a:t>
            </a:r>
            <a:r>
              <a:rPr lang="en-US" sz="3600" dirty="0" smtClean="0">
                <a:solidFill>
                  <a:srgbClr val="FF3300"/>
                </a:solidFill>
              </a:rPr>
              <a:t> </a:t>
            </a:r>
            <a:r>
              <a:rPr lang="en-US" sz="3600" dirty="0" err="1" smtClean="0">
                <a:solidFill>
                  <a:srgbClr val="FF3300"/>
                </a:solidFill>
              </a:rPr>
              <a:t>সারণি</a:t>
            </a:r>
            <a:endParaRPr lang="en-US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752600"/>
          </a:xfrm>
        </p:spPr>
        <p:txBody>
          <a:bodyPr>
            <a:noAutofit/>
          </a:bodyPr>
          <a:lstStyle/>
          <a:p>
            <a:r>
              <a:rPr lang="bn-BD" sz="2800" dirty="0"/>
              <a:t>পর্যায় সারণীতে একই পর্যায়ে বাম হতে ডানে যেতে থাকলে ধাতব ধর্ম হ্রাস পায় ও অধাতব ধর্ম বৃদ্ধি পায়।</a:t>
            </a:r>
            <a:br>
              <a:rPr lang="bn-BD" sz="2800" dirty="0"/>
            </a:b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4062903"/>
              </p:ext>
            </p:extLst>
          </p:nvPr>
        </p:nvGraphicFramePr>
        <p:xfrm>
          <a:off x="187036" y="3505200"/>
          <a:ext cx="86868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085850"/>
                <a:gridCol w="876300"/>
                <a:gridCol w="1752600"/>
                <a:gridCol w="838200"/>
                <a:gridCol w="876300"/>
                <a:gridCol w="1085850"/>
                <a:gridCol w="1085850"/>
              </a:tblGrid>
              <a:tr h="990600"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solidFill>
                            <a:srgbClr val="FF0000"/>
                          </a:solidFill>
                        </a:rPr>
                        <a:t>Na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solidFill>
                            <a:srgbClr val="FF0000"/>
                          </a:solidFill>
                        </a:rPr>
                        <a:t>Mg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solidFill>
                            <a:srgbClr val="FF0000"/>
                          </a:solidFill>
                        </a:rPr>
                        <a:t>Al  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solidFill>
                            <a:srgbClr val="FFC000"/>
                          </a:solidFill>
                        </a:rPr>
                        <a:t>   Si</a:t>
                      </a:r>
                      <a:endParaRPr lang="en-US" sz="4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P</a:t>
                      </a:r>
                      <a:endParaRPr lang="en-US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</a:t>
                      </a:r>
                      <a:endParaRPr lang="en-US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Cl</a:t>
                      </a:r>
                      <a:endParaRPr lang="en-US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Ar</a:t>
                      </a:r>
                      <a:endParaRPr lang="en-US" sz="4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Left-Right Arrow 7"/>
          <p:cNvSpPr/>
          <p:nvPr/>
        </p:nvSpPr>
        <p:spPr>
          <a:xfrm>
            <a:off x="152400" y="3009552"/>
            <a:ext cx="3048000" cy="6851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ধাতু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362200" y="1981200"/>
            <a:ext cx="3657600" cy="838200"/>
          </a:xfrm>
          <a:prstGeom prst="wedgeEllipseCallout">
            <a:avLst>
              <a:gd name="adj1" fmla="val -8712"/>
              <a:gd name="adj2" fmla="val 138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C000"/>
                </a:solidFill>
              </a:rPr>
              <a:t>উপধাতু/অপধাতু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4925291" y="3009552"/>
            <a:ext cx="3886199" cy="6851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</a:rPr>
              <a:t>অধাতু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221521"/>
              </p:ext>
            </p:extLst>
          </p:nvPr>
        </p:nvGraphicFramePr>
        <p:xfrm>
          <a:off x="3575050" y="76200"/>
          <a:ext cx="137795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950"/>
              </a:tblGrid>
              <a:tr h="1280160">
                <a:tc>
                  <a:txBody>
                    <a:bodyPr/>
                    <a:lstStyle/>
                    <a:p>
                      <a:r>
                        <a:rPr lang="bn-BD" sz="660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en-US" sz="6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80160">
                <a:tc>
                  <a:txBody>
                    <a:bodyPr/>
                    <a:lstStyle/>
                    <a:p>
                      <a:r>
                        <a:rPr lang="bn-BD" sz="7200" b="1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endParaRPr lang="en-US" sz="7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80160">
                <a:tc>
                  <a:txBody>
                    <a:bodyPr/>
                    <a:lstStyle/>
                    <a:p>
                      <a:r>
                        <a:rPr lang="bn-BD" sz="6000" dirty="0" smtClean="0">
                          <a:solidFill>
                            <a:srgbClr val="7030A0"/>
                          </a:solidFill>
                        </a:rPr>
                        <a:t>As</a:t>
                      </a:r>
                      <a:endParaRPr lang="en-US" sz="6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280160">
                <a:tc>
                  <a:txBody>
                    <a:bodyPr/>
                    <a:lstStyle/>
                    <a:p>
                      <a:r>
                        <a:rPr lang="bn-BD" sz="6000" dirty="0" smtClean="0">
                          <a:solidFill>
                            <a:srgbClr val="7030A0"/>
                          </a:solidFill>
                        </a:rPr>
                        <a:t>Sb</a:t>
                      </a:r>
                      <a:endParaRPr lang="en-US" sz="6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280160">
                <a:tc>
                  <a:txBody>
                    <a:bodyPr/>
                    <a:lstStyle/>
                    <a:p>
                      <a:r>
                        <a:rPr lang="bn-BD" sz="6000" dirty="0" smtClean="0">
                          <a:solidFill>
                            <a:srgbClr val="FF0066"/>
                          </a:solidFill>
                        </a:rPr>
                        <a:t>Bi</a:t>
                      </a:r>
                      <a:endParaRPr lang="en-US" sz="60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76200"/>
            <a:ext cx="2057400" cy="6705600"/>
          </a:xfrm>
        </p:spPr>
        <p:txBody>
          <a:bodyPr>
            <a:noAutofit/>
          </a:bodyPr>
          <a:lstStyle/>
          <a:p>
            <a:r>
              <a:rPr lang="bn-BD" sz="4800" dirty="0">
                <a:solidFill>
                  <a:prstClr val="black"/>
                </a:solidFill>
                <a:ea typeface="+mj-ea"/>
              </a:rPr>
              <a:t>একই </a:t>
            </a:r>
            <a:r>
              <a:rPr lang="bn-BD" sz="4800" dirty="0" smtClean="0">
                <a:solidFill>
                  <a:prstClr val="black"/>
                </a:solidFill>
                <a:ea typeface="+mj-ea"/>
              </a:rPr>
              <a:t>গ্রুপে </a:t>
            </a:r>
            <a:r>
              <a:rPr lang="bn-BD" sz="4800" dirty="0">
                <a:solidFill>
                  <a:prstClr val="black"/>
                </a:solidFill>
                <a:ea typeface="+mj-ea"/>
              </a:rPr>
              <a:t>উপর থেকে নিচে ধাতব ধর্ম বৃদ্ধি পায়।</a:t>
            </a:r>
            <a:r>
              <a:rPr lang="en-US" sz="48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800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sz="2800" dirty="0"/>
          </a:p>
        </p:txBody>
      </p:sp>
      <p:sp>
        <p:nvSpPr>
          <p:cNvPr id="6" name="Up-Down Arrow 5"/>
          <p:cNvSpPr/>
          <p:nvPr/>
        </p:nvSpPr>
        <p:spPr>
          <a:xfrm>
            <a:off x="4876800" y="155448"/>
            <a:ext cx="928116" cy="2435352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অধাতু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Flowchart: Sort 7"/>
          <p:cNvSpPr/>
          <p:nvPr/>
        </p:nvSpPr>
        <p:spPr>
          <a:xfrm>
            <a:off x="4648200" y="2743200"/>
            <a:ext cx="914400" cy="2438400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7030A0"/>
                </a:solidFill>
              </a:rPr>
              <a:t>অপধাতু/উপধাতু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876800" y="5167745"/>
            <a:ext cx="685800" cy="1217676"/>
          </a:xfrm>
          <a:prstGeom prst="wedgeEllipseCallout">
            <a:avLst>
              <a:gd name="adj1" fmla="val -113257"/>
              <a:gd name="adj2" fmla="val 6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66"/>
                </a:solidFill>
              </a:rPr>
              <a:t>ধাতু</a:t>
            </a:r>
            <a:endParaRPr lang="en-US" sz="2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পরমানুর আকারের চিত্র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4724400" cy="2819400"/>
          </a:xfrm>
        </p:spPr>
      </p:pic>
      <p:sp>
        <p:nvSpPr>
          <p:cNvPr id="3" name="Chevron 2"/>
          <p:cNvSpPr/>
          <p:nvPr/>
        </p:nvSpPr>
        <p:spPr>
          <a:xfrm>
            <a:off x="2971800" y="1733792"/>
            <a:ext cx="2438400" cy="19735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পারমানবিক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আকার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lowchart: Extract 4"/>
          <p:cNvSpPr/>
          <p:nvPr/>
        </p:nvSpPr>
        <p:spPr>
          <a:xfrm>
            <a:off x="2019300" y="2286000"/>
            <a:ext cx="685800" cy="19050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আকার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নিচের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চিত্র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লক্ষ্য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কর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2743200" cy="2819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2895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নিচের চিত্র লক্ষ্য করি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399"/>
            <a:ext cx="2514600" cy="24362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2743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457201"/>
            <a:ext cx="5334000" cy="1447799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কাজ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1"/>
            <a:ext cx="7848600" cy="16764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/>
              <a:t>A</a:t>
            </a:r>
            <a:r>
              <a:rPr lang="bn-BD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ও</a:t>
            </a:r>
            <a:r>
              <a:rPr lang="en-US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</a:t>
            </a:r>
            <a:r>
              <a:rPr lang="en-US" sz="3600" b="1" dirty="0" err="1" smtClean="0">
                <a:solidFill>
                  <a:srgbClr val="00B050"/>
                </a:solidFill>
              </a:rPr>
              <a:t>এর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মধ্যে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কোনটি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আকৃতিতে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বড়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এবং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কেন-ব্যাখ্যা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কর</a:t>
            </a:r>
            <a:r>
              <a:rPr lang="en-US" sz="3600" b="1" dirty="0" smtClean="0">
                <a:solidFill>
                  <a:srgbClr val="00B050"/>
                </a:solidFill>
              </a:rPr>
              <a:t> ?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80779"/>
            <a:ext cx="2971800" cy="2773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80780"/>
            <a:ext cx="2133600" cy="213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2080780"/>
            <a:ext cx="2971800" cy="129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1" y="3005374"/>
            <a:ext cx="571500" cy="478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5791200" y="305871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0" y="2819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4343400"/>
            <a:ext cx="2971800" cy="510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ইলেক্ট্রন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বিন্যাস</a:t>
            </a:r>
            <a:r>
              <a:rPr lang="en-US" sz="2000" dirty="0" smtClean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২,৮,৯,২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0100" y="4343400"/>
            <a:ext cx="2362200" cy="510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ইলেক্ট্রন বিন্যাস-</a:t>
            </a:r>
          </a:p>
          <a:p>
            <a:pPr algn="ctr"/>
            <a:r>
              <a:rPr lang="bn-BD" dirty="0" smtClean="0">
                <a:solidFill>
                  <a:srgbClr val="FF0000"/>
                </a:solidFill>
              </a:rPr>
              <a:t>২,৮,১৮,২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1"/>
            <a:ext cx="4800600" cy="129539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মূল্যায়ন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8458200" cy="4114800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FF3300"/>
                </a:solidFill>
              </a:rPr>
              <a:t>১।সোডিয়ামকে ধাতু বলা হয় কেন ?</a:t>
            </a:r>
          </a:p>
          <a:p>
            <a:r>
              <a:rPr lang="bn-BD" dirty="0" smtClean="0">
                <a:solidFill>
                  <a:srgbClr val="00B050"/>
                </a:solidFill>
              </a:rPr>
              <a:t>২।পটাশিয়াম অপেক্ষা ক্যালসিয়াম আকৃতিতে ছোট কেন-ব্যাখ্যা কর?</a:t>
            </a:r>
          </a:p>
          <a:p>
            <a:r>
              <a:rPr lang="bn-BD" dirty="0" smtClean="0">
                <a:solidFill>
                  <a:srgbClr val="FF0066"/>
                </a:solidFill>
              </a:rPr>
              <a:t>৩।২টি অপধাতুর নাম লিখ।</a:t>
            </a:r>
          </a:p>
          <a:p>
            <a:r>
              <a:rPr lang="bn-BD" dirty="0" smtClean="0">
                <a:solidFill>
                  <a:srgbClr val="3F22F0"/>
                </a:solidFill>
              </a:rPr>
              <a:t>৪।অক্সিজেনকে অধাতব মৌল বলা হয় কেন ?</a:t>
            </a:r>
          </a:p>
          <a:p>
            <a:r>
              <a:rPr lang="bn-BD" dirty="0" smtClean="0">
                <a:solidFill>
                  <a:schemeClr val="accent6">
                    <a:lumMod val="75000"/>
                  </a:schemeClr>
                </a:solidFill>
              </a:rPr>
              <a:t>৫। ফ্লোরিন ও ক্লোরিনের মধ্যে কোনটি আকৃতিতে বড় এবং কেন 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799"/>
          </a:xfrm>
        </p:spPr>
        <p:txBody>
          <a:bodyPr/>
          <a:lstStyle/>
          <a:p>
            <a:r>
              <a:rPr lang="bn-BD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বাড়ির কাজ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8610600" cy="2438400"/>
          </a:xfrm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X ,Y ও Z</a:t>
            </a:r>
            <a:r>
              <a:rPr lang="bn-BD" dirty="0" smtClean="0">
                <a:solidFill>
                  <a:srgbClr val="FF3300"/>
                </a:solidFill>
              </a:rPr>
              <a:t> মৌলগুলোর মধ্যে </a:t>
            </a:r>
            <a:r>
              <a:rPr lang="en-US" dirty="0" smtClean="0">
                <a:solidFill>
                  <a:srgbClr val="FF3300"/>
                </a:solidFill>
              </a:rPr>
              <a:t>–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(a)</a:t>
            </a:r>
            <a:r>
              <a:rPr lang="en-US" dirty="0" err="1" smtClean="0">
                <a:solidFill>
                  <a:srgbClr val="00B050"/>
                </a:solidFill>
              </a:rPr>
              <a:t>ধাতু</a:t>
            </a:r>
            <a:r>
              <a:rPr lang="en-US" dirty="0" smtClean="0">
                <a:solidFill>
                  <a:srgbClr val="00B050"/>
                </a:solidFill>
              </a:rPr>
              <a:t> ও </a:t>
            </a:r>
            <a:r>
              <a:rPr lang="en-US" dirty="0" err="1" smtClean="0">
                <a:solidFill>
                  <a:srgbClr val="00B050"/>
                </a:solidFill>
              </a:rPr>
              <a:t>অধাতু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চিহ্নিত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এবং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কারণ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ব্যাখ্যা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dirty="0" smtClean="0">
                <a:solidFill>
                  <a:srgbClr val="3F22F0"/>
                </a:solidFill>
              </a:rPr>
              <a:t>(b)</a:t>
            </a:r>
            <a:r>
              <a:rPr lang="en-US" dirty="0" err="1" smtClean="0">
                <a:solidFill>
                  <a:srgbClr val="3F22F0"/>
                </a:solidFill>
              </a:rPr>
              <a:t>আকৃতির</a:t>
            </a:r>
            <a:r>
              <a:rPr lang="en-US" dirty="0" smtClean="0">
                <a:solidFill>
                  <a:srgbClr val="3F22F0"/>
                </a:solidFill>
              </a:rPr>
              <a:t> </a:t>
            </a:r>
            <a:r>
              <a:rPr lang="en-US" dirty="0" err="1" smtClean="0">
                <a:solidFill>
                  <a:srgbClr val="3F22F0"/>
                </a:solidFill>
              </a:rPr>
              <a:t>ক্রম</a:t>
            </a:r>
            <a:r>
              <a:rPr lang="en-US" dirty="0" smtClean="0">
                <a:solidFill>
                  <a:srgbClr val="3F22F0"/>
                </a:solidFill>
              </a:rPr>
              <a:t> </a:t>
            </a:r>
            <a:r>
              <a:rPr lang="en-US" dirty="0" err="1" smtClean="0">
                <a:solidFill>
                  <a:srgbClr val="3F22F0"/>
                </a:solidFill>
              </a:rPr>
              <a:t>কারণসহ</a:t>
            </a:r>
            <a:r>
              <a:rPr lang="en-US" dirty="0" smtClean="0">
                <a:solidFill>
                  <a:srgbClr val="3F22F0"/>
                </a:solidFill>
              </a:rPr>
              <a:t> </a:t>
            </a:r>
            <a:r>
              <a:rPr lang="en-US" dirty="0" err="1" smtClean="0">
                <a:solidFill>
                  <a:srgbClr val="3F22F0"/>
                </a:solidFill>
              </a:rPr>
              <a:t>ব্যাখ্যা</a:t>
            </a:r>
            <a:r>
              <a:rPr lang="en-US" dirty="0" smtClean="0">
                <a:solidFill>
                  <a:srgbClr val="3F22F0"/>
                </a:solidFill>
              </a:rPr>
              <a:t> </a:t>
            </a:r>
            <a:r>
              <a:rPr lang="en-US" dirty="0" err="1" smtClean="0">
                <a:solidFill>
                  <a:srgbClr val="3F22F0"/>
                </a:solidFill>
              </a:rPr>
              <a:t>কর</a:t>
            </a:r>
            <a:r>
              <a:rPr lang="en-US" dirty="0" smtClean="0">
                <a:solidFill>
                  <a:srgbClr val="3F22F0"/>
                </a:solidFill>
              </a:rPr>
              <a:t>।</a:t>
            </a:r>
            <a:endParaRPr lang="en-US" dirty="0">
              <a:solidFill>
                <a:srgbClr val="3F22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1"/>
            <a:ext cx="5333999" cy="26336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64034" y="2895600"/>
            <a:ext cx="346365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3283527"/>
            <a:ext cx="228600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6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599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nikoshBan"/>
              </a:rPr>
              <a:t>পরিচিতি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 nikoshB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915400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4482084" y="2438400"/>
            <a:ext cx="851916" cy="3810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ছাত্র</a:t>
            </a:r>
            <a:r>
              <a:rPr lang="bn-BD" sz="3200" b="1" dirty="0" smtClean="0">
                <a:solidFill>
                  <a:schemeClr val="tx1"/>
                </a:solidFill>
              </a:rPr>
              <a:t>-</a:t>
            </a:r>
            <a:r>
              <a:rPr lang="bn-BD" sz="2400" dirty="0" smtClean="0">
                <a:solidFill>
                  <a:srgbClr val="FF0000"/>
                </a:solidFill>
              </a:rPr>
              <a:t>শিক্ষক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4177284" cy="461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rgbClr val="FF0066"/>
              </a:solidFill>
            </a:endParaRPr>
          </a:p>
          <a:p>
            <a:pPr algn="ctr"/>
            <a:endParaRPr lang="bn-BD" sz="2800" dirty="0">
              <a:solidFill>
                <a:srgbClr val="FF0066"/>
              </a:solidFill>
            </a:endParaRPr>
          </a:p>
          <a:p>
            <a:pPr algn="ctr"/>
            <a:endParaRPr lang="bn-BD" sz="2800" dirty="0" smtClean="0">
              <a:solidFill>
                <a:srgbClr val="FF0066"/>
              </a:solidFill>
            </a:endParaRPr>
          </a:p>
          <a:p>
            <a:pPr algn="ctr"/>
            <a:r>
              <a:rPr lang="bn-BD" sz="2800" dirty="0" smtClean="0">
                <a:solidFill>
                  <a:srgbClr val="FF0066"/>
                </a:solidFill>
              </a:rPr>
              <a:t>সুভাষ চন্দ্র দাস</a:t>
            </a:r>
          </a:p>
          <a:p>
            <a:pPr algn="ctr"/>
            <a:r>
              <a:rPr lang="bn-BD" sz="2400" dirty="0" smtClean="0">
                <a:solidFill>
                  <a:srgbClr val="FF3300"/>
                </a:solidFill>
              </a:rPr>
              <a:t>সহকারি শিক্ষক (ভৌত বিজ্ঞান)</a:t>
            </a:r>
          </a:p>
          <a:p>
            <a:pPr algn="ctr"/>
            <a:endParaRPr lang="bn-BD" sz="2000" dirty="0" smtClean="0"/>
          </a:p>
          <a:p>
            <a:pPr algn="ctr"/>
            <a:r>
              <a:rPr lang="bn-BD" sz="2000" dirty="0" smtClean="0"/>
              <a:t>সরকারি এস, সি বালিকা উচ্চ বিদ্যালয়, সুনামগঞ্জ।</a:t>
            </a:r>
          </a:p>
          <a:p>
            <a:pPr algn="ctr"/>
            <a:endParaRPr lang="bn-BD" sz="2000" dirty="0" smtClean="0"/>
          </a:p>
          <a:p>
            <a:pPr algn="ctr"/>
            <a:r>
              <a:rPr lang="bn-BD" sz="2000" dirty="0" smtClean="0">
                <a:solidFill>
                  <a:srgbClr val="FF0066"/>
                </a:solidFill>
              </a:rPr>
              <a:t>মোবাইল ফোন-০১৭১২-২৮২৯১৪৭</a:t>
            </a:r>
            <a:endParaRPr lang="en-US" sz="20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2590800"/>
            <a:ext cx="26670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66"/>
                </a:solidFill>
              </a:rPr>
              <a:t>বিষয়-রসায়ন</a:t>
            </a:r>
          </a:p>
          <a:p>
            <a:pPr algn="ctr"/>
            <a:endParaRPr lang="bn-BD" sz="2400" dirty="0"/>
          </a:p>
          <a:p>
            <a:pPr algn="ctr"/>
            <a:r>
              <a:rPr lang="bn-BD" sz="2400" dirty="0" smtClean="0">
                <a:solidFill>
                  <a:srgbClr val="FF0000"/>
                </a:solidFill>
              </a:rPr>
              <a:t>শ্রেণি-৯ম/১০ম</a:t>
            </a:r>
          </a:p>
          <a:p>
            <a:pPr algn="ctr"/>
            <a:endParaRPr lang="bn-BD" sz="2400" dirty="0"/>
          </a:p>
          <a:p>
            <a:pPr algn="ctr"/>
            <a:r>
              <a:rPr lang="bn-BD" sz="2400" dirty="0" smtClean="0"/>
              <a:t>অধ্যায়-৪র্থ</a:t>
            </a:r>
          </a:p>
          <a:p>
            <a:pPr algn="ctr"/>
            <a:endParaRPr lang="bn-BD" sz="2400" dirty="0"/>
          </a:p>
          <a:p>
            <a:pPr algn="ctr"/>
            <a:r>
              <a:rPr lang="bn-BD" sz="2400" dirty="0" smtClean="0">
                <a:solidFill>
                  <a:srgbClr val="FF0066"/>
                </a:solidFill>
              </a:rPr>
              <a:t>সময়-৪০ মিনিট</a:t>
            </a:r>
            <a:endParaRPr lang="en-US" sz="2400" dirty="0">
              <a:solidFill>
                <a:srgbClr val="FF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9" y="1600200"/>
            <a:ext cx="192390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Autofit/>
          </a:bodyPr>
          <a:lstStyle/>
          <a:p>
            <a:r>
              <a:rPr lang="en-US" sz="19900" dirty="0" err="1" smtClean="0">
                <a:solidFill>
                  <a:srgbClr val="FF0066"/>
                </a:solidFill>
              </a:rPr>
              <a:t>ধন্যবাদ</a:t>
            </a:r>
            <a:endParaRPr lang="en-US" sz="19900" dirty="0">
              <a:solidFill>
                <a:srgbClr val="FF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6096000" cy="2971800"/>
          </a:xfrm>
        </p:spPr>
      </p:pic>
    </p:spTree>
    <p:extLst>
      <p:ext uri="{BB962C8B-B14F-4D97-AF65-F5344CB8AC3E}">
        <p14:creationId xmlns:p14="http://schemas.microsoft.com/office/powerpoint/2010/main" val="29941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ভিডিওটি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উপভোগ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করি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My Videopendulam 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6901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828799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পাঠ ঘোষণা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0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মৌলের পর্যায়বৃত্তিক ধর্ম</a:t>
            </a:r>
            <a:endParaRPr lang="en-US" sz="4000" b="1" cap="all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8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3855"/>
            <a:ext cx="7772400" cy="1600200"/>
          </a:xfrm>
        </p:spPr>
        <p:txBody>
          <a:bodyPr/>
          <a:lstStyle/>
          <a:p>
            <a:r>
              <a:rPr lang="bn-BD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শিখনফল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4876800"/>
          </a:xfrm>
        </p:spPr>
        <p:txBody>
          <a:bodyPr>
            <a:normAutofit/>
          </a:bodyPr>
          <a:lstStyle/>
          <a:p>
            <a:endParaRPr lang="bn-BD" sz="2800" dirty="0" smtClean="0">
              <a:solidFill>
                <a:srgbClr val="FF0066"/>
              </a:solidFill>
            </a:endParaRPr>
          </a:p>
          <a:p>
            <a:r>
              <a:rPr lang="bn-BD" sz="2800" dirty="0" smtClean="0">
                <a:solidFill>
                  <a:srgbClr val="FF0066"/>
                </a:solidFill>
              </a:rPr>
              <a:t>১।মৌলের পর্যায়বৃত্তিক ধর্ম কি তা সংজ্ঞায়িত করতে পারবে</a:t>
            </a:r>
          </a:p>
          <a:p>
            <a:endParaRPr lang="bn-BD" sz="2800" dirty="0" smtClean="0">
              <a:solidFill>
                <a:srgbClr val="92D050"/>
              </a:solidFill>
            </a:endParaRPr>
          </a:p>
          <a:p>
            <a:r>
              <a:rPr lang="bn-BD" sz="2800" dirty="0" smtClean="0">
                <a:solidFill>
                  <a:srgbClr val="92D050"/>
                </a:solidFill>
              </a:rPr>
              <a:t>২।ধাতব-অধাতব ধর্ম ব্যাখ্যা করতে পারবে</a:t>
            </a:r>
          </a:p>
          <a:p>
            <a:endParaRPr lang="bn-BD" sz="2800" dirty="0" smtClean="0">
              <a:solidFill>
                <a:srgbClr val="FFC000"/>
              </a:solidFill>
            </a:endParaRPr>
          </a:p>
          <a:p>
            <a:r>
              <a:rPr lang="bn-BD" sz="2800" dirty="0" smtClean="0">
                <a:solidFill>
                  <a:srgbClr val="FFC000"/>
                </a:solidFill>
              </a:rPr>
              <a:t>৩।ধাতব-অধাতব ধর্ম তুলনা করতে পারবে</a:t>
            </a:r>
          </a:p>
          <a:p>
            <a:endParaRPr lang="bn-BD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</a:rPr>
              <a:t>৪।মৌলের পারমানবিক আকার তুলনা করতে পারবে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5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304801"/>
            <a:ext cx="4724400" cy="1219199"/>
          </a:xfrm>
        </p:spPr>
        <p:txBody>
          <a:bodyPr>
            <a:normAutofit/>
          </a:bodyPr>
          <a:lstStyle/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পর্যায়বৃত্তিক ধর্ম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772400" cy="3733800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 </a:t>
            </a:r>
          </a:p>
          <a:p>
            <a:r>
              <a:rPr lang="bn-BD" dirty="0" smtClean="0">
                <a:solidFill>
                  <a:srgbClr val="FF0000"/>
                </a:solidFill>
              </a:rPr>
              <a:t>পর্যায় সারণিতে অবস্থিত মৌল্গুলোর কিছু ধর্ম আছে যেমন-ধাতব ধর্ম, অধাতব ধর্ম,পরমানুর আকার,আয়নিকরণ শক্তি,তড়িৎ ঋণাত্মকতা, ইলেক্ট্রন আসক্তি ইত্যাদি যা রাসায়নিক বন্ধনকে নিয়ন্ত্রণ করে । এসব ধর্মকে পর্যায়বৃত্তিক ধর্ম বলে।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3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nikoshBan"/>
              </a:rPr>
              <a:t>ছবিগুলো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nikoshBan"/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nikoshBan"/>
              </a:rPr>
              <a:t>লক্ষ্য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nikoshBan"/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nikoshBan"/>
              </a:rPr>
              <a:t>করি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 nikoshBan"/>
              </a:rPr>
              <a:t>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 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600200"/>
            <a:ext cx="4038600" cy="3505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35280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495300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CC00"/>
                </a:solidFill>
              </a:rPr>
              <a:t>সোনা</a:t>
            </a:r>
            <a:endParaRPr lang="en-US" sz="2800" b="1" dirty="0">
              <a:solidFill>
                <a:srgbClr val="FFCC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495300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লোহা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1"/>
            <a:ext cx="6781800" cy="1371599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nikoshBan"/>
              </a:rPr>
              <a:t>ধাতব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nikoshBan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 nikoshBan"/>
              </a:rPr>
              <a:t>ধর্ম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 nikoshB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" y="1600200"/>
                <a:ext cx="88392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err="1" smtClean="0">
                    <a:solidFill>
                      <a:srgbClr val="FF0000"/>
                    </a:solidFill>
                    <a:latin typeface=" nikoshBan"/>
                  </a:rPr>
                  <a:t>সনাতন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সংজ্ঞা-যে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সকল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মৌল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চকচকে,আঘাত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করলে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ঝনঝন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শব্দ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হয়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,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তাপ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ও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বিদ্যু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ৎ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পরিবাহী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তাদেরকে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ধাতু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বলা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হয়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। </a:t>
                </a:r>
                <a:endParaRPr lang="en-US" sz="2400" dirty="0" smtClean="0">
                  <a:solidFill>
                    <a:srgbClr val="FF0000"/>
                  </a:solidFill>
                  <a:latin typeface=" nikoshBan"/>
                </a:endParaRPr>
              </a:p>
              <a:p>
                <a:endParaRPr lang="en-US" sz="2400" dirty="0">
                  <a:solidFill>
                    <a:srgbClr val="FF0000"/>
                  </a:solidFill>
                  <a:latin typeface=" nikoshBan"/>
                </a:endParaRPr>
              </a:p>
              <a:p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আধুনিক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সংজ্ঞা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-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যে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সকল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মৌল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এক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বা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একাধিক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ইলেক্ট্রন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ত্যাগ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করে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ধনাত্মক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আয়নে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পরিণত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হয়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তাদেরকে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ধাতু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 nikoshBan"/>
                  </a:rPr>
                  <a:t>বলে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 nikoshBan"/>
                  </a:rPr>
                  <a:t>।</a:t>
                </a:r>
              </a:p>
              <a:p>
                <a:r>
                  <a:rPr lang="en-US" sz="2400" dirty="0" err="1">
                    <a:solidFill>
                      <a:srgbClr val="00B050"/>
                    </a:solidFill>
                    <a:latin typeface=" nikoshBan"/>
                  </a:rPr>
                  <a:t>যেমন</a:t>
                </a:r>
                <a:r>
                  <a:rPr lang="en-US" sz="2400" dirty="0">
                    <a:solidFill>
                      <a:srgbClr val="00B050"/>
                    </a:solidFill>
                    <a:latin typeface=" nikoshBan"/>
                  </a:rPr>
                  <a:t>- </a:t>
                </a:r>
                <a:r>
                  <a:rPr lang="en-US" sz="2400" dirty="0" err="1">
                    <a:solidFill>
                      <a:srgbClr val="00B050"/>
                    </a:solidFill>
                    <a:latin typeface=" nikoshBan"/>
                  </a:rPr>
                  <a:t>আয়রন</a:t>
                </a:r>
                <a:r>
                  <a:rPr lang="en-US" sz="2400" dirty="0">
                    <a:solidFill>
                      <a:srgbClr val="00B050"/>
                    </a:solidFill>
                    <a:latin typeface=" nikoshBan"/>
                  </a:rPr>
                  <a:t>, </a:t>
                </a:r>
                <a:r>
                  <a:rPr lang="en-US" sz="2400" dirty="0" err="1">
                    <a:solidFill>
                      <a:srgbClr val="00B050"/>
                    </a:solidFill>
                    <a:latin typeface=" nikoshBan"/>
                  </a:rPr>
                  <a:t>তামা</a:t>
                </a:r>
                <a:r>
                  <a:rPr lang="en-US" sz="2400" dirty="0">
                    <a:solidFill>
                      <a:srgbClr val="00B05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 nikoshBan"/>
                  </a:rPr>
                  <a:t>ইত্যাদি</a:t>
                </a:r>
                <a:r>
                  <a:rPr lang="en-US" sz="2400" dirty="0">
                    <a:solidFill>
                      <a:srgbClr val="00B050"/>
                    </a:solidFill>
                    <a:latin typeface=" nikoshBan"/>
                  </a:rPr>
                  <a:t>।</a:t>
                </a:r>
              </a:p>
              <a:p>
                <a:endParaRPr lang="en-US" sz="2400" dirty="0" smtClean="0">
                  <a:solidFill>
                    <a:srgbClr val="FF0000"/>
                  </a:solidFill>
                  <a:latin typeface=" nikoshBan"/>
                </a:endParaRPr>
              </a:p>
              <a:p>
                <a:r>
                  <a:rPr lang="en-US" sz="2400" dirty="0" err="1" smtClean="0">
                    <a:solidFill>
                      <a:srgbClr val="FF0000"/>
                    </a:solidFill>
                    <a:latin typeface=" nikoshBan"/>
                  </a:rPr>
                  <a:t>ধাতুর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এই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 nikoshBan"/>
                  </a:rPr>
                  <a:t>ধর্মকে</a:t>
                </a:r>
                <a:r>
                  <a:rPr lang="en-US" sz="2400" dirty="0">
                    <a:solidFill>
                      <a:srgbClr val="FF0000"/>
                    </a:solidFill>
                    <a:latin typeface=" nikoshBan"/>
                  </a:rPr>
                  <a:t> </a:t>
                </a:r>
                <a:r>
                  <a:rPr lang="bn-BD" sz="2400" dirty="0">
                    <a:solidFill>
                      <a:srgbClr val="FF0000"/>
                    </a:solidFill>
                    <a:latin typeface=" nikoshBan"/>
                  </a:rPr>
                  <a:t>ধাতব ধর্ম বলে।</a:t>
                </a:r>
                <a:endParaRPr lang="en-US" sz="2400" dirty="0">
                  <a:solidFill>
                    <a:srgbClr val="FF0000"/>
                  </a:solidFill>
                  <a:latin typeface=" nikoshBan"/>
                </a:endParaRPr>
              </a:p>
              <a:p>
                <a:r>
                  <a:rPr lang="bn-BD" sz="2400" dirty="0" smtClean="0">
                    <a:solidFill>
                      <a:srgbClr val="FF0000"/>
                    </a:solidFill>
                  </a:rPr>
                  <a:t>Na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bn-BD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bn-BD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bn-BD" sz="2400" dirty="0" smtClean="0">
                    <a:solidFill>
                      <a:srgbClr val="FF0000"/>
                    </a:solidFill>
                    <a:latin typeface=" nikoshBan"/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𝐍𝐚</m:t>
                        </m:r>
                      </m:e>
                      <m:sup>
                        <m:r>
                          <a:rPr lang="bn-BD" sz="2400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rgbClr val="FF0000"/>
                  </a:solidFill>
                  <a:latin typeface=" nikoshBan"/>
                </a:endParaRPr>
              </a:p>
              <a:p>
                <a:r>
                  <a:rPr lang="en-US" sz="2400" dirty="0" err="1" smtClean="0">
                    <a:solidFill>
                      <a:srgbClr val="FF3300"/>
                    </a:solidFill>
                    <a:latin typeface=" nikoshBan"/>
                  </a:rPr>
                  <a:t>বা</a:t>
                </a:r>
                <a:r>
                  <a:rPr lang="en-US" sz="2400" dirty="0" smtClean="0">
                    <a:solidFill>
                      <a:srgbClr val="FF3300"/>
                    </a:solidFill>
                    <a:latin typeface=" nikoshBan"/>
                  </a:rPr>
                  <a:t>,</a:t>
                </a:r>
              </a:p>
              <a:p>
                <a:r>
                  <a:rPr lang="bn-BD" sz="2400" dirty="0" smtClean="0"/>
                  <a:t>   </a:t>
                </a:r>
                <a:r>
                  <a:rPr lang="bn-BD" sz="2400" dirty="0" smtClean="0">
                    <a:solidFill>
                      <a:srgbClr val="F6211C"/>
                    </a:solidFill>
                  </a:rPr>
                  <a:t>Na     </a:t>
                </a:r>
                <a:r>
                  <a:rPr lang="bn-BD" sz="2400" dirty="0" smtClean="0">
                    <a:solidFill>
                      <a:srgbClr val="F6211C"/>
                    </a:solidFill>
                    <a:latin typeface=" nikoshBan"/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dirty="0">
                            <a:solidFill>
                              <a:srgbClr val="F621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b="1" i="0" dirty="0">
                            <a:solidFill>
                              <a:srgbClr val="F6211C"/>
                            </a:solidFill>
                            <a:latin typeface="Cambria Math"/>
                          </a:rPr>
                          <m:t>𝐍𝐚</m:t>
                        </m:r>
                      </m:e>
                      <m:sup>
                        <m:r>
                          <a:rPr lang="bn-BD" sz="2400" b="1" i="0" dirty="0">
                            <a:solidFill>
                              <a:srgbClr val="F6211C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F6211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bn-BD" sz="2400" i="1">
                            <a:solidFill>
                              <a:srgbClr val="F6211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bn-BD" sz="2400" b="0" i="1" smtClean="0">
                            <a:solidFill>
                              <a:srgbClr val="F6211C"/>
                            </a:solidFill>
                            <a:latin typeface="Cambria Math"/>
                          </a:rPr>
                          <m:t>  +  </m:t>
                        </m:r>
                        <m:r>
                          <a:rPr lang="bn-BD" sz="2400" i="1">
                            <a:solidFill>
                              <a:srgbClr val="F6211C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bn-BD" sz="2400" i="1">
                            <a:solidFill>
                              <a:srgbClr val="F6211C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>
                  <a:latin typeface=" nikoshBan"/>
                </a:endParaRPr>
              </a:p>
              <a:p>
                <a:endParaRPr lang="en-US" sz="2400" dirty="0">
                  <a:latin typeface=" nikoshBan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" y="1600200"/>
                <a:ext cx="8839200" cy="5029200"/>
              </a:xfrm>
              <a:blipFill rotWithShape="1">
                <a:blip r:embed="rId2"/>
                <a:stretch>
                  <a:fillRect l="-552" t="-848" r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191000" y="5257800"/>
            <a:ext cx="7966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78382" y="6096000"/>
            <a:ext cx="9109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8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চিত্রগুলো লক্ষ্য করি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3276600" cy="30297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2971800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52578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গ্যাস ভর্তি বেলুন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096000" y="5257801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2"/>
                </a:solidFill>
              </a:rPr>
              <a:t>অক্সিজেন সিলিন্ডার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508</TotalTime>
  <Words>451</Words>
  <Application>Microsoft Office PowerPoint</Application>
  <PresentationFormat>On-screen Show (4:3)</PresentationFormat>
  <Paragraphs>109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</vt:lpstr>
      <vt:lpstr>পরিচিতি</vt:lpstr>
      <vt:lpstr>ভিডিওটি উপভোগ করি</vt:lpstr>
      <vt:lpstr>পাঠ ঘোষণা</vt:lpstr>
      <vt:lpstr>শিখনফল</vt:lpstr>
      <vt:lpstr>পর্যায়বৃত্তিক ধর্ম</vt:lpstr>
      <vt:lpstr>ছবিগুলো লক্ষ্য করি </vt:lpstr>
      <vt:lpstr>ধাতব ধর্ম</vt:lpstr>
      <vt:lpstr>চিত্রগুলো লক্ষ্য করি</vt:lpstr>
      <vt:lpstr>অধাতব ধর্ম</vt:lpstr>
      <vt:lpstr>কাজ</vt:lpstr>
      <vt:lpstr>পর্যায় সারণীতে একই পর্যায়ে বাম হতে ডানে যেতে থাকলে ধাতব ধর্ম হ্রাস পায় ও অধাতব ধর্ম বৃদ্ধি পায়। </vt:lpstr>
      <vt:lpstr>PowerPoint Presentation</vt:lpstr>
      <vt:lpstr>পরমানুর আকারের চিত্র</vt:lpstr>
      <vt:lpstr>নিচের চিত্র লক্ষ্য কর</vt:lpstr>
      <vt:lpstr>নিচের চিত্র লক্ষ্য করি</vt:lpstr>
      <vt:lpstr>কাজ</vt:lpstr>
      <vt:lpstr>মূল্যায়ন</vt:lpstr>
      <vt:lpstr>বাড়ির কাজ</vt:lpstr>
      <vt:lpstr>ধন্যবাদ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ismail - [2010]</dc:creator>
  <cp:lastModifiedBy>ismail - [2010]</cp:lastModifiedBy>
  <cp:revision>48</cp:revision>
  <dcterms:created xsi:type="dcterms:W3CDTF">2020-10-09T14:27:01Z</dcterms:created>
  <dcterms:modified xsi:type="dcterms:W3CDTF">2020-10-11T09:17:03Z</dcterms:modified>
</cp:coreProperties>
</file>