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69" r:id="rId3"/>
    <p:sldId id="258" r:id="rId4"/>
    <p:sldId id="265" r:id="rId5"/>
    <p:sldId id="259" r:id="rId6"/>
    <p:sldId id="266" r:id="rId7"/>
    <p:sldId id="260" r:id="rId8"/>
    <p:sldId id="261" r:id="rId9"/>
    <p:sldId id="267" r:id="rId10"/>
    <p:sldId id="262" r:id="rId11"/>
    <p:sldId id="268" r:id="rId12"/>
    <p:sldId id="263" r:id="rId13"/>
    <p:sldId id="26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sorterViewPr>
    <p:cViewPr>
      <p:scale>
        <a:sx n="100" d="100"/>
        <a:sy n="100" d="100"/>
      </p:scale>
      <p:origin x="0" y="5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029A5D-0ACB-47FF-BD07-329C2C02C57D}"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9DA26-AC05-48D2-BD2C-1A2AD5D2DAFF}" type="slidenum">
              <a:rPr lang="en-US" smtClean="0"/>
              <a:t>‹#›</a:t>
            </a:fld>
            <a:endParaRPr lang="en-US"/>
          </a:p>
        </p:txBody>
      </p:sp>
    </p:spTree>
    <p:extLst>
      <p:ext uri="{BB962C8B-B14F-4D97-AF65-F5344CB8AC3E}">
        <p14:creationId xmlns:p14="http://schemas.microsoft.com/office/powerpoint/2010/main" val="4035196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029A5D-0ACB-47FF-BD07-329C2C02C57D}"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9DA26-AC05-48D2-BD2C-1A2AD5D2DAFF}" type="slidenum">
              <a:rPr lang="en-US" smtClean="0"/>
              <a:t>‹#›</a:t>
            </a:fld>
            <a:endParaRPr lang="en-US"/>
          </a:p>
        </p:txBody>
      </p:sp>
    </p:spTree>
    <p:extLst>
      <p:ext uri="{BB962C8B-B14F-4D97-AF65-F5344CB8AC3E}">
        <p14:creationId xmlns:p14="http://schemas.microsoft.com/office/powerpoint/2010/main" val="3964090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029A5D-0ACB-47FF-BD07-329C2C02C57D}"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9DA26-AC05-48D2-BD2C-1A2AD5D2DAFF}" type="slidenum">
              <a:rPr lang="en-US" smtClean="0"/>
              <a:t>‹#›</a:t>
            </a:fld>
            <a:endParaRPr lang="en-US"/>
          </a:p>
        </p:txBody>
      </p:sp>
    </p:spTree>
    <p:extLst>
      <p:ext uri="{BB962C8B-B14F-4D97-AF65-F5344CB8AC3E}">
        <p14:creationId xmlns:p14="http://schemas.microsoft.com/office/powerpoint/2010/main" val="4036821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029A5D-0ACB-47FF-BD07-329C2C02C57D}"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9DA26-AC05-48D2-BD2C-1A2AD5D2DAFF}" type="slidenum">
              <a:rPr lang="en-US" smtClean="0"/>
              <a:t>‹#›</a:t>
            </a:fld>
            <a:endParaRPr lang="en-US"/>
          </a:p>
        </p:txBody>
      </p:sp>
    </p:spTree>
    <p:extLst>
      <p:ext uri="{BB962C8B-B14F-4D97-AF65-F5344CB8AC3E}">
        <p14:creationId xmlns:p14="http://schemas.microsoft.com/office/powerpoint/2010/main" val="133807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029A5D-0ACB-47FF-BD07-329C2C02C57D}"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9DA26-AC05-48D2-BD2C-1A2AD5D2DAFF}" type="slidenum">
              <a:rPr lang="en-US" smtClean="0"/>
              <a:t>‹#›</a:t>
            </a:fld>
            <a:endParaRPr lang="en-US"/>
          </a:p>
        </p:txBody>
      </p:sp>
    </p:spTree>
    <p:extLst>
      <p:ext uri="{BB962C8B-B14F-4D97-AF65-F5344CB8AC3E}">
        <p14:creationId xmlns:p14="http://schemas.microsoft.com/office/powerpoint/2010/main" val="1627555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029A5D-0ACB-47FF-BD07-329C2C02C57D}" type="datetimeFigureOut">
              <a:rPr lang="en-US" smtClean="0"/>
              <a:t>10/3/2020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9DA26-AC05-48D2-BD2C-1A2AD5D2DAFF}" type="slidenum">
              <a:rPr lang="en-US" smtClean="0"/>
              <a:t>‹#›</a:t>
            </a:fld>
            <a:endParaRPr lang="en-US"/>
          </a:p>
        </p:txBody>
      </p:sp>
    </p:spTree>
    <p:extLst>
      <p:ext uri="{BB962C8B-B14F-4D97-AF65-F5344CB8AC3E}">
        <p14:creationId xmlns:p14="http://schemas.microsoft.com/office/powerpoint/2010/main" val="1250012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029A5D-0ACB-47FF-BD07-329C2C02C57D}" type="datetimeFigureOut">
              <a:rPr lang="en-US" smtClean="0"/>
              <a:t>10/3/2020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29DA26-AC05-48D2-BD2C-1A2AD5D2DAFF}" type="slidenum">
              <a:rPr lang="en-US" smtClean="0"/>
              <a:t>‹#›</a:t>
            </a:fld>
            <a:endParaRPr lang="en-US"/>
          </a:p>
        </p:txBody>
      </p:sp>
    </p:spTree>
    <p:extLst>
      <p:ext uri="{BB962C8B-B14F-4D97-AF65-F5344CB8AC3E}">
        <p14:creationId xmlns:p14="http://schemas.microsoft.com/office/powerpoint/2010/main" val="1506914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029A5D-0ACB-47FF-BD07-329C2C02C57D}" type="datetimeFigureOut">
              <a:rPr lang="en-US" smtClean="0"/>
              <a:t>10/3/2020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29DA26-AC05-48D2-BD2C-1A2AD5D2DAFF}" type="slidenum">
              <a:rPr lang="en-US" smtClean="0"/>
              <a:t>‹#›</a:t>
            </a:fld>
            <a:endParaRPr lang="en-US"/>
          </a:p>
        </p:txBody>
      </p:sp>
    </p:spTree>
    <p:extLst>
      <p:ext uri="{BB962C8B-B14F-4D97-AF65-F5344CB8AC3E}">
        <p14:creationId xmlns:p14="http://schemas.microsoft.com/office/powerpoint/2010/main" val="2574537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029A5D-0ACB-47FF-BD07-329C2C02C57D}" type="datetimeFigureOut">
              <a:rPr lang="en-US" smtClean="0"/>
              <a:t>10/3/2020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29DA26-AC05-48D2-BD2C-1A2AD5D2DAFF}" type="slidenum">
              <a:rPr lang="en-US" smtClean="0"/>
              <a:t>‹#›</a:t>
            </a:fld>
            <a:endParaRPr lang="en-US"/>
          </a:p>
        </p:txBody>
      </p:sp>
    </p:spTree>
    <p:extLst>
      <p:ext uri="{BB962C8B-B14F-4D97-AF65-F5344CB8AC3E}">
        <p14:creationId xmlns:p14="http://schemas.microsoft.com/office/powerpoint/2010/main" val="3905594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029A5D-0ACB-47FF-BD07-329C2C02C57D}" type="datetimeFigureOut">
              <a:rPr lang="en-US" smtClean="0"/>
              <a:t>10/3/2020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9DA26-AC05-48D2-BD2C-1A2AD5D2DAFF}" type="slidenum">
              <a:rPr lang="en-US" smtClean="0"/>
              <a:t>‹#›</a:t>
            </a:fld>
            <a:endParaRPr lang="en-US"/>
          </a:p>
        </p:txBody>
      </p:sp>
    </p:spTree>
    <p:extLst>
      <p:ext uri="{BB962C8B-B14F-4D97-AF65-F5344CB8AC3E}">
        <p14:creationId xmlns:p14="http://schemas.microsoft.com/office/powerpoint/2010/main" val="884834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029A5D-0ACB-47FF-BD07-329C2C02C57D}" type="datetimeFigureOut">
              <a:rPr lang="en-US" smtClean="0"/>
              <a:t>10/3/2020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9DA26-AC05-48D2-BD2C-1A2AD5D2DAFF}" type="slidenum">
              <a:rPr lang="en-US" smtClean="0"/>
              <a:t>‹#›</a:t>
            </a:fld>
            <a:endParaRPr lang="en-US"/>
          </a:p>
        </p:txBody>
      </p:sp>
    </p:spTree>
    <p:extLst>
      <p:ext uri="{BB962C8B-B14F-4D97-AF65-F5344CB8AC3E}">
        <p14:creationId xmlns:p14="http://schemas.microsoft.com/office/powerpoint/2010/main" val="45558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29A5D-0ACB-47FF-BD07-329C2C02C57D}" type="datetimeFigureOut">
              <a:rPr lang="en-US" smtClean="0"/>
              <a:t>10/3/2020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29DA26-AC05-48D2-BD2C-1A2AD5D2DAFF}" type="slidenum">
              <a:rPr lang="en-US" smtClean="0"/>
              <a:t>‹#›</a:t>
            </a:fld>
            <a:endParaRPr lang="en-US"/>
          </a:p>
        </p:txBody>
      </p:sp>
    </p:spTree>
    <p:extLst>
      <p:ext uri="{BB962C8B-B14F-4D97-AF65-F5344CB8AC3E}">
        <p14:creationId xmlns:p14="http://schemas.microsoft.com/office/powerpoint/2010/main" val="123819088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video" Target="../media/media1.mp4"/><Relationship Id="rId7" Type="http://schemas.openxmlformats.org/officeDocument/2006/relationships/image" Target="../media/image2.wmf"/><Relationship Id="rId2" Type="http://schemas.microsoft.com/office/2007/relationships/media" Target="../media/media1.mp4"/><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8915400" cy="6400800"/>
          </a:xfrm>
        </p:spPr>
        <p:txBody>
          <a:bodyPr/>
          <a:lstStyle/>
          <a:p>
            <a:endParaRPr lang="en-US" dirty="0">
              <a:latin typeface="NikoshBan"/>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223" y="2667000"/>
            <a:ext cx="1847706" cy="1745673"/>
          </a:xfrm>
          <a:prstGeom prst="rect">
            <a:avLst/>
          </a:prstGeom>
          <a:solidFill>
            <a:schemeClr val="bg1"/>
          </a:solidFill>
        </p:spPr>
      </p:pic>
      <p:sp>
        <p:nvSpPr>
          <p:cNvPr id="5" name="Rectangle 4"/>
          <p:cNvSpPr/>
          <p:nvPr/>
        </p:nvSpPr>
        <p:spPr>
          <a:xfrm>
            <a:off x="3008312" y="762000"/>
            <a:ext cx="5449888" cy="464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rgbClr val="FF0000"/>
                </a:solidFill>
              </a:rPr>
              <a:t>সুভাষ চন্দ্র দাস</a:t>
            </a:r>
          </a:p>
          <a:p>
            <a:pPr algn="ctr"/>
            <a:endParaRPr lang="bn-BD" dirty="0" smtClean="0"/>
          </a:p>
          <a:p>
            <a:pPr algn="ctr"/>
            <a:r>
              <a:rPr lang="bn-BD" dirty="0" smtClean="0">
                <a:solidFill>
                  <a:srgbClr val="002060"/>
                </a:solidFill>
              </a:rPr>
              <a:t>সহকারি শিক্ষক (ভৌত বিজ্ঞান)</a:t>
            </a:r>
          </a:p>
          <a:p>
            <a:pPr algn="ctr"/>
            <a:endParaRPr lang="bn-BD" dirty="0" smtClean="0"/>
          </a:p>
          <a:p>
            <a:pPr algn="ctr"/>
            <a:r>
              <a:rPr lang="bn-BD" dirty="0" smtClean="0"/>
              <a:t>সরকারি এস,সি বালিকা উচ্চ বিদ্যালয়, সুনামগঞ্জ।</a:t>
            </a:r>
          </a:p>
          <a:p>
            <a:pPr algn="ctr"/>
            <a:endParaRPr lang="bn-BD" sz="2400" dirty="0" smtClean="0"/>
          </a:p>
          <a:p>
            <a:pPr algn="ctr"/>
            <a:r>
              <a:rPr lang="bn-BD" sz="2400" dirty="0" smtClean="0">
                <a:solidFill>
                  <a:srgbClr val="FF0000"/>
                </a:solidFill>
              </a:rPr>
              <a:t>শ্রেণিঃ ৯ম-১০ম  </a:t>
            </a:r>
          </a:p>
          <a:p>
            <a:pPr algn="ctr"/>
            <a:endParaRPr lang="bn-BD" sz="2400" dirty="0" smtClean="0"/>
          </a:p>
          <a:p>
            <a:pPr algn="ctr"/>
            <a:r>
              <a:rPr lang="bn-BD" sz="2400" dirty="0" smtClean="0"/>
              <a:t> </a:t>
            </a:r>
            <a:r>
              <a:rPr lang="bn-BD" sz="2800" dirty="0" smtClean="0">
                <a:solidFill>
                  <a:srgbClr val="7030A0"/>
                </a:solidFill>
              </a:rPr>
              <a:t>বিষয়ঃপদার্থ বিজ্ঞান</a:t>
            </a:r>
            <a:endParaRPr lang="en-US" sz="2800" dirty="0" smtClean="0">
              <a:solidFill>
                <a:srgbClr val="7030A0"/>
              </a:solidFill>
            </a:endParaRPr>
          </a:p>
          <a:p>
            <a:pPr algn="ctr"/>
            <a:r>
              <a:rPr lang="en-US" sz="2800" dirty="0" err="1" smtClean="0">
                <a:solidFill>
                  <a:srgbClr val="7030A0"/>
                </a:solidFill>
              </a:rPr>
              <a:t>অধ্যায়ঃ</a:t>
            </a:r>
            <a:r>
              <a:rPr lang="en-US" sz="2800" dirty="0" smtClean="0">
                <a:solidFill>
                  <a:srgbClr val="7030A0"/>
                </a:solidFill>
              </a:rPr>
              <a:t> ৭ম</a:t>
            </a:r>
          </a:p>
          <a:p>
            <a:pPr algn="ctr"/>
            <a:r>
              <a:rPr lang="en-US" sz="2800" dirty="0" err="1" smtClean="0">
                <a:solidFill>
                  <a:srgbClr val="7030A0"/>
                </a:solidFill>
              </a:rPr>
              <a:t>পাঠঃ</a:t>
            </a:r>
            <a:r>
              <a:rPr lang="en-US" sz="2800" dirty="0" smtClean="0">
                <a:solidFill>
                  <a:srgbClr val="7030A0"/>
                </a:solidFill>
              </a:rPr>
              <a:t> </a:t>
            </a:r>
            <a:r>
              <a:rPr lang="en-US" sz="2800" dirty="0" err="1" smtClean="0">
                <a:solidFill>
                  <a:srgbClr val="7030A0"/>
                </a:solidFill>
              </a:rPr>
              <a:t>তরঙ্গ</a:t>
            </a:r>
            <a:endParaRPr lang="en-US" sz="2400" dirty="0">
              <a:solidFill>
                <a:srgbClr val="7030A0"/>
              </a:solidFill>
            </a:endParaRPr>
          </a:p>
        </p:txBody>
      </p:sp>
      <p:sp>
        <p:nvSpPr>
          <p:cNvPr id="6" name="Oval 5"/>
          <p:cNvSpPr/>
          <p:nvPr/>
        </p:nvSpPr>
        <p:spPr>
          <a:xfrm>
            <a:off x="916276" y="1371600"/>
            <a:ext cx="2133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rgbClr val="FF0066"/>
                </a:solidFill>
              </a:rPr>
              <a:t>পরিচিতি</a:t>
            </a:r>
            <a:endParaRPr lang="en-US" sz="2800" dirty="0">
              <a:solidFill>
                <a:srgbClr val="FF0066"/>
              </a:solidFill>
            </a:endParaRPr>
          </a:p>
        </p:txBody>
      </p:sp>
    </p:spTree>
    <p:extLst>
      <p:ext uri="{BB962C8B-B14F-4D97-AF65-F5344CB8AC3E}">
        <p14:creationId xmlns:p14="http://schemas.microsoft.com/office/powerpoint/2010/main" val="171409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2057400"/>
            <a:ext cx="6096000" cy="3124200"/>
          </a:xfrm>
        </p:spPr>
      </p:pic>
    </p:spTree>
    <p:extLst>
      <p:ext uri="{BB962C8B-B14F-4D97-AF65-F5344CB8AC3E}">
        <p14:creationId xmlns:p14="http://schemas.microsoft.com/office/powerpoint/2010/main" val="1537383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066800"/>
            <a:ext cx="6400800" cy="1066800"/>
          </a:xfrm>
        </p:spPr>
        <p:txBody>
          <a:bodyPr/>
          <a:lstStyle/>
          <a:p>
            <a:r>
              <a:rPr lang="bn-BD" dirty="0" smtClean="0"/>
              <a:t>দলীয় কাজ</a:t>
            </a:r>
            <a:endParaRPr lang="en-US" dirty="0"/>
          </a:p>
        </p:txBody>
      </p:sp>
      <p:sp>
        <p:nvSpPr>
          <p:cNvPr id="3" name="Subtitle 2"/>
          <p:cNvSpPr>
            <a:spLocks noGrp="1"/>
          </p:cNvSpPr>
          <p:nvPr>
            <p:ph type="subTitle" idx="1"/>
          </p:nvPr>
        </p:nvSpPr>
        <p:spPr>
          <a:xfrm>
            <a:off x="1371600" y="2667000"/>
            <a:ext cx="6400800" cy="2133600"/>
          </a:xfrm>
        </p:spPr>
        <p:txBody>
          <a:bodyPr>
            <a:normAutofit/>
          </a:bodyPr>
          <a:lstStyle/>
          <a:p>
            <a:r>
              <a:rPr lang="bn-BD" sz="2800" b="1" i="0" dirty="0" smtClean="0">
                <a:solidFill>
                  <a:srgbClr val="0070C0"/>
                </a:solidFill>
              </a:rPr>
              <a:t>প্রদর্শিত স্লাইড থেকে তরঙ্গ সংশ্লিষ্ট কি কি তথ্য পাওয়া যায় লিখ।</a:t>
            </a:r>
            <a:endParaRPr lang="en-US" sz="2800" b="1" i="0" dirty="0">
              <a:solidFill>
                <a:srgbClr val="0070C0"/>
              </a:solidFill>
            </a:endParaRPr>
          </a:p>
        </p:txBody>
      </p:sp>
    </p:spTree>
    <p:extLst>
      <p:ext uri="{BB962C8B-B14F-4D97-AF65-F5344CB8AC3E}">
        <p14:creationId xmlns:p14="http://schemas.microsoft.com/office/powerpoint/2010/main" val="128220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143000"/>
            <a:ext cx="5943600" cy="2057400"/>
          </a:xfrm>
        </p:spPr>
      </p:pic>
      <p:sp>
        <p:nvSpPr>
          <p:cNvPr id="5" name="Rectangle 4"/>
          <p:cNvSpPr/>
          <p:nvPr/>
        </p:nvSpPr>
        <p:spPr>
          <a:xfrm>
            <a:off x="1676400" y="1066800"/>
            <a:ext cx="2895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t>বাড়ির কাজ</a:t>
            </a:r>
            <a:endParaRPr lang="en-US" sz="3200" dirty="0"/>
          </a:p>
        </p:txBody>
      </p:sp>
      <p:sp>
        <p:nvSpPr>
          <p:cNvPr id="3" name="Rectangle 2"/>
          <p:cNvSpPr/>
          <p:nvPr/>
        </p:nvSpPr>
        <p:spPr>
          <a:xfrm>
            <a:off x="1219200" y="3429000"/>
            <a:ext cx="66294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t>১। এটি কোন ধরণের তরঙ্গ ?</a:t>
            </a:r>
          </a:p>
          <a:p>
            <a:pPr algn="ctr"/>
            <a:r>
              <a:rPr lang="bn-BD" sz="3200" b="1" dirty="0" smtClean="0"/>
              <a:t>২।চিত্রের তরঙ্গে কয়টি তরঙ্গ দৈর্ঘ্য, তরংশীর্ষ ও তরংপাদ রয়েছে চিত্র একে চিহ্নিত কর এবং লিখ।</a:t>
            </a:r>
            <a:endParaRPr lang="en-US" sz="3200" b="1" dirty="0"/>
          </a:p>
        </p:txBody>
      </p:sp>
    </p:spTree>
    <p:extLst>
      <p:ext uri="{BB962C8B-B14F-4D97-AF65-F5344CB8AC3E}">
        <p14:creationId xmlns:p14="http://schemas.microsoft.com/office/powerpoint/2010/main" val="757637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3093720"/>
          </a:xfrm>
        </p:spPr>
        <p:txBody>
          <a:bodyPr>
            <a:normAutofit/>
          </a:bodyPr>
          <a:lstStyle/>
          <a:p>
            <a:r>
              <a:rPr lang="en-US" sz="13800" b="1" dirty="0" err="1" smtClean="0">
                <a:solidFill>
                  <a:srgbClr val="FF0066"/>
                </a:solidFill>
                <a:latin typeface="Calibri" pitchFamily="34" charset="0"/>
                <a:cs typeface="Calibri" pitchFamily="34" charset="0"/>
              </a:rPr>
              <a:t>ধন্যবাদ</a:t>
            </a:r>
            <a:endParaRPr lang="en-US" sz="13800" b="1" dirty="0">
              <a:solidFill>
                <a:srgbClr val="FF0066"/>
              </a:solidFill>
              <a:latin typeface="Calibri" pitchFamily="34" charset="0"/>
              <a:cs typeface="Calibri" pitchFamily="34" charset="0"/>
            </a:endParaRPr>
          </a:p>
        </p:txBody>
      </p:sp>
    </p:spTree>
    <p:extLst>
      <p:ext uri="{BB962C8B-B14F-4D97-AF65-F5344CB8AC3E}">
        <p14:creationId xmlns:p14="http://schemas.microsoft.com/office/powerpoint/2010/main" val="35390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wave sound -- নদীর ঢেউয়ের শব্দ --natural sounds #please_use_headphones_for_better_sound🎧🎧.mp4">
            <a:hlinkClick r:id="" action="ppaction://media"/>
          </p:cNvPr>
          <p:cNvPicPr>
            <a:picLocks noGrp="1" noChangeAspect="1"/>
          </p:cNvPicPr>
          <p:nvPr>
            <p:ph idx="1"/>
            <a:videoFile r:link="rId3"/>
            <p:extLst>
              <p:ext uri="{DAA4B4D4-6D71-4841-9C94-3DE7FCFB9230}">
                <p14:media xmlns:p14="http://schemas.microsoft.com/office/powerpoint/2010/main" r:embed="rId2"/>
              </p:ext>
            </p:extLst>
          </p:nvPr>
        </p:nvPicPr>
        <p:blipFill>
          <a:blip r:embed="rId5"/>
          <a:stretch>
            <a:fillRect/>
          </a:stretch>
        </p:blipFill>
        <p:spPr>
          <a:xfrm>
            <a:off x="549275" y="1600200"/>
            <a:ext cx="8045450" cy="4525963"/>
          </a:xfrm>
        </p:spPr>
      </p:pic>
      <p:graphicFrame>
        <p:nvGraphicFramePr>
          <p:cNvPr id="5" name="Object 4"/>
          <p:cNvGraphicFramePr>
            <a:graphicFrameLocks noChangeAspect="1"/>
          </p:cNvGraphicFramePr>
          <p:nvPr>
            <p:extLst>
              <p:ext uri="{D42A27DB-BD31-4B8C-83A1-F6EECF244321}">
                <p14:modId xmlns:p14="http://schemas.microsoft.com/office/powerpoint/2010/main" val="3815848053"/>
              </p:ext>
            </p:extLst>
          </p:nvPr>
        </p:nvGraphicFramePr>
        <p:xfrm>
          <a:off x="4114800" y="3043238"/>
          <a:ext cx="914400" cy="771525"/>
        </p:xfrm>
        <a:graphic>
          <a:graphicData uri="http://schemas.openxmlformats.org/presentationml/2006/ole">
            <mc:AlternateContent xmlns:mc="http://schemas.openxmlformats.org/markup-compatibility/2006">
              <mc:Choice xmlns:v="urn:schemas-microsoft-com:vml" Requires="v">
                <p:oleObj spid="_x0000_s2050" name="Bitmap Image" showAsIcon="1" r:id="rId6" imgW="914400" imgH="771480" progId="Paint.Picture">
                  <p:embed/>
                </p:oleObj>
              </mc:Choice>
              <mc:Fallback>
                <p:oleObj name="Bitmap Image" showAsIcon="1" r:id="rId6" imgW="914400" imgH="771480" progId="Paint.Picture">
                  <p:embed/>
                  <p:pic>
                    <p:nvPicPr>
                      <p:cNvPr id="0" name=""/>
                      <p:cNvPicPr/>
                      <p:nvPr/>
                    </p:nvPicPr>
                    <p:blipFill>
                      <a:blip r:embed="rId7"/>
                      <a:stretch>
                        <a:fillRect/>
                      </a:stretch>
                    </p:blipFill>
                    <p:spPr>
                      <a:xfrm>
                        <a:off x="4114800" y="304323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147626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371600"/>
            <a:ext cx="6400800" cy="990600"/>
          </a:xfrm>
        </p:spPr>
        <p:txBody>
          <a:bodyPr>
            <a:normAutofit/>
          </a:bodyPr>
          <a:lstStyle/>
          <a:p>
            <a:r>
              <a:rPr lang="bn-BD" sz="5400" dirty="0" smtClean="0">
                <a:solidFill>
                  <a:srgbClr val="FF0066"/>
                </a:solidFill>
                <a:latin typeface="NikoshBan"/>
              </a:rPr>
              <a:t>আজকের পাঠ</a:t>
            </a:r>
            <a:endParaRPr lang="en-US" sz="5400" dirty="0">
              <a:solidFill>
                <a:srgbClr val="FF0066"/>
              </a:solidFill>
              <a:latin typeface="NikoshBan"/>
            </a:endParaRPr>
          </a:p>
        </p:txBody>
      </p:sp>
      <p:sp>
        <p:nvSpPr>
          <p:cNvPr id="3" name="Subtitle 2"/>
          <p:cNvSpPr>
            <a:spLocks noGrp="1"/>
          </p:cNvSpPr>
          <p:nvPr>
            <p:ph type="subTitle" idx="1"/>
          </p:nvPr>
        </p:nvSpPr>
        <p:spPr>
          <a:xfrm>
            <a:off x="1371600" y="3429000"/>
            <a:ext cx="6400800" cy="1828800"/>
          </a:xfrm>
        </p:spPr>
        <p:txBody>
          <a:bodyPr>
            <a:normAutofit/>
          </a:bodyPr>
          <a:lstStyle/>
          <a:p>
            <a:r>
              <a:rPr lang="bn-BD" sz="7200" b="1" i="0" dirty="0" smtClean="0">
                <a:solidFill>
                  <a:srgbClr val="FF0000"/>
                </a:solidFill>
                <a:latin typeface="NikoshBan"/>
              </a:rPr>
              <a:t>তরঙ্গ</a:t>
            </a:r>
            <a:endParaRPr lang="en-US" sz="7200" b="1" i="0" dirty="0">
              <a:solidFill>
                <a:srgbClr val="FF0000"/>
              </a:solidFill>
              <a:latin typeface="NikoshBan"/>
            </a:endParaRPr>
          </a:p>
        </p:txBody>
      </p:sp>
    </p:spTree>
    <p:extLst>
      <p:ext uri="{BB962C8B-B14F-4D97-AF65-F5344CB8AC3E}">
        <p14:creationId xmlns:p14="http://schemas.microsoft.com/office/powerpoint/2010/main" val="200641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43000"/>
            <a:ext cx="6400800" cy="914400"/>
          </a:xfrm>
        </p:spPr>
        <p:txBody>
          <a:bodyPr/>
          <a:lstStyle/>
          <a:p>
            <a:r>
              <a:rPr lang="bn-BD" b="1" dirty="0" smtClean="0"/>
              <a:t>শিখনফল</a:t>
            </a:r>
            <a:endParaRPr lang="en-US" b="1" dirty="0"/>
          </a:p>
        </p:txBody>
      </p:sp>
      <p:sp>
        <p:nvSpPr>
          <p:cNvPr id="3" name="Subtitle 2"/>
          <p:cNvSpPr>
            <a:spLocks noGrp="1"/>
          </p:cNvSpPr>
          <p:nvPr>
            <p:ph type="subTitle" idx="1"/>
          </p:nvPr>
        </p:nvSpPr>
        <p:spPr>
          <a:xfrm>
            <a:off x="1066800" y="2514600"/>
            <a:ext cx="7010400" cy="2971800"/>
          </a:xfrm>
        </p:spPr>
        <p:txBody>
          <a:bodyPr>
            <a:noAutofit/>
          </a:bodyPr>
          <a:lstStyle/>
          <a:p>
            <a:pPr algn="just"/>
            <a:r>
              <a:rPr lang="bn-BD" sz="2800" b="1" i="0" dirty="0" smtClean="0">
                <a:solidFill>
                  <a:srgbClr val="FF0066"/>
                </a:solidFill>
                <a:cs typeface="Calibri" pitchFamily="34" charset="0"/>
              </a:rPr>
              <a:t>১। তরঙ্গ কি তা সংজ্ঞায়িত করতে পারবে</a:t>
            </a:r>
          </a:p>
          <a:p>
            <a:pPr algn="just"/>
            <a:r>
              <a:rPr lang="bn-BD" sz="2800" b="1" i="0" dirty="0" smtClean="0">
                <a:solidFill>
                  <a:srgbClr val="FF0000"/>
                </a:solidFill>
                <a:cs typeface="Calibri" pitchFamily="34" charset="0"/>
              </a:rPr>
              <a:t>২।তরঙ্গের বৈশিষ্ঠ্য ব্যাখ্যা করতে পারবে</a:t>
            </a:r>
          </a:p>
          <a:p>
            <a:pPr algn="just"/>
            <a:r>
              <a:rPr lang="bn-BD" sz="2800" b="1" i="0" dirty="0" smtClean="0">
                <a:solidFill>
                  <a:srgbClr val="92D050"/>
                </a:solidFill>
                <a:cs typeface="Calibri" pitchFamily="34" charset="0"/>
              </a:rPr>
              <a:t>৩।বিভিন্ন ধরণের চিহ্নিত করতে পারবে</a:t>
            </a:r>
            <a:endParaRPr lang="en-US" sz="2800" b="1" i="0" dirty="0">
              <a:solidFill>
                <a:srgbClr val="92D050"/>
              </a:solidFill>
              <a:cs typeface="Calibri" pitchFamily="34" charset="0"/>
            </a:endParaRPr>
          </a:p>
        </p:txBody>
      </p:sp>
    </p:spTree>
    <p:extLst>
      <p:ext uri="{BB962C8B-B14F-4D97-AF65-F5344CB8AC3E}">
        <p14:creationId xmlns:p14="http://schemas.microsoft.com/office/powerpoint/2010/main" val="226718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620000" cy="2011680"/>
          </a:xfrm>
        </p:spPr>
        <p:txBody>
          <a:bodyPr>
            <a:normAutofit/>
          </a:bodyPr>
          <a:lstStyle/>
          <a:p>
            <a:r>
              <a:rPr lang="bn-BD" sz="2000" dirty="0" smtClean="0">
                <a:solidFill>
                  <a:srgbClr val="FF0000"/>
                </a:solidFill>
                <a:latin typeface="NikoshBan"/>
              </a:rPr>
              <a:t>যে পর্যায়বৃত্ত আন্দোলন কোনো জড় মাধ্যমের একস্থান থেকে অন্য স্থানে শক্তি সঞ্চালিত করে কিন্তু মাধ্যমের কণাগুলোকে স্থায়ীভাবে স্থানান্তরিত করেনা তাকে তরঙ্গ বলে।</a:t>
            </a:r>
            <a:endParaRPr lang="en-US" sz="2000" dirty="0">
              <a:solidFill>
                <a:srgbClr val="FF0000"/>
              </a:solidFill>
              <a:latin typeface="NikoshBan"/>
            </a:endParaRPr>
          </a:p>
        </p:txBody>
      </p:sp>
      <p:sp>
        <p:nvSpPr>
          <p:cNvPr id="3" name="Subtitle 2"/>
          <p:cNvSpPr>
            <a:spLocks noGrp="1"/>
          </p:cNvSpPr>
          <p:nvPr>
            <p:ph type="subTitle" idx="1"/>
          </p:nvPr>
        </p:nvSpPr>
        <p:spPr>
          <a:xfrm>
            <a:off x="1066800" y="3124200"/>
            <a:ext cx="7391400" cy="2362200"/>
          </a:xfrm>
        </p:spPr>
        <p:txBody>
          <a:bodyPr>
            <a:normAutofit fontScale="92500" lnSpcReduction="20000"/>
          </a:bodyPr>
          <a:lstStyle/>
          <a:p>
            <a:r>
              <a:rPr lang="bn-BD" b="1" i="0" dirty="0" smtClean="0">
                <a:solidFill>
                  <a:srgbClr val="FF0066"/>
                </a:solidFill>
              </a:rPr>
              <a:t>তরংগ হচ্ছে একটা মাধ্যমের ভেতর দিয়ে এক জায়গা থেকে অন্য জায়গায় শক্তি পাঠানোর একটি প্রকৃয়া যেখানে মাধ্যমের কণাগুলো তার নিজের অবস্থানে স্পন্দিত হতে পারে কিন্তু সেখান থেকে সম্পূর্ণ সরে যাবে না।</a:t>
            </a:r>
            <a:endParaRPr lang="en-US" b="1" i="0" dirty="0">
              <a:solidFill>
                <a:srgbClr val="FF0066"/>
              </a:solidFill>
            </a:endParaRPr>
          </a:p>
        </p:txBody>
      </p:sp>
    </p:spTree>
    <p:extLst>
      <p:ext uri="{BB962C8B-B14F-4D97-AF65-F5344CB8AC3E}">
        <p14:creationId xmlns:p14="http://schemas.microsoft.com/office/powerpoint/2010/main" val="298000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143000"/>
            <a:ext cx="4495800" cy="990600"/>
          </a:xfrm>
        </p:spPr>
        <p:txBody>
          <a:bodyPr/>
          <a:lstStyle/>
          <a:p>
            <a:r>
              <a:rPr lang="bn-BD" dirty="0" smtClean="0"/>
              <a:t>একক কাজ</a:t>
            </a:r>
            <a:endParaRPr lang="en-US" dirty="0"/>
          </a:p>
        </p:txBody>
      </p:sp>
      <p:sp>
        <p:nvSpPr>
          <p:cNvPr id="3" name="Subtitle 2"/>
          <p:cNvSpPr>
            <a:spLocks noGrp="1"/>
          </p:cNvSpPr>
          <p:nvPr>
            <p:ph type="subTitle" idx="1"/>
          </p:nvPr>
        </p:nvSpPr>
        <p:spPr>
          <a:xfrm>
            <a:off x="1447800" y="2971800"/>
            <a:ext cx="6400800" cy="2590800"/>
          </a:xfrm>
        </p:spPr>
        <p:txBody>
          <a:bodyPr>
            <a:normAutofit/>
          </a:bodyPr>
          <a:lstStyle/>
          <a:p>
            <a:pPr algn="just"/>
            <a:r>
              <a:rPr lang="bn-BD" sz="2800" b="1" i="0" dirty="0" smtClean="0">
                <a:solidFill>
                  <a:srgbClr val="FF0066"/>
                </a:solidFill>
              </a:rPr>
              <a:t>১।পর্যায়বৃত্ত গতি কাকে বলে ?</a:t>
            </a:r>
          </a:p>
          <a:p>
            <a:pPr algn="just"/>
            <a:r>
              <a:rPr lang="bn-BD" sz="2800" b="1" i="0" dirty="0" smtClean="0"/>
              <a:t>২। স্পন্দন গতি কাকে বলে ?</a:t>
            </a:r>
          </a:p>
          <a:p>
            <a:pPr algn="just"/>
            <a:r>
              <a:rPr lang="bn-BD" sz="2800" b="1" i="0" dirty="0" smtClean="0">
                <a:solidFill>
                  <a:srgbClr val="7030A0"/>
                </a:solidFill>
              </a:rPr>
              <a:t>৩। জড় মাধ্যম বলতে কি বুঝায় ?</a:t>
            </a:r>
            <a:endParaRPr lang="en-US" sz="2800" b="1" i="0" dirty="0">
              <a:solidFill>
                <a:srgbClr val="7030A0"/>
              </a:solidFill>
            </a:endParaRPr>
          </a:p>
        </p:txBody>
      </p:sp>
    </p:spTree>
    <p:extLst>
      <p:ext uri="{BB962C8B-B14F-4D97-AF65-F5344CB8AC3E}">
        <p14:creationId xmlns:p14="http://schemas.microsoft.com/office/powerpoint/2010/main" val="38026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heel(1)">
                                      <p:cBhvr>
                                        <p:cTn id="25" dur="2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arn(inVertical)">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295400"/>
            <a:ext cx="6400800" cy="609600"/>
          </a:xfrm>
        </p:spPr>
        <p:txBody>
          <a:bodyPr>
            <a:normAutofit fontScale="90000"/>
          </a:bodyPr>
          <a:lstStyle/>
          <a:p>
            <a:r>
              <a:rPr lang="bn-BD" dirty="0" smtClean="0"/>
              <a:t>তরঙ্গের বৈশিষ্ঠ্য</a:t>
            </a:r>
            <a:endParaRPr lang="en-US" dirty="0"/>
          </a:p>
        </p:txBody>
      </p:sp>
      <p:sp>
        <p:nvSpPr>
          <p:cNvPr id="3" name="Subtitle 2"/>
          <p:cNvSpPr>
            <a:spLocks noGrp="1"/>
          </p:cNvSpPr>
          <p:nvPr>
            <p:ph type="subTitle" idx="1"/>
          </p:nvPr>
        </p:nvSpPr>
        <p:spPr>
          <a:xfrm>
            <a:off x="457200" y="2667000"/>
            <a:ext cx="8382000" cy="2895600"/>
          </a:xfrm>
        </p:spPr>
        <p:txBody>
          <a:bodyPr>
            <a:noAutofit/>
          </a:bodyPr>
          <a:lstStyle/>
          <a:p>
            <a:r>
              <a:rPr lang="bn-BD" sz="2400" b="1" i="0" dirty="0" smtClean="0">
                <a:solidFill>
                  <a:srgbClr val="00B050"/>
                </a:solidFill>
              </a:rPr>
              <a:t>১। যান্ত্রিক তরঙ্গ সঞ্চালনের জন্য মাধ্যমের প্রয়োজন</a:t>
            </a:r>
          </a:p>
          <a:p>
            <a:r>
              <a:rPr lang="bn-BD" sz="2400" b="1" i="0" dirty="0" smtClean="0">
                <a:solidFill>
                  <a:srgbClr val="00B050"/>
                </a:solidFill>
              </a:rPr>
              <a:t>২। তরঙ্গের বেগ মাধ্যমের প্রকৃতির উপর নির্ভর করে</a:t>
            </a:r>
          </a:p>
          <a:p>
            <a:r>
              <a:rPr lang="bn-BD" sz="2400" b="1" i="0" dirty="0" smtClean="0">
                <a:solidFill>
                  <a:srgbClr val="00B050"/>
                </a:solidFill>
              </a:rPr>
              <a:t>৩।তরংগের প্রতিফলন, প্রতিসরণ ও উপরিপাতন ঘটে</a:t>
            </a:r>
            <a:endParaRPr lang="en-US" sz="2400" b="1" i="0" dirty="0">
              <a:solidFill>
                <a:srgbClr val="00B050"/>
              </a:solidFill>
            </a:endParaRPr>
          </a:p>
        </p:txBody>
      </p:sp>
    </p:spTree>
    <p:extLst>
      <p:ext uri="{BB962C8B-B14F-4D97-AF65-F5344CB8AC3E}">
        <p14:creationId xmlns:p14="http://schemas.microsoft.com/office/powerpoint/2010/main" val="406931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BD" dirty="0" smtClean="0"/>
              <a:t>তরঙ্গের প্রকারভেদ</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2514600"/>
            <a:ext cx="5029200" cy="2667000"/>
          </a:xfrm>
        </p:spPr>
      </p:pic>
    </p:spTree>
    <p:extLst>
      <p:ext uri="{BB962C8B-B14F-4D97-AF65-F5344CB8AC3E}">
        <p14:creationId xmlns:p14="http://schemas.microsoft.com/office/powerpoint/2010/main" val="242329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43000"/>
            <a:ext cx="6400800" cy="1066800"/>
          </a:xfrm>
        </p:spPr>
        <p:txBody>
          <a:bodyPr/>
          <a:lstStyle/>
          <a:p>
            <a:r>
              <a:rPr lang="bn-BD" dirty="0" smtClean="0"/>
              <a:t>জোড়ায় কাজ</a:t>
            </a:r>
            <a:endParaRPr lang="en-US" dirty="0"/>
          </a:p>
        </p:txBody>
      </p:sp>
      <p:sp>
        <p:nvSpPr>
          <p:cNvPr id="3" name="Subtitle 2"/>
          <p:cNvSpPr>
            <a:spLocks noGrp="1"/>
          </p:cNvSpPr>
          <p:nvPr>
            <p:ph type="subTitle" idx="1"/>
          </p:nvPr>
        </p:nvSpPr>
        <p:spPr>
          <a:xfrm>
            <a:off x="1371600" y="2590800"/>
            <a:ext cx="6400800" cy="2971800"/>
          </a:xfrm>
        </p:spPr>
        <p:txBody>
          <a:bodyPr>
            <a:normAutofit/>
          </a:bodyPr>
          <a:lstStyle/>
          <a:p>
            <a:r>
              <a:rPr lang="bn-BD" sz="3200" b="1" i="0" dirty="0" smtClean="0">
                <a:solidFill>
                  <a:srgbClr val="7030A0"/>
                </a:solidFill>
              </a:rPr>
              <a:t>পূর্বে প্রদর্শিত স্লাইডে তরঙ্গ দুটির পার্থক্য কিভাবে করা যায় – ব্যাখ্যা কর ?</a:t>
            </a:r>
            <a:endParaRPr lang="en-US" sz="3200" b="1" i="0" dirty="0">
              <a:solidFill>
                <a:srgbClr val="7030A0"/>
              </a:solidFill>
            </a:endParaRPr>
          </a:p>
        </p:txBody>
      </p:sp>
    </p:spTree>
    <p:extLst>
      <p:ext uri="{BB962C8B-B14F-4D97-AF65-F5344CB8AC3E}">
        <p14:creationId xmlns:p14="http://schemas.microsoft.com/office/powerpoint/2010/main" val="2225100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TotalTime>
  <Words>220</Words>
  <Application>Microsoft Office PowerPoint</Application>
  <PresentationFormat>On-screen Show (4:3)</PresentationFormat>
  <Paragraphs>37</Paragraphs>
  <Slides>13</Slides>
  <Notes>0</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Paintbrush Picture</vt:lpstr>
      <vt:lpstr>PowerPoint Presentation</vt:lpstr>
      <vt:lpstr>PowerPoint Presentation</vt:lpstr>
      <vt:lpstr>আজকের পাঠ</vt:lpstr>
      <vt:lpstr>শিখনফল</vt:lpstr>
      <vt:lpstr>যে পর্যায়বৃত্ত আন্দোলন কোনো জড় মাধ্যমের একস্থান থেকে অন্য স্থানে শক্তি সঞ্চালিত করে কিন্তু মাধ্যমের কণাগুলোকে স্থায়ীভাবে স্থানান্তরিত করেনা তাকে তরঙ্গ বলে।</vt:lpstr>
      <vt:lpstr>একক কাজ</vt:lpstr>
      <vt:lpstr>তরঙ্গের বৈশিষ্ঠ্য</vt:lpstr>
      <vt:lpstr>তরঙ্গের প্রকারভেদ</vt:lpstr>
      <vt:lpstr>জোড়ায় কাজ</vt:lpstr>
      <vt:lpstr>PowerPoint Presentation</vt:lpstr>
      <vt:lpstr>দলীয় কাজ</vt:lpstr>
      <vt:lpstr>PowerPoint Presentation</vt:lpstr>
      <vt:lpstr>ধন্যবাদ</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ismail - [2010]</cp:lastModifiedBy>
  <cp:revision>23</cp:revision>
  <dcterms:created xsi:type="dcterms:W3CDTF">2020-09-28T10:56:36Z</dcterms:created>
  <dcterms:modified xsi:type="dcterms:W3CDTF">2020-10-03T06:24:35Z</dcterms:modified>
</cp:coreProperties>
</file>