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94B6-C06D-472A-A328-4ADAF3339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BDAF2-C4C3-4ED0-B8A2-A9437DFDE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E268-AE59-4BDC-B6E9-8B94046A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FA57-8584-4417-9FDB-1FD7B54D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201F-206D-4DE5-A730-02B6A450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2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CB5D-AECA-476C-AD45-FA72AF81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CC04F-6E40-466E-96AB-7A21B6CA8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F05B4-0BF6-48E7-9CF1-08318FE6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9110E-9E88-43C0-9CD6-E28844F9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161A2-F063-468E-A2F6-0903346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7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992F6-6E18-4003-905C-315539002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C7113-84B7-4DBA-8763-F9B752802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A27EC-8E4C-422F-9A63-E2E6098B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A8C0-3F01-41DD-B579-C2E663F7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87DC1-EED6-4681-9FE3-276C33B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3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EC61-3749-4FF1-A10C-37D31467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CDE33-B025-4B8B-8E09-59C69FE63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F4E28-BA84-42FC-A703-9B83247C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4C123-6188-4EA6-8BF8-013F54FA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4E68-185F-4231-8C03-A4F02868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18C9-A8C8-48D2-AFB7-FBFDFB51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EC1E-96FE-4ABB-BEBB-E9D2E81E2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BAED0-EF38-450B-934D-63D32828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CB726-A1EB-42CB-8EAA-824C7A31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FB296-27CB-44DE-9A07-9A8F26D7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63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46D9-5CF7-4FEA-A04B-84634FEB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86A7-EBD3-4A73-8D4B-FBDA950F2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9C7EF-76DA-496C-B3AC-9ACA345FF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C7E06-8EEF-4581-93C6-AAE9559C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E943D-FF87-432D-B46D-4BBDEF02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E7063-54DE-45E8-B79E-7D7474C1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40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AF0D-0CF6-4D6E-9EEE-EB118D99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6AF4-B49D-4435-A732-E92BC68C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6A5F7-CBC0-482B-812B-A746F3FC8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0ADA4-84A0-42AF-9C34-9B3CF3682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AA9C5-20C6-4335-998A-C6A7E012E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35B87-2F81-4AFB-984A-0FB9D0BF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85F23-112F-43A5-B150-85A74BCD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22121-2552-4EEA-8E80-EC9E3DC6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43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F34-E404-4E80-B579-EC5B0E62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00ACB-0D46-4FA4-8085-7B32EEF0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AE6E8-19EC-4B0A-B2FE-415D2375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8E464-24C8-4412-8B9C-22042BE1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97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B2E21-01B8-4E6A-A6F4-4AEA07DE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8C0DD-ACF7-4CF9-8F16-D9659C43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A7269-01E2-46A8-8D48-CF2346F4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0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68B3-D55E-440D-8005-CE1BB832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8396-8FA9-43CA-805A-3B259472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0F67C-9F04-47E7-B6D9-933C1A2D5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B4CD5-01F6-455E-A17D-523A036E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9600C-84B1-4944-8EBF-AD95DE06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4BFBC-D10A-44C6-AE12-9CD0D77A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81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A9F4-1FAE-4F47-A227-6253043A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4BCB5-5F08-48F9-ADA3-9084905E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03533-644D-4D08-B40B-FCDD24A38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5AA63-B009-4018-A42B-84BD5439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C10BD-FEB2-4492-8491-50A9FE7A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175A5-AEC1-4C0A-A6D7-2F928B6E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8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05F5C-AA54-441B-81BD-1BF7A900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57EE8-93A9-49AF-8C42-F9A77762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9DC-65D3-49D5-83C8-FB80A7903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3907-564F-4483-B043-9F575C7BFDA5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34FA-31CB-4A8B-9DB3-0AFDAC6A7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C4329-941D-4A3F-A6D0-904ED6764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354C-70CF-485C-8610-4BD401DAF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6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commons.wikimedia.org/wiki/File:Danaus_plexippus.JPG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hyperlink" Target="https://pixabay.com/photos/sunset-sun-afterglow-abendstimmung-3176688/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elixwong.com/2002/09/simplify-your-life/" TargetMode="Externa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hyperlink" Target="https://www.peakpx.com/642230/clean-brush-wipe-bristles-hand-brush-close-up-no-people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11" Type="http://schemas.openxmlformats.org/officeDocument/2006/relationships/image" Target="../media/image12.jpg"/><Relationship Id="rId5" Type="http://schemas.openxmlformats.org/officeDocument/2006/relationships/image" Target="../media/image9.jpeg"/><Relationship Id="rId10" Type="http://schemas.openxmlformats.org/officeDocument/2006/relationships/hyperlink" Target="https://en.wikipedia.org/wiki/Lleyn_sheep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leyn_sheep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elixwong.com/2002/09/simplify-your-life/" TargetMode="External"/><Relationship Id="rId5" Type="http://schemas.openxmlformats.org/officeDocument/2006/relationships/image" Target="../media/image10.jpg"/><Relationship Id="rId10" Type="http://schemas.openxmlformats.org/officeDocument/2006/relationships/hyperlink" Target="https://www.peakpx.com/642230/clean-brush-wipe-bristles-hand-brush-close-up-no-people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leyn_sheep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akpx.com/642230/clean-brush-wipe-bristles-hand-brush-close-up-no-people" TargetMode="External"/><Relationship Id="rId5" Type="http://schemas.openxmlformats.org/officeDocument/2006/relationships/image" Target="../media/image12.jpg"/><Relationship Id="rId10" Type="http://schemas.openxmlformats.org/officeDocument/2006/relationships/hyperlink" Target="https://felixwong.com/2002/09/simplify-your-life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121B-6E60-4A9B-9F82-EEF8B9662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08" y="105507"/>
            <a:ext cx="11943471" cy="1090248"/>
          </a:xfrm>
          <a:pattFill prst="pct90">
            <a:fgClr>
              <a:srgbClr val="7030A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lgerian" panose="04020705040A02060702" pitchFamily="82" charset="0"/>
              </a:rPr>
              <a:t>You’re Welcome</a:t>
            </a:r>
            <a:endParaRPr lang="en-AU" sz="7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91DF7-5BB8-49FA-9F94-0B2333E12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95754"/>
            <a:ext cx="9144000" cy="4062046"/>
          </a:xfrm>
          <a:gradFill flip="none" rotWithShape="1">
            <a:gsLst>
              <a:gs pos="0">
                <a:srgbClr val="FFFF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91CBE4-28C4-43A2-B306-4E99D17CC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1920" y="1149731"/>
            <a:ext cx="11943472" cy="5602762"/>
          </a:xfrm>
          <a:prstGeom prst="rect">
            <a:avLst/>
          </a:prstGeom>
        </p:spPr>
      </p:pic>
      <p:pic>
        <p:nvPicPr>
          <p:cNvPr id="14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FF1C6CC2-7F4B-423E-9A0D-488922D69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2626" y="1878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7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1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0A5C-6873-46CD-93D9-D264DB36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Thank you so much for your active </a:t>
            </a:r>
            <a:b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 participation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2BA4F-8782-43B8-996E-C7D31FFD1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5861" y="1690688"/>
            <a:ext cx="10677939" cy="5015948"/>
          </a:xfrm>
          <a:prstGeom prst="rect">
            <a:avLst/>
          </a:prstGeom>
        </p:spPr>
      </p:pic>
      <p:pic>
        <p:nvPicPr>
          <p:cNvPr id="3" name="Goodbye song">
            <a:hlinkClick r:id="" action="ppaction://media"/>
            <a:extLst>
              <a:ext uri="{FF2B5EF4-FFF2-40B4-BE49-F238E27FC236}">
                <a16:creationId xmlns:a16="http://schemas.microsoft.com/office/drawing/2014/main" id="{1EB19891-E35B-477B-8F13-6D3F65D07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139" y="1604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3EC3-33F1-46E2-8F6F-F389C861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106017"/>
            <a:ext cx="11940208" cy="253116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NikoshLight" panose="02000000000000000000" pitchFamily="2" charset="0"/>
              </a:rPr>
              <a:t>Mohammad Abul Mansoor </a:t>
            </a:r>
            <a:br>
              <a:rPr lang="en-AU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H</a:t>
            </a:r>
            <a:r>
              <a:rPr lang="en-AU" sz="3100" cap="none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ead teacher</a:t>
            </a:r>
            <a:br>
              <a:rPr lang="en-AU" sz="3100" cap="none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AU" sz="3100" cap="none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Borumchora</a:t>
            </a:r>
            <a: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J</a:t>
            </a:r>
            <a:r>
              <a:rPr lang="en-AU" sz="3100" cap="none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onotha</a:t>
            </a:r>
            <a: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GPS</a:t>
            </a:r>
            <a:b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A</a:t>
            </a:r>
            <a:r>
              <a:rPr lang="en-AU" sz="3100" cap="none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nwara</a:t>
            </a:r>
            <a: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, C</a:t>
            </a:r>
            <a:r>
              <a:rPr lang="en-AU" sz="3100" cap="none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hattogram</a:t>
            </a:r>
            <a:br>
              <a:rPr lang="en-AU" sz="3100" cap="none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Mobile: 01818  91 15  90</a:t>
            </a:r>
            <a:b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AU" sz="31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email: md.abulmansoor@yahoo.com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841B8-6721-4C2A-BE9F-B65C75F29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39" y="2968487"/>
            <a:ext cx="3252567" cy="36841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8B97D-465C-4390-BE3E-706E5994A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051" r="8966"/>
          <a:stretch/>
        </p:blipFill>
        <p:spPr>
          <a:xfrm>
            <a:off x="6215268" y="2796209"/>
            <a:ext cx="3252567" cy="40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9B41-ACFE-4360-AE8F-9DFC2515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9" y="649356"/>
            <a:ext cx="6029738" cy="57646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Engravers MT" panose="02090707080505020304" pitchFamily="18" charset="0"/>
                <a:cs typeface="Aharoni" panose="02010803020104030203" pitchFamily="2" charset="-79"/>
              </a:rPr>
              <a:t>Today’s topic </a:t>
            </a:r>
            <a:br>
              <a:rPr lang="en-US" dirty="0">
                <a:latin typeface="Engravers MT" panose="02090707080505020304" pitchFamily="18" charset="0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5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Lesson:3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practice 1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11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91B74-1F7E-4FA2-9540-497D9BA92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2009" r="2318" b="10491"/>
          <a:stretch/>
        </p:blipFill>
        <p:spPr>
          <a:xfrm>
            <a:off x="6970642" y="649356"/>
            <a:ext cx="4717775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6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024B-8A13-493B-9F2F-939FF4567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556" y="380847"/>
            <a:ext cx="11071273" cy="2918942"/>
          </a:xfrm>
          <a:ln>
            <a:solidFill>
              <a:srgbClr val="96D257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Learning out comes </a:t>
            </a:r>
            <a:br>
              <a:rPr lang="en-US" dirty="0"/>
            </a:br>
            <a:r>
              <a:rPr lang="en-AU" sz="4400" dirty="0">
                <a:solidFill>
                  <a:srgbClr val="FF0000"/>
                </a:solidFill>
              </a:rPr>
              <a:t>1.1.1 Recognize sound differences in the context of words.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(Practicing sound /s/ ( স্ ), </a:t>
            </a:r>
            <a:r>
              <a:rPr lang="en-US" sz="440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/ʃ/ শ্ )</a:t>
            </a:r>
            <a:br>
              <a:rPr lang="en-US" sz="4400" dirty="0">
                <a:solidFill>
                  <a:srgbClr val="FF0000"/>
                </a:solidFill>
              </a:rPr>
            </a:br>
            <a:endParaRPr lang="en-A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DC32-3355-47E2-A587-FE53FF1B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0" y="365125"/>
            <a:ext cx="6836898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Franklin Gothic Heavy" panose="020B0903020102020204" pitchFamily="34" charset="0"/>
              </a:rPr>
              <a:t>Look, Listen and Say</a:t>
            </a:r>
            <a:endParaRPr lang="en-AU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0637-1944-44EE-9819-A434EF789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/s/ , / s/ , /s/  ( </a:t>
            </a:r>
            <a:r>
              <a:rPr lang="en-US" sz="4800" dirty="0" err="1">
                <a:solidFill>
                  <a:srgbClr val="FFFF00"/>
                </a:solidFill>
              </a:rPr>
              <a:t>স্</a:t>
            </a:r>
            <a:r>
              <a:rPr lang="en-US" sz="4800" dirty="0">
                <a:solidFill>
                  <a:srgbClr val="FFFF00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/s/ , / s/ , /s/ 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/s / is for </a:t>
            </a:r>
            <a:r>
              <a:rPr lang="en-US" sz="4800" dirty="0">
                <a:solidFill>
                  <a:srgbClr val="FF0000"/>
                </a:solidFill>
              </a:rPr>
              <a:t>Sun </a:t>
            </a:r>
            <a:r>
              <a:rPr lang="en-US" sz="4800" dirty="0">
                <a:solidFill>
                  <a:srgbClr val="FFFF00"/>
                </a:solidFill>
              </a:rPr>
              <a:t>                          </a:t>
            </a:r>
            <a:endParaRPr lang="en-AU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2" descr="Temperatures soar as sun directly over SL from today">
            <a:extLst>
              <a:ext uri="{FF2B5EF4-FFF2-40B4-BE49-F238E27FC236}">
                <a16:creationId xmlns:a16="http://schemas.microsoft.com/office/drawing/2014/main" id="{5E41F880-AB9D-4BBC-8E84-2F50286C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2" y="1825625"/>
            <a:ext cx="62947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A5669C-BE38-4F36-B08D-84564CA39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0034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4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3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3" tmFilter="0, 0; 0.125,0.2665; 0.25,0.4; 0.375,0.465; 0.5,0.5;  0.625,0.535; 0.75,0.6; 0.875,0.7335; 1,1">
                                          <p:stCondLst>
                                            <p:cond delay="340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01" tmFilter="0, 0; 0.125,0.2665; 0.25,0.4; 0.375,0.465; 0.5,0.5;  0.625,0.535; 0.75,0.6; 0.875,0.7335; 1,1">
                                          <p:stCondLst>
                                            <p:cond delay="6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41" tmFilter="0, 0; 0.125,0.2665; 0.25,0.4; 0.375,0.465; 0.5,0.5;  0.625,0.535; 0.75,0.6; 0.875,0.7335; 1,1">
                                          <p:stCondLst>
                                            <p:cond delay="8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3">
                                          <p:stCondLst>
                                            <p:cond delay="3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51" decel="50000">
                                          <p:stCondLst>
                                            <p:cond delay="34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3">
                                          <p:stCondLst>
                                            <p:cond delay="67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51" decel="50000">
                                          <p:stCondLst>
                                            <p:cond delay="68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3">
                                          <p:stCondLst>
                                            <p:cond delay="8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51" decel="50000">
                                          <p:stCondLst>
                                            <p:cond delay="85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3">
                                          <p:stCondLst>
                                            <p:cond delay="92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51" decel="50000">
                                          <p:stCondLst>
                                            <p:cond delay="93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3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40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03" tmFilter="0, 0; 0.125,0.2665; 0.25,0.4; 0.375,0.465; 0.5,0.5;  0.625,0.535; 0.75,0.6; 0.875,0.7335; 1,1">
                                          <p:stCondLst>
                                            <p:cond delay="340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01" tmFilter="0, 0; 0.125,0.2665; 0.25,0.4; 0.375,0.465; 0.5,0.5;  0.625,0.535; 0.75,0.6; 0.875,0.7335; 1,1">
                                          <p:stCondLst>
                                            <p:cond delay="6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41" tmFilter="0, 0; 0.125,0.2665; 0.25,0.4; 0.375,0.465; 0.5,0.5;  0.625,0.535; 0.75,0.6; 0.875,0.7335; 1,1">
                                          <p:stCondLst>
                                            <p:cond delay="8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3">
                                          <p:stCondLst>
                                            <p:cond delay="3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51" decel="50000">
                                          <p:stCondLst>
                                            <p:cond delay="34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3">
                                          <p:stCondLst>
                                            <p:cond delay="67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51" decel="50000">
                                          <p:stCondLst>
                                            <p:cond delay="68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3">
                                          <p:stCondLst>
                                            <p:cond delay="8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51" decel="50000">
                                          <p:stCondLst>
                                            <p:cond delay="85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3">
                                          <p:stCondLst>
                                            <p:cond delay="92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51" decel="50000">
                                          <p:stCondLst>
                                            <p:cond delay="93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3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40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403" tmFilter="0, 0; 0.125,0.2665; 0.25,0.4; 0.375,0.465; 0.5,0.5;  0.625,0.535; 0.75,0.6; 0.875,0.7335; 1,1">
                                          <p:stCondLst>
                                            <p:cond delay="340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01" tmFilter="0, 0; 0.125,0.2665; 0.25,0.4; 0.375,0.465; 0.5,0.5;  0.625,0.535; 0.75,0.6; 0.875,0.7335; 1,1">
                                          <p:stCondLst>
                                            <p:cond delay="67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41" tmFilter="0, 0; 0.125,0.2665; 0.25,0.4; 0.375,0.465; 0.5,0.5;  0.625,0.535; 0.75,0.6; 0.875,0.7335; 1,1">
                                          <p:stCondLst>
                                            <p:cond delay="8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3">
                                          <p:stCondLst>
                                            <p:cond delay="3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51" decel="50000">
                                          <p:stCondLst>
                                            <p:cond delay="34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3">
                                          <p:stCondLst>
                                            <p:cond delay="67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51" decel="50000">
                                          <p:stCondLst>
                                            <p:cond delay="68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3">
                                          <p:stCondLst>
                                            <p:cond delay="8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51" decel="50000">
                                          <p:stCondLst>
                                            <p:cond delay="85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3">
                                          <p:stCondLst>
                                            <p:cond delay="92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51" decel="50000">
                                          <p:stCondLst>
                                            <p:cond delay="93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8E3E-8600-4457-B55C-7C090C6E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0" y="318052"/>
            <a:ext cx="7673008" cy="82163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lgerian" panose="04020705040A02060702" pitchFamily="82" charset="0"/>
              </a:rPr>
              <a:t>Look, Listen and Say</a:t>
            </a:r>
            <a:endParaRPr lang="en-AU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F80B-27BE-438D-B530-898C0A865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39" y="1666599"/>
            <a:ext cx="5850835" cy="2143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/ʃ/, /ʃ/, /ʃ/ ( শ্ )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/ʃ/, /ʃ/, /ʃ/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/ʃ/ is for </a:t>
            </a:r>
            <a:r>
              <a:rPr lang="en-US" sz="4000" dirty="0">
                <a:solidFill>
                  <a:srgbClr val="FF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Shoe</a:t>
            </a:r>
            <a:endParaRPr lang="en-AU" sz="4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6 of the best ADIDAS running shoes of 2020 | See the overview!">
            <a:extLst>
              <a:ext uri="{FF2B5EF4-FFF2-40B4-BE49-F238E27FC236}">
                <a16:creationId xmlns:a16="http://schemas.microsoft.com/office/drawing/2014/main" id="{6E0BC8BD-2945-4550-AEF9-6FC2D665E6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1520826"/>
            <a:ext cx="4625722" cy="19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740403-3570-4CEE-9271-A607CC7B4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0296" y="4886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4D38-9F86-434E-A3A3-44C77F38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026" y="203083"/>
            <a:ext cx="6781800" cy="6039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Look listen and say </a:t>
            </a:r>
            <a:endParaRPr lang="en-AU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4" descr="Buy Men's Shirt Design Long Sleeve Plaid All Match Simple Top &amp; Shirts - at  Jolly Chic">
            <a:extLst>
              <a:ext uri="{FF2B5EF4-FFF2-40B4-BE49-F238E27FC236}">
                <a16:creationId xmlns:a16="http://schemas.microsoft.com/office/drawing/2014/main" id="{7D7D49D3-D8F9-4817-91BD-3628755303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" y="807058"/>
            <a:ext cx="2727256" cy="2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ruise Ship | Mitsui O.S.K. Lines">
            <a:extLst>
              <a:ext uri="{FF2B5EF4-FFF2-40B4-BE49-F238E27FC236}">
                <a16:creationId xmlns:a16="http://schemas.microsoft.com/office/drawing/2014/main" id="{CB95C72C-008E-4D32-949B-EF582CF1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07" y="367586"/>
            <a:ext cx="2684185" cy="25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mperatures soar as sun directly over SL from today">
            <a:extLst>
              <a:ext uri="{FF2B5EF4-FFF2-40B4-BE49-F238E27FC236}">
                <a16:creationId xmlns:a16="http://schemas.microsoft.com/office/drawing/2014/main" id="{0C4BED41-C35F-43EE-AEB7-9F78691A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82" y="795806"/>
            <a:ext cx="2852840" cy="2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355A68-3245-427D-8146-42634601EEA0}"/>
              </a:ext>
            </a:extLst>
          </p:cNvPr>
          <p:cNvSpPr txBox="1"/>
          <p:nvPr/>
        </p:nvSpPr>
        <p:spPr>
          <a:xfrm>
            <a:off x="5330522" y="3152890"/>
            <a:ext cx="107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Sun</a:t>
            </a:r>
            <a:r>
              <a:rPr lang="en-US" sz="4000" dirty="0"/>
              <a:t> </a:t>
            </a:r>
            <a:endParaRPr lang="en-AU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F654F-5F11-4DEF-BDE4-003BDB56A1A3}"/>
              </a:ext>
            </a:extLst>
          </p:cNvPr>
          <p:cNvSpPr txBox="1"/>
          <p:nvPr/>
        </p:nvSpPr>
        <p:spPr>
          <a:xfrm>
            <a:off x="701857" y="3245223"/>
            <a:ext cx="107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Shirt</a:t>
            </a:r>
            <a:r>
              <a:rPr lang="en-US" sz="2800" dirty="0"/>
              <a:t> </a:t>
            </a:r>
            <a:endParaRPr lang="en-A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475F5-CC69-409A-B8A1-BEB7A911CB17}"/>
              </a:ext>
            </a:extLst>
          </p:cNvPr>
          <p:cNvSpPr txBox="1"/>
          <p:nvPr/>
        </p:nvSpPr>
        <p:spPr>
          <a:xfrm>
            <a:off x="10118205" y="2891280"/>
            <a:ext cx="1305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Ship</a:t>
            </a:r>
            <a:r>
              <a:rPr lang="en-US" sz="2800" dirty="0"/>
              <a:t> </a:t>
            </a:r>
            <a:endParaRPr lang="en-AU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50D67A-D1B0-4BF5-BB30-145FFEDF31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2411"/>
          <a:stretch/>
        </p:blipFill>
        <p:spPr>
          <a:xfrm>
            <a:off x="9674595" y="3506833"/>
            <a:ext cx="1815548" cy="2766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0CAA0-2469-43B3-9E02-115DBBA571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-1" b="-1"/>
          <a:stretch/>
        </p:blipFill>
        <p:spPr>
          <a:xfrm>
            <a:off x="141841" y="3813508"/>
            <a:ext cx="2889492" cy="2544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D93AC9-4869-474B-96AC-1FFAB96C45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00282" y="3768443"/>
            <a:ext cx="3145394" cy="254411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FF0000"/>
            </a:outerShdw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31939A-93B0-430B-8880-520473997AAC}"/>
              </a:ext>
            </a:extLst>
          </p:cNvPr>
          <p:cNvSpPr txBox="1"/>
          <p:nvPr/>
        </p:nvSpPr>
        <p:spPr>
          <a:xfrm>
            <a:off x="1106558" y="6405562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Sheep</a:t>
            </a:r>
            <a:endParaRPr lang="en-AU" sz="28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4AD38-A514-4526-8309-0B944AFBF19A}"/>
              </a:ext>
            </a:extLst>
          </p:cNvPr>
          <p:cNvSpPr txBox="1"/>
          <p:nvPr/>
        </p:nvSpPr>
        <p:spPr>
          <a:xfrm>
            <a:off x="5330522" y="6273225"/>
            <a:ext cx="125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Brush 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0E4C2F-AF1D-4C97-9F49-AF8F2ABBD04F}"/>
              </a:ext>
            </a:extLst>
          </p:cNvPr>
          <p:cNvSpPr txBox="1"/>
          <p:nvPr/>
        </p:nvSpPr>
        <p:spPr>
          <a:xfrm>
            <a:off x="10081675" y="6233421"/>
            <a:ext cx="134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Glass </a:t>
            </a:r>
            <a:endParaRPr lang="en-AU" sz="3200" dirty="0">
              <a:solidFill>
                <a:srgbClr val="FFFF00"/>
              </a:solidFill>
            </a:endParaRPr>
          </a:p>
        </p:txBody>
      </p:sp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AA6A88-FD1A-457C-8D48-844195325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1263" y="2281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618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4D38-9F86-434E-A3A3-44C77F38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0"/>
            <a:ext cx="8044069" cy="8734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lgerian" panose="04020705040A02060702" pitchFamily="82" charset="0"/>
              </a:rPr>
              <a:t>circle the sound /s/ and under line the sound </a:t>
            </a:r>
            <a:r>
              <a:rPr lang="en-US" sz="36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/ʃ/</a:t>
            </a:r>
            <a:r>
              <a:rPr lang="en-US" sz="3600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endParaRPr lang="en-AU" sz="36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4" descr="Buy Men's Shirt Design Long Sleeve Plaid All Match Simple Top &amp; Shirts - at  Jolly Chic">
            <a:extLst>
              <a:ext uri="{FF2B5EF4-FFF2-40B4-BE49-F238E27FC236}">
                <a16:creationId xmlns:a16="http://schemas.microsoft.com/office/drawing/2014/main" id="{7D7D49D3-D8F9-4817-91BD-3628755303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" y="807058"/>
            <a:ext cx="2727256" cy="2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ruise Ship | Mitsui O.S.K. Lines">
            <a:extLst>
              <a:ext uri="{FF2B5EF4-FFF2-40B4-BE49-F238E27FC236}">
                <a16:creationId xmlns:a16="http://schemas.microsoft.com/office/drawing/2014/main" id="{CB95C72C-008E-4D32-949B-EF582CF1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07" y="367586"/>
            <a:ext cx="2684185" cy="25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mperatures soar as sun directly over SL from today">
            <a:extLst>
              <a:ext uri="{FF2B5EF4-FFF2-40B4-BE49-F238E27FC236}">
                <a16:creationId xmlns:a16="http://schemas.microsoft.com/office/drawing/2014/main" id="{0C4BED41-C35F-43EE-AEB7-9F78691A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33" y="884890"/>
            <a:ext cx="2852840" cy="2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355A68-3245-427D-8146-42634601EEA0}"/>
              </a:ext>
            </a:extLst>
          </p:cNvPr>
          <p:cNvSpPr txBox="1"/>
          <p:nvPr/>
        </p:nvSpPr>
        <p:spPr>
          <a:xfrm>
            <a:off x="5330522" y="3152890"/>
            <a:ext cx="107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Sun</a:t>
            </a:r>
            <a:r>
              <a:rPr lang="en-US" sz="4000" dirty="0"/>
              <a:t> </a:t>
            </a:r>
            <a:endParaRPr lang="en-AU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F654F-5F11-4DEF-BDE4-003BDB56A1A3}"/>
              </a:ext>
            </a:extLst>
          </p:cNvPr>
          <p:cNvSpPr txBox="1"/>
          <p:nvPr/>
        </p:nvSpPr>
        <p:spPr>
          <a:xfrm>
            <a:off x="701857" y="3245223"/>
            <a:ext cx="107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Shirt</a:t>
            </a:r>
            <a:r>
              <a:rPr lang="en-US" sz="2800" dirty="0"/>
              <a:t> </a:t>
            </a:r>
            <a:endParaRPr lang="en-A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475F5-CC69-409A-B8A1-BEB7A911CB17}"/>
              </a:ext>
            </a:extLst>
          </p:cNvPr>
          <p:cNvSpPr txBox="1"/>
          <p:nvPr/>
        </p:nvSpPr>
        <p:spPr>
          <a:xfrm>
            <a:off x="10118205" y="2891280"/>
            <a:ext cx="1305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Ship</a:t>
            </a:r>
            <a:r>
              <a:rPr lang="en-US" sz="2800" dirty="0"/>
              <a:t> </a:t>
            </a:r>
            <a:endParaRPr lang="en-AU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50D67A-D1B0-4BF5-BB30-145FFEDF31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2411"/>
          <a:stretch/>
        </p:blipFill>
        <p:spPr>
          <a:xfrm>
            <a:off x="9674595" y="3506833"/>
            <a:ext cx="1815548" cy="2766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0CAA0-2469-43B3-9E02-115DBBA571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-1" b="-1"/>
          <a:stretch/>
        </p:blipFill>
        <p:spPr>
          <a:xfrm>
            <a:off x="141841" y="3813508"/>
            <a:ext cx="2889492" cy="2544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D93AC9-4869-474B-96AC-1FFAB96C45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500282" y="3768443"/>
            <a:ext cx="3145394" cy="254411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FF0000"/>
            </a:outerShdw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31939A-93B0-430B-8880-520473997AAC}"/>
              </a:ext>
            </a:extLst>
          </p:cNvPr>
          <p:cNvSpPr txBox="1"/>
          <p:nvPr/>
        </p:nvSpPr>
        <p:spPr>
          <a:xfrm>
            <a:off x="1106558" y="6405562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Sheep</a:t>
            </a:r>
            <a:endParaRPr lang="en-AU" sz="28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4AD38-A514-4526-8309-0B944AFBF19A}"/>
              </a:ext>
            </a:extLst>
          </p:cNvPr>
          <p:cNvSpPr txBox="1"/>
          <p:nvPr/>
        </p:nvSpPr>
        <p:spPr>
          <a:xfrm>
            <a:off x="5330522" y="6273225"/>
            <a:ext cx="125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Brush 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0E4C2F-AF1D-4C97-9F49-AF8F2ABBD04F}"/>
              </a:ext>
            </a:extLst>
          </p:cNvPr>
          <p:cNvSpPr txBox="1"/>
          <p:nvPr/>
        </p:nvSpPr>
        <p:spPr>
          <a:xfrm>
            <a:off x="10081675" y="6233421"/>
            <a:ext cx="134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Glass </a:t>
            </a:r>
            <a:endParaRPr lang="en-A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593B-84C0-40E0-971E-DCE63CEF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441" y="0"/>
            <a:ext cx="4423117" cy="5480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gency FB" panose="020B0503020202020204" pitchFamily="34" charset="0"/>
              </a:rPr>
              <a:t>Check your answer </a:t>
            </a:r>
            <a:endParaRPr lang="en-AU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4" descr="Buy Men's Shirt Design Long Sleeve Plaid All Match Simple Top &amp; Shirts - at  Jolly Chic">
            <a:extLst>
              <a:ext uri="{FF2B5EF4-FFF2-40B4-BE49-F238E27FC236}">
                <a16:creationId xmlns:a16="http://schemas.microsoft.com/office/drawing/2014/main" id="{E772F4EC-0E1E-4C1D-B78C-B6FAA9CAD5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30" y="274014"/>
            <a:ext cx="2108783" cy="2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mperatures soar as sun directly over SL from today">
            <a:extLst>
              <a:ext uri="{FF2B5EF4-FFF2-40B4-BE49-F238E27FC236}">
                <a16:creationId xmlns:a16="http://schemas.microsoft.com/office/drawing/2014/main" id="{CF6D13CE-55CC-43F1-886A-74FEAFED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" y="293276"/>
            <a:ext cx="2852840" cy="27047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>
                <a:alpha val="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ruise Ship | Mitsui O.S.K. Lines">
            <a:extLst>
              <a:ext uri="{FF2B5EF4-FFF2-40B4-BE49-F238E27FC236}">
                <a16:creationId xmlns:a16="http://schemas.microsoft.com/office/drawing/2014/main" id="{ED10A8F3-27E7-4A5B-94FF-B2CC124D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30" y="3693291"/>
            <a:ext cx="2684185" cy="25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1BBFF-B44D-43D7-AEA7-1BB3832C0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84773" y="675329"/>
            <a:ext cx="3145394" cy="232264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FF0000"/>
            </a:outerShdw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4CBD8-BBA0-44CC-A696-9B52873BAA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-1" b="-1"/>
          <a:stretch/>
        </p:blipFill>
        <p:spPr>
          <a:xfrm>
            <a:off x="272785" y="3582751"/>
            <a:ext cx="2889492" cy="2544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CF0A3-89AC-4093-BA73-093F6B4A25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2411"/>
          <a:stretch/>
        </p:blipFill>
        <p:spPr>
          <a:xfrm>
            <a:off x="5449696" y="3465514"/>
            <a:ext cx="1815548" cy="2844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020A3-F390-48E1-B469-44B5EAEF325B}"/>
              </a:ext>
            </a:extLst>
          </p:cNvPr>
          <p:cNvSpPr txBox="1"/>
          <p:nvPr/>
        </p:nvSpPr>
        <p:spPr>
          <a:xfrm>
            <a:off x="1097279" y="2997976"/>
            <a:ext cx="112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/ s /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E9714-C13D-495C-9A3A-726A3F533888}"/>
              </a:ext>
            </a:extLst>
          </p:cNvPr>
          <p:cNvSpPr txBox="1"/>
          <p:nvPr/>
        </p:nvSpPr>
        <p:spPr>
          <a:xfrm>
            <a:off x="5873276" y="2880738"/>
            <a:ext cx="968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 </a:t>
            </a:r>
            <a:r>
              <a:rPr lang="en-US" sz="32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ʃ</a:t>
            </a:r>
            <a:r>
              <a:rPr lang="en-US" sz="3200" dirty="0"/>
              <a:t> /</a:t>
            </a:r>
            <a:endParaRPr lang="en-A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8C844-BE85-4FE3-ACB2-E287DCC52CF2}"/>
              </a:ext>
            </a:extLst>
          </p:cNvPr>
          <p:cNvSpPr txBox="1"/>
          <p:nvPr/>
        </p:nvSpPr>
        <p:spPr>
          <a:xfrm>
            <a:off x="10162970" y="2863618"/>
            <a:ext cx="112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 </a:t>
            </a:r>
            <a:r>
              <a:rPr lang="en-US" sz="32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ʃ</a:t>
            </a:r>
            <a:r>
              <a:rPr lang="en-US" sz="3200" dirty="0"/>
              <a:t>  /</a:t>
            </a:r>
            <a:endParaRPr lang="en-AU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EE40B-1761-4532-8D27-7B49E1628525}"/>
              </a:ext>
            </a:extLst>
          </p:cNvPr>
          <p:cNvSpPr txBox="1"/>
          <p:nvPr/>
        </p:nvSpPr>
        <p:spPr>
          <a:xfrm>
            <a:off x="5949247" y="6288365"/>
            <a:ext cx="105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 </a:t>
            </a:r>
            <a:r>
              <a:rPr lang="en-US" sz="3200" dirty="0">
                <a:solidFill>
                  <a:srgbClr val="FFFF00"/>
                </a:solidFill>
              </a:rPr>
              <a:t>s </a:t>
            </a:r>
            <a:r>
              <a:rPr lang="en-US" sz="3200" dirty="0"/>
              <a:t>/</a:t>
            </a:r>
            <a:endParaRPr lang="en-AU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21E6DB-9018-4E40-A04D-E3CAC3B73FA4}"/>
              </a:ext>
            </a:extLst>
          </p:cNvPr>
          <p:cNvSpPr txBox="1"/>
          <p:nvPr/>
        </p:nvSpPr>
        <p:spPr>
          <a:xfrm>
            <a:off x="750823" y="6288365"/>
            <a:ext cx="92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</a:t>
            </a:r>
            <a:r>
              <a:rPr lang="en-US" sz="32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 ʃ</a:t>
            </a:r>
            <a:r>
              <a:rPr lang="en-US" sz="3200" dirty="0"/>
              <a:t> /</a:t>
            </a:r>
            <a:endParaRPr lang="en-A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2519CD-94AB-451C-B4A1-0758B2D596E1}"/>
              </a:ext>
            </a:extLst>
          </p:cNvPr>
          <p:cNvSpPr txBox="1"/>
          <p:nvPr/>
        </p:nvSpPr>
        <p:spPr>
          <a:xfrm>
            <a:off x="10377371" y="6333061"/>
            <a:ext cx="92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 </a:t>
            </a:r>
            <a:r>
              <a:rPr lang="en-US" sz="3200" dirty="0">
                <a:solidFill>
                  <a:srgbClr val="FFFF00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ʃ </a:t>
            </a:r>
            <a:r>
              <a:rPr lang="en-US" sz="3200" dirty="0"/>
              <a:t>/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29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226</Words>
  <Application>Microsoft Office PowerPoint</Application>
  <PresentationFormat>Widescreen</PresentationFormat>
  <Paragraphs>34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Yu Gothic UI Semibold</vt:lpstr>
      <vt:lpstr>Agency FB</vt:lpstr>
      <vt:lpstr>Algerian</vt:lpstr>
      <vt:lpstr>Arial</vt:lpstr>
      <vt:lpstr>Arial Black</vt:lpstr>
      <vt:lpstr>Calibri</vt:lpstr>
      <vt:lpstr>Calibri Light</vt:lpstr>
      <vt:lpstr>Engravers MT</vt:lpstr>
      <vt:lpstr>Franklin Gothic Heavy</vt:lpstr>
      <vt:lpstr>Lucida Sans Unicode</vt:lpstr>
      <vt:lpstr>NikoshLight</vt:lpstr>
      <vt:lpstr>Times New Roman</vt:lpstr>
      <vt:lpstr>Office Theme</vt:lpstr>
      <vt:lpstr>You’re Welcome</vt:lpstr>
      <vt:lpstr>Mohammad Abul Mansoor  Head teacher Borumchora Jonotha GPS Anwara, Chattogram Mobile: 01818  91 15  90 email: md.abulmansoor@yahoo.com</vt:lpstr>
      <vt:lpstr>Today’s topic  Class: Four Subject: English Unit: 5 Lesson:3 sound practice 1 Page: 11 </vt:lpstr>
      <vt:lpstr>       Learning out comes  1.1.1 Recognize sound differences in the context of words.  (Practicing sound /s/ ( স্ ), /ʃ/ শ্ ) </vt:lpstr>
      <vt:lpstr>Look, Listen and Say</vt:lpstr>
      <vt:lpstr>Look, Listen and Say</vt:lpstr>
      <vt:lpstr>Look listen and say </vt:lpstr>
      <vt:lpstr>circle the sound /s/ and under line the sound /ʃ/ </vt:lpstr>
      <vt:lpstr>Check your answer </vt:lpstr>
      <vt:lpstr>Thank you so much for your active  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277</cp:revision>
  <dcterms:created xsi:type="dcterms:W3CDTF">2020-10-12T03:22:23Z</dcterms:created>
  <dcterms:modified xsi:type="dcterms:W3CDTF">2020-10-19T14:34:06Z</dcterms:modified>
</cp:coreProperties>
</file>