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8" r:id="rId8"/>
    <p:sldId id="287" r:id="rId9"/>
    <p:sldId id="261" r:id="rId10"/>
    <p:sldId id="262" r:id="rId11"/>
    <p:sldId id="264" r:id="rId12"/>
    <p:sldId id="265" r:id="rId13"/>
    <p:sldId id="266" r:id="rId14"/>
    <p:sldId id="269" r:id="rId15"/>
    <p:sldId id="286" r:id="rId16"/>
    <p:sldId id="28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3198-AB33-41AA-8337-430D8257BB2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E05CC-F267-448A-B80B-33CC39CE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840A-603E-4D48-A3AE-C59A0AE9A02A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25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3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2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2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5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4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5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7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4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9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6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9A0A-FD76-41FC-AEDA-CD37F738427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E2554C-EB9D-4579-BE1F-7AC3F87174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12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26DD48-D517-4B34-897C-68D262F66560}"/>
              </a:ext>
            </a:extLst>
          </p:cNvPr>
          <p:cNvGrpSpPr/>
          <p:nvPr/>
        </p:nvGrpSpPr>
        <p:grpSpPr>
          <a:xfrm>
            <a:off x="0" y="0"/>
            <a:ext cx="11934496" cy="6605752"/>
            <a:chOff x="0" y="0"/>
            <a:chExt cx="11934496" cy="66057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1635CE-04AA-4472-9AF1-F5F1C29D6EEC}"/>
                </a:ext>
              </a:extLst>
            </p:cNvPr>
            <p:cNvSpPr txBox="1"/>
            <p:nvPr/>
          </p:nvSpPr>
          <p:spPr>
            <a:xfrm>
              <a:off x="1876095" y="426448"/>
              <a:ext cx="7425558" cy="7078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আজকের</a:t>
              </a:r>
              <a:r>
                <a:rPr lang="en-US" sz="40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40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ক্লাসে</a:t>
              </a:r>
              <a:r>
                <a:rPr lang="en-US" sz="40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400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স্বাগতম</a:t>
              </a:r>
              <a:endPara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B7F95706-A480-4771-87AD-86547E7CDAC7}"/>
                </a:ext>
              </a:extLst>
            </p:cNvPr>
            <p:cNvSpPr/>
            <p:nvPr/>
          </p:nvSpPr>
          <p:spPr>
            <a:xfrm>
              <a:off x="0" y="0"/>
              <a:ext cx="11934496" cy="6605752"/>
            </a:xfrm>
            <a:prstGeom prst="frame">
              <a:avLst>
                <a:gd name="adj1" fmla="val 10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EAF47A-0DC0-4937-822B-75FCE0AB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81" y="1686910"/>
              <a:ext cx="10788440" cy="4524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4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82BB73-312B-46C8-A99E-2F9F9E4B4EE8}"/>
              </a:ext>
            </a:extLst>
          </p:cNvPr>
          <p:cNvGrpSpPr/>
          <p:nvPr/>
        </p:nvGrpSpPr>
        <p:grpSpPr>
          <a:xfrm>
            <a:off x="778445" y="154214"/>
            <a:ext cx="10508987" cy="4876315"/>
            <a:chOff x="778445" y="154214"/>
            <a:chExt cx="10508987" cy="48763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BFB3605-6974-43AD-8D17-58282D0F7D57}"/>
                    </a:ext>
                  </a:extLst>
                </p:cNvPr>
                <p:cNvSpPr txBox="1"/>
                <p:nvPr/>
              </p:nvSpPr>
              <p:spPr>
                <a:xfrm>
                  <a:off x="778445" y="986344"/>
                  <a:ext cx="10382864" cy="173765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একজোড়া নির্দিষ্ট মাধ্যম এবং কোনো একটি নির্দিষ্ট বর্ণের আলোকরশ্মি এক মাধ্যম থেকে অপর মাধ্যমে প্রতিসৃত হলে যদি আপতন কোণ </a:t>
                  </a:r>
                  <a:r>
                    <a:rPr lang="en-AU" sz="2400" dirty="0" err="1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i</a:t>
                  </a:r>
                  <a:r>
                    <a:rPr lang="bn-BD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এবং প্রতিসরণ কোণ </a:t>
                  </a:r>
                  <a:r>
                    <a:rPr lang="en-AU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r </a:t>
                  </a:r>
                  <a:r>
                    <a:rPr lang="bn-BD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হয় তাহলে  যে ধ্রব সংখ্যা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AU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𝑖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AU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𝑟</m:t>
                              </m:r>
                            </m:e>
                          </m:func>
                        </m:den>
                      </m:f>
                      <m:r>
                        <a:rPr lang="bn-BD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a14:m>
                  <a:r>
                    <a:rPr lang="bn-BD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পাওয়া যায় তাকে 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ও</a:t>
                  </a:r>
                  <a:r>
                    <a:rPr lang="bn-BD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 বর্ণের আলোর জন্য প্রথম মাধ্যমের সাপেক্ষে দ্বিতীয় মাধ্যমের প্রতিসরণাংক বলে।</a:t>
                  </a:r>
                  <a:endParaRPr lang="en-AU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bn-BD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একে </a:t>
                  </a:r>
                  <a:r>
                    <a:rPr lang="en-AU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n </a:t>
                  </a:r>
                  <a:r>
                    <a:rPr lang="bn-BD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দ্বারা প্রকাশ করা হয়।</a:t>
                  </a:r>
                  <a:endParaRPr lang="en-AU" sz="24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BFB3605-6974-43AD-8D17-58282D0F7D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445" y="986344"/>
                  <a:ext cx="10382864" cy="1737655"/>
                </a:xfrm>
                <a:prstGeom prst="rect">
                  <a:avLst/>
                </a:prstGeom>
                <a:blipFill>
                  <a:blip r:embed="rId2"/>
                  <a:stretch>
                    <a:fillRect l="-880" t="-2439" r="-1056" b="-66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D752DD3-B4BD-4C31-B328-85C8C2B9D926}"/>
                    </a:ext>
                  </a:extLst>
                </p:cNvPr>
                <p:cNvSpPr txBox="1"/>
                <p:nvPr/>
              </p:nvSpPr>
              <p:spPr>
                <a:xfrm>
                  <a:off x="904568" y="3429000"/>
                  <a:ext cx="10382864" cy="1601529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গাণিতিক ভাবে</a:t>
                  </a:r>
                  <a:r>
                    <a:rPr lang="en-AU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,</a:t>
                  </a:r>
                </a:p>
                <a:p>
                  <a:r>
                    <a:rPr lang="bn-BD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যদি আলোকরশ্মি</a:t>
                  </a:r>
                  <a:r>
                    <a:rPr lang="en-AU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a</a:t>
                  </a:r>
                  <a:r>
                    <a:rPr lang="bn-BD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মাধ্যম থেকে </a:t>
                  </a:r>
                  <a:r>
                    <a:rPr lang="en-AU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b </a:t>
                  </a:r>
                  <a:r>
                    <a:rPr lang="bn-BD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মাধমে প্রবেশ করে তবে,</a:t>
                  </a:r>
                  <a:r>
                    <a:rPr lang="en-AU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a </a:t>
                  </a:r>
                  <a:r>
                    <a:rPr lang="bn-BD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মাধ্যমের সাপেক্ষে </a:t>
                  </a:r>
                  <a:r>
                    <a:rPr lang="en-AU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b </a:t>
                  </a:r>
                  <a:r>
                    <a:rPr lang="bn-BD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মাধ্যমের প্রতিসরণাংক,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sSub>
                            <m:sSubPr>
                              <m:ctrlPr>
                                <a:rPr lang="bn-BD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AU" sz="28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A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AU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𝑖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AU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𝑟</m:t>
                              </m:r>
                            </m:e>
                          </m:func>
                        </m:den>
                      </m:f>
                    </m:oMath>
                  </a14:m>
                  <a:endParaRPr lang="en-AU" sz="2800" dirty="0">
                    <a:solidFill>
                      <a:schemeClr val="accent1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D752DD3-B4BD-4C31-B328-85C8C2B9D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68" y="3429000"/>
                  <a:ext cx="10382864" cy="1601529"/>
                </a:xfrm>
                <a:prstGeom prst="rect">
                  <a:avLst/>
                </a:prstGeom>
                <a:blipFill>
                  <a:blip r:embed="rId3"/>
                  <a:stretch>
                    <a:fillRect l="-1114" t="-3409" b="-3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5A2E96-44B0-4135-AFE7-349F221533D9}"/>
                </a:ext>
              </a:extLst>
            </p:cNvPr>
            <p:cNvSpPr txBox="1"/>
            <p:nvPr/>
          </p:nvSpPr>
          <p:spPr>
            <a:xfrm>
              <a:off x="3358054" y="154214"/>
              <a:ext cx="4792717" cy="5847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গুরুত্বপূর্ণ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তথ্যটি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9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576404-2E66-4B6B-9F09-6A5F428D4D8F}"/>
                  </a:ext>
                </a:extLst>
              </p:cNvPr>
              <p:cNvSpPr txBox="1"/>
              <p:nvPr/>
            </p:nvSpPr>
            <p:spPr>
              <a:xfrm>
                <a:off x="999008" y="2450824"/>
                <a:ext cx="9540240" cy="31191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        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         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বায়ুর সাপেক্ষে পানির প্রতিসরণাংক,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sSub>
                          <m:sSubPr>
                            <m:ctrlPr>
                              <a:rPr lang="bn-BD" sz="20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𝑤</m:t>
                            </m:r>
                          </m:sub>
                        </m:sSub>
                      </m:sup>
                    </m:sSup>
                  </m:oMath>
                </a14:m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A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1.33</a:t>
                </a:r>
                <a:endParaRPr lang="bn-BD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  পানির সাপেক্ষে বায়ুর প্রতিসরণাংক,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𝑤</m:t>
                        </m:r>
                      </m:e>
                      <m:sup>
                        <m:sSub>
                          <m:sSubPr>
                            <m:ctrlPr>
                              <a:rPr lang="bn-BD" sz="20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</m:oMath>
                </a14:m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=?</a:t>
                </a:r>
              </a:p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আমরা জানি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bn-BD" sz="20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2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                              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𝑤</m:t>
                        </m:r>
                      </m:e>
                      <m:sup>
                        <m:sSub>
                          <m:sSubPr>
                            <m:ctrlPr>
                              <a:rPr lang="bn-BD" sz="20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bn-BD" sz="20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sSub>
                              <m:sSubPr>
                                <m:ctrlPr>
                                  <a:rPr lang="bn-BD" sz="20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  <m:t>𝑤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                                           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0.75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576404-2E66-4B6B-9F09-6A5F428D4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008" y="2450824"/>
                <a:ext cx="9540240" cy="3119187"/>
              </a:xfrm>
              <a:prstGeom prst="rect">
                <a:avLst/>
              </a:prstGeom>
              <a:blipFill>
                <a:blip r:embed="rId2"/>
                <a:stretch>
                  <a:fillRect l="-638" t="-778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BA35964-ED5A-4C1E-B8E3-EBA85B3C01FF}"/>
              </a:ext>
            </a:extLst>
          </p:cNvPr>
          <p:cNvGrpSpPr/>
          <p:nvPr/>
        </p:nvGrpSpPr>
        <p:grpSpPr>
          <a:xfrm>
            <a:off x="999008" y="268014"/>
            <a:ext cx="9540240" cy="1768513"/>
            <a:chOff x="999008" y="268014"/>
            <a:chExt cx="9540240" cy="17685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432874-BCD0-473D-A668-AAFCED1D74D3}"/>
                </a:ext>
              </a:extLst>
            </p:cNvPr>
            <p:cNvSpPr txBox="1"/>
            <p:nvPr/>
          </p:nvSpPr>
          <p:spPr>
            <a:xfrm>
              <a:off x="999008" y="1513307"/>
              <a:ext cx="95402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বায়ুর সাপেক্ষে পানির প্রতিসরণাংক </a:t>
              </a:r>
              <a:r>
                <a:rPr lang="en-A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1.33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হলে পানি সাপেক্ষে বায়ুর প্রতিসরণাংক কত?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B12C47-FFF1-4EF5-9913-10043E995EBB}"/>
                </a:ext>
              </a:extLst>
            </p:cNvPr>
            <p:cNvSpPr txBox="1"/>
            <p:nvPr/>
          </p:nvSpPr>
          <p:spPr>
            <a:xfrm>
              <a:off x="3673366" y="268014"/>
              <a:ext cx="4556234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গানিতিক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1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4BA130B-764D-4E3D-BC89-A761C60E4299}"/>
              </a:ext>
            </a:extLst>
          </p:cNvPr>
          <p:cNvGrpSpPr/>
          <p:nvPr/>
        </p:nvGrpSpPr>
        <p:grpSpPr>
          <a:xfrm>
            <a:off x="906871" y="292672"/>
            <a:ext cx="10378258" cy="5503215"/>
            <a:chOff x="906871" y="292672"/>
            <a:chExt cx="10378258" cy="55032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0BF7BB-06F0-4548-B136-C3D5F1467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871" y="1839967"/>
              <a:ext cx="4621926" cy="395592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A831DF-7000-46D3-88C0-279F5D16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090" y="1871602"/>
              <a:ext cx="4885039" cy="38926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F5313F-5D81-4BC6-B363-992FDACAA1B5}"/>
                </a:ext>
              </a:extLst>
            </p:cNvPr>
            <p:cNvSpPr txBox="1"/>
            <p:nvPr/>
          </p:nvSpPr>
          <p:spPr>
            <a:xfrm>
              <a:off x="3076903" y="292672"/>
              <a:ext cx="6038193" cy="7694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দুইটি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0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0794316-B975-4B0B-BA50-471217F43161}"/>
              </a:ext>
            </a:extLst>
          </p:cNvPr>
          <p:cNvGrpSpPr/>
          <p:nvPr/>
        </p:nvGrpSpPr>
        <p:grpSpPr>
          <a:xfrm>
            <a:off x="529395" y="299544"/>
            <a:ext cx="10725030" cy="4997444"/>
            <a:chOff x="529395" y="299544"/>
            <a:chExt cx="10725030" cy="49974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E03836-ABC5-478A-8A87-BA720E7FB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95" y="1561011"/>
              <a:ext cx="4669971" cy="373597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DD2DE5-F525-43FC-B811-5A78D75508E5}"/>
                </a:ext>
              </a:extLst>
            </p:cNvPr>
            <p:cNvSpPr txBox="1"/>
            <p:nvPr/>
          </p:nvSpPr>
          <p:spPr>
            <a:xfrm>
              <a:off x="6096000" y="2286226"/>
              <a:ext cx="5158425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 কোনটি ক্রান্তি কোণ এবং কেন?</a:t>
              </a:r>
              <a:endParaRPr lang="en-AU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10E362-2462-491F-9E33-560D2D9F8C83}"/>
                </a:ext>
              </a:extLst>
            </p:cNvPr>
            <p:cNvSpPr txBox="1"/>
            <p:nvPr/>
          </p:nvSpPr>
          <p:spPr>
            <a:xfrm>
              <a:off x="6096000" y="3428999"/>
              <a:ext cx="5158425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পূর্ণ অভ্যন্তরীণ প্রতিফলন ব্যাখ্যা কর।</a:t>
              </a:r>
              <a:endParaRPr lang="en-AU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306FE3-1AFD-4822-8F33-15A5DE58A215}"/>
                </a:ext>
              </a:extLst>
            </p:cNvPr>
            <p:cNvSpPr txBox="1"/>
            <p:nvPr/>
          </p:nvSpPr>
          <p:spPr>
            <a:xfrm>
              <a:off x="4204138" y="299544"/>
              <a:ext cx="3783724" cy="10156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3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69F733D6-058F-4BCB-B446-D8A7A1C0A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837755"/>
              </p:ext>
            </p:extLst>
          </p:nvPr>
        </p:nvGraphicFramePr>
        <p:xfrm>
          <a:off x="3071813" y="2608263"/>
          <a:ext cx="5362575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1604520" imgH="491040" progId="Package">
                  <p:embed/>
                </p:oleObj>
              </mc:Choice>
              <mc:Fallback>
                <p:oleObj name="Packager Shell Object" showAsIcon="1" r:id="rId3" imgW="1604520" imgH="49104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608263"/>
                        <a:ext cx="5362575" cy="163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CC8FA7-4D69-4AF1-8FF1-22080D390309}"/>
              </a:ext>
            </a:extLst>
          </p:cNvPr>
          <p:cNvSpPr txBox="1"/>
          <p:nvPr/>
        </p:nvSpPr>
        <p:spPr>
          <a:xfrm>
            <a:off x="2916621" y="184666"/>
            <a:ext cx="504496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80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A66ED-6F9E-46A0-82AE-50601F101873}"/>
              </a:ext>
            </a:extLst>
          </p:cNvPr>
          <p:cNvSpPr txBox="1"/>
          <p:nvPr/>
        </p:nvSpPr>
        <p:spPr>
          <a:xfrm>
            <a:off x="2139635" y="98096"/>
            <a:ext cx="398867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7548DF-D588-437B-A09A-4315928890C2}"/>
              </a:ext>
            </a:extLst>
          </p:cNvPr>
          <p:cNvGrpSpPr/>
          <p:nvPr/>
        </p:nvGrpSpPr>
        <p:grpSpPr>
          <a:xfrm>
            <a:off x="6511159" y="378371"/>
            <a:ext cx="5365531" cy="3972912"/>
            <a:chOff x="7416763" y="1095067"/>
            <a:chExt cx="4631290" cy="36801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848AE1-7E2F-43BC-BAF3-BF192D4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63" y="1095067"/>
              <a:ext cx="4631290" cy="368019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E8DE79-4D63-4E93-934F-E5EE399908DC}"/>
                </a:ext>
              </a:extLst>
            </p:cNvPr>
            <p:cNvSpPr txBox="1"/>
            <p:nvPr/>
          </p:nvSpPr>
          <p:spPr>
            <a:xfrm>
              <a:off x="7639050" y="1104593"/>
              <a:ext cx="1657350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আপতিত রশ্মি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09724B-902A-4B07-B4DF-F7235D1CF761}"/>
                </a:ext>
              </a:extLst>
            </p:cNvPr>
            <p:cNvSpPr txBox="1"/>
            <p:nvPr/>
          </p:nvSpPr>
          <p:spPr>
            <a:xfrm>
              <a:off x="9982200" y="2152650"/>
              <a:ext cx="18288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আপতন কোণ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1414E6-14D2-49A6-88B5-5FC6E750A8E2}"/>
                </a:ext>
              </a:extLst>
            </p:cNvPr>
            <p:cNvSpPr txBox="1"/>
            <p:nvPr/>
          </p:nvSpPr>
          <p:spPr>
            <a:xfrm>
              <a:off x="10363200" y="3231453"/>
              <a:ext cx="1653122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bn-IN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সরিত</a:t>
              </a:r>
              <a:r>
                <a:rPr lang="bn-IN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রশ্মি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0D304A-40C0-410C-8B16-EF88DC7C676F}"/>
                </a:ext>
              </a:extLst>
            </p:cNvPr>
            <p:cNvSpPr txBox="1"/>
            <p:nvPr/>
          </p:nvSpPr>
          <p:spPr>
            <a:xfrm>
              <a:off x="7583986" y="3668762"/>
              <a:ext cx="2116691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প্রতিসরণ কোণ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D1E0CE-8A6A-4879-8249-E12E2984A362}"/>
                </a:ext>
              </a:extLst>
            </p:cNvPr>
            <p:cNvSpPr txBox="1"/>
            <p:nvPr/>
          </p:nvSpPr>
          <p:spPr>
            <a:xfrm>
              <a:off x="9296400" y="1566258"/>
              <a:ext cx="1066800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অভিলম্ব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E261A3-C5ED-45E9-B12D-BBB54B42B47F}"/>
              </a:ext>
            </a:extLst>
          </p:cNvPr>
          <p:cNvSpPr txBox="1"/>
          <p:nvPr/>
        </p:nvSpPr>
        <p:spPr>
          <a:xfrm>
            <a:off x="157655" y="2241686"/>
            <a:ext cx="20337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আপতন</a:t>
            </a:r>
            <a:r>
              <a:rPr lang="en-US" dirty="0"/>
              <a:t> </a:t>
            </a:r>
            <a:r>
              <a:rPr lang="en-US" dirty="0" err="1"/>
              <a:t>কোণ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F98A8-B7E2-4510-8933-CBF38DA56A58}"/>
              </a:ext>
            </a:extLst>
          </p:cNvPr>
          <p:cNvSpPr txBox="1"/>
          <p:nvPr/>
        </p:nvSpPr>
        <p:spPr>
          <a:xfrm>
            <a:off x="89363" y="2859904"/>
            <a:ext cx="61485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আপতিত</a:t>
            </a:r>
            <a:r>
              <a:rPr lang="en-US" dirty="0"/>
              <a:t> </a:t>
            </a:r>
            <a:r>
              <a:rPr lang="en-US" dirty="0" err="1"/>
              <a:t>রশ্মি</a:t>
            </a:r>
            <a:r>
              <a:rPr lang="en-US" dirty="0"/>
              <a:t> </a:t>
            </a:r>
            <a:r>
              <a:rPr lang="en-US" dirty="0" err="1"/>
              <a:t>অভিলম্বের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কোণ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আপতন</a:t>
            </a:r>
            <a:r>
              <a:rPr lang="en-US" dirty="0"/>
              <a:t> </a:t>
            </a:r>
            <a:r>
              <a:rPr lang="en-US" dirty="0" err="1"/>
              <a:t>কোণ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3EB30B-167B-465F-A6F8-17CED2D33754}"/>
              </a:ext>
            </a:extLst>
          </p:cNvPr>
          <p:cNvSpPr txBox="1"/>
          <p:nvPr/>
        </p:nvSpPr>
        <p:spPr>
          <a:xfrm>
            <a:off x="157655" y="3981951"/>
            <a:ext cx="16553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প্রতিসরণ</a:t>
            </a:r>
            <a:r>
              <a:rPr lang="en-US" dirty="0"/>
              <a:t> </a:t>
            </a:r>
            <a:r>
              <a:rPr lang="en-US" dirty="0" err="1"/>
              <a:t>কোণ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1D1C67-F0A6-4452-A786-2D2F52A21B9A}"/>
              </a:ext>
            </a:extLst>
          </p:cNvPr>
          <p:cNvSpPr txBox="1"/>
          <p:nvPr/>
        </p:nvSpPr>
        <p:spPr>
          <a:xfrm>
            <a:off x="89363" y="4579909"/>
            <a:ext cx="61485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প্রতিসরিত</a:t>
            </a:r>
            <a:r>
              <a:rPr lang="en-US" dirty="0"/>
              <a:t> </a:t>
            </a:r>
            <a:r>
              <a:rPr lang="en-US" dirty="0" err="1"/>
              <a:t>রশ্মি</a:t>
            </a:r>
            <a:r>
              <a:rPr lang="en-US" dirty="0"/>
              <a:t> </a:t>
            </a:r>
            <a:r>
              <a:rPr lang="en-US" dirty="0" err="1"/>
              <a:t>অভিলম্বের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কোণ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প্রতিসরণ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913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4442" y="394138"/>
            <a:ext cx="37364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7076" y="1843950"/>
            <a:ext cx="7207469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১। অভিলম্ব কী?</a:t>
            </a:r>
          </a:p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২। ক্রান্তি কোণ কী ?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স্নেলের সূত্র কী ব্যাখ্যা কর।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। পূর্ণ অভ্যন্তরীন প্রতিফলন কী?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৫। পূর্ণ অভ্যন্তরীণ প্রতিফলনের শর্ত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AA7DC1B-9B9B-47EF-89D7-0FE430DC9247}"/>
              </a:ext>
            </a:extLst>
          </p:cNvPr>
          <p:cNvGrpSpPr/>
          <p:nvPr/>
        </p:nvGrpSpPr>
        <p:grpSpPr>
          <a:xfrm>
            <a:off x="1648325" y="2738946"/>
            <a:ext cx="7975409" cy="2742669"/>
            <a:chOff x="1648325" y="2738946"/>
            <a:chExt cx="7975409" cy="27426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E25DF45-D0E5-47B1-A53D-B340F9BA3FFE}"/>
                </a:ext>
              </a:extLst>
            </p:cNvPr>
            <p:cNvSpPr txBox="1"/>
            <p:nvPr/>
          </p:nvSpPr>
          <p:spPr>
            <a:xfrm>
              <a:off x="1648325" y="3595834"/>
              <a:ext cx="7975409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বায়ু থেকে পানিতে প্রতিসরণের ক্ষেত্রে আপতন কোণ </a:t>
              </a:r>
              <a:r>
                <a:rPr lang="en-AU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30º </a:t>
              </a:r>
              <a:r>
                <a:rPr lang="bn-BD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 প্রতিসরণ কোণ </a:t>
              </a:r>
              <a:r>
                <a:rPr lang="en-AU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19º </a:t>
              </a:r>
              <a:r>
                <a:rPr lang="bn-BD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হলে, বায়ু সাপেক্ষে পানির প্রতিসরাংক কত?</a:t>
              </a:r>
              <a:endParaRPr lang="en-AU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958AF0-067F-4C1D-8335-8BDC641D4670}"/>
                </a:ext>
              </a:extLst>
            </p:cNvPr>
            <p:cNvSpPr txBox="1"/>
            <p:nvPr/>
          </p:nvSpPr>
          <p:spPr>
            <a:xfrm>
              <a:off x="1695621" y="2738946"/>
              <a:ext cx="6202902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১।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আলোর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পতিসরণের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17CFDB-5FAD-47FA-AEC4-EC740AE19415}"/>
                </a:ext>
              </a:extLst>
            </p:cNvPr>
            <p:cNvSpPr txBox="1"/>
            <p:nvPr/>
          </p:nvSpPr>
          <p:spPr>
            <a:xfrm>
              <a:off x="1648325" y="4958395"/>
              <a:ext cx="4698125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৩।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মরীচিকা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06D139-0180-4674-9AEE-477837D14940}"/>
              </a:ext>
            </a:extLst>
          </p:cNvPr>
          <p:cNvGrpSpPr/>
          <p:nvPr/>
        </p:nvGrpSpPr>
        <p:grpSpPr>
          <a:xfrm>
            <a:off x="1982928" y="234762"/>
            <a:ext cx="10093459" cy="2374402"/>
            <a:chOff x="1982928" y="234762"/>
            <a:chExt cx="10093459" cy="2374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5247ED-96D9-4402-918B-5CC28D325FDC}"/>
                </a:ext>
              </a:extLst>
            </p:cNvPr>
            <p:cNvSpPr txBox="1"/>
            <p:nvPr/>
          </p:nvSpPr>
          <p:spPr>
            <a:xfrm>
              <a:off x="1982928" y="409902"/>
              <a:ext cx="5628289" cy="10156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/>
                <a:t>বাড়ির</a:t>
              </a:r>
              <a:r>
                <a:rPr lang="en-US" sz="6000" dirty="0"/>
                <a:t> </a:t>
              </a:r>
              <a:r>
                <a:rPr lang="en-US" sz="6000" dirty="0" err="1"/>
                <a:t>কাজ</a:t>
              </a:r>
              <a:endParaRPr lang="en-US" sz="60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4B9CEB-D54F-4B91-AA30-6339C770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069" y="234762"/>
              <a:ext cx="3878318" cy="2374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09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80060A-44B0-4299-B402-F3CC8CFEA97E}"/>
              </a:ext>
            </a:extLst>
          </p:cNvPr>
          <p:cNvGrpSpPr/>
          <p:nvPr/>
        </p:nvGrpSpPr>
        <p:grpSpPr>
          <a:xfrm>
            <a:off x="320565" y="110359"/>
            <a:ext cx="11871435" cy="6637282"/>
            <a:chOff x="157655" y="110359"/>
            <a:chExt cx="11871435" cy="6637282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87506859-7C61-4B1A-837D-B1D0B074FE73}"/>
                </a:ext>
              </a:extLst>
            </p:cNvPr>
            <p:cNvSpPr/>
            <p:nvPr/>
          </p:nvSpPr>
          <p:spPr>
            <a:xfrm>
              <a:off x="157655" y="110359"/>
              <a:ext cx="11871435" cy="6637282"/>
            </a:xfrm>
            <a:prstGeom prst="frame">
              <a:avLst>
                <a:gd name="adj1" fmla="val 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DF6B43-32C3-4201-BB08-50F8C19E59A4}"/>
                </a:ext>
              </a:extLst>
            </p:cNvPr>
            <p:cNvSpPr txBox="1"/>
            <p:nvPr/>
          </p:nvSpPr>
          <p:spPr>
            <a:xfrm>
              <a:off x="3247697" y="756745"/>
              <a:ext cx="4887310" cy="10156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C60781-4F6B-49A1-8ECF-B141D79A6EA5}"/>
                </a:ext>
              </a:extLst>
            </p:cNvPr>
            <p:cNvSpPr txBox="1"/>
            <p:nvPr/>
          </p:nvSpPr>
          <p:spPr>
            <a:xfrm>
              <a:off x="1045780" y="2838824"/>
              <a:ext cx="9774620" cy="22467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প্রশান্ত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দাস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গনিত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আইডিয়াল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হাইস্কুল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ভাদৈ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হবিগঞ্জ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০১৭১১০৬৪৯৬৯</a:t>
              </a: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kudiramdas20019@gmail.com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5F6CF1-D330-4D29-8130-9FD541423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5723" y="3095044"/>
              <a:ext cx="1450249" cy="1574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86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CDEBFD2-7D44-4C23-8B76-D62F5FBC8FC2}"/>
              </a:ext>
            </a:extLst>
          </p:cNvPr>
          <p:cNvGrpSpPr/>
          <p:nvPr/>
        </p:nvGrpSpPr>
        <p:grpSpPr>
          <a:xfrm>
            <a:off x="160282" y="132862"/>
            <a:ext cx="11871435" cy="6592275"/>
            <a:chOff x="173420" y="108069"/>
            <a:chExt cx="11871435" cy="65922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741FEF-3DBB-46F1-8BF1-D56266FCF222}"/>
                </a:ext>
              </a:extLst>
            </p:cNvPr>
            <p:cNvSpPr txBox="1"/>
            <p:nvPr/>
          </p:nvSpPr>
          <p:spPr>
            <a:xfrm>
              <a:off x="3121572" y="472965"/>
              <a:ext cx="5502166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0EA5CE-6390-4376-81DF-358BA84F558A}"/>
                </a:ext>
              </a:extLst>
            </p:cNvPr>
            <p:cNvSpPr txBox="1"/>
            <p:nvPr/>
          </p:nvSpPr>
          <p:spPr>
            <a:xfrm>
              <a:off x="1497724" y="2554014"/>
              <a:ext cx="8308428" cy="28623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১৫/১০/২০২০ইং</a:t>
              </a: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2B027C1A-6BF4-4849-AE4A-9B0181727AB3}"/>
                </a:ext>
              </a:extLst>
            </p:cNvPr>
            <p:cNvSpPr/>
            <p:nvPr/>
          </p:nvSpPr>
          <p:spPr>
            <a:xfrm>
              <a:off x="173420" y="108069"/>
              <a:ext cx="11871435" cy="6592275"/>
            </a:xfrm>
            <a:prstGeom prst="frame">
              <a:avLst>
                <a:gd name="adj1" fmla="val 102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5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E692CA-FAF8-449F-BCC1-4F6102ED713D}"/>
              </a:ext>
            </a:extLst>
          </p:cNvPr>
          <p:cNvGrpSpPr/>
          <p:nvPr/>
        </p:nvGrpSpPr>
        <p:grpSpPr>
          <a:xfrm>
            <a:off x="394138" y="174405"/>
            <a:ext cx="11209286" cy="5974147"/>
            <a:chOff x="394138" y="174405"/>
            <a:chExt cx="11209286" cy="59741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CC0AE18-F567-4F17-B542-84B554450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38" y="174405"/>
              <a:ext cx="11209286" cy="597414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262A58-099E-4AFD-B64E-2FAC8C30E41F}"/>
                </a:ext>
              </a:extLst>
            </p:cNvPr>
            <p:cNvSpPr txBox="1"/>
            <p:nvPr/>
          </p:nvSpPr>
          <p:spPr>
            <a:xfrm>
              <a:off x="5155323" y="709448"/>
              <a:ext cx="6053959" cy="7078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ছবিটিতে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BB4AFBE-85E9-4C42-94A1-6FAC88D27449}"/>
              </a:ext>
            </a:extLst>
          </p:cNvPr>
          <p:cNvSpPr txBox="1"/>
          <p:nvPr/>
        </p:nvSpPr>
        <p:spPr>
          <a:xfrm>
            <a:off x="6431280" y="2880360"/>
            <a:ext cx="233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bn-BD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নু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9E3C82-E614-4A48-A340-A1289660A4BD}"/>
              </a:ext>
            </a:extLst>
          </p:cNvPr>
          <p:cNvGrpSpPr/>
          <p:nvPr/>
        </p:nvGrpSpPr>
        <p:grpSpPr>
          <a:xfrm>
            <a:off x="520263" y="175248"/>
            <a:ext cx="10326413" cy="5831414"/>
            <a:chOff x="520263" y="175248"/>
            <a:chExt cx="10326413" cy="583141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694EC0-B08C-48F3-83E3-82030D67F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845" y="175248"/>
              <a:ext cx="5676831" cy="583141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647100-8FAA-4017-90F6-C2467476870F}"/>
                </a:ext>
              </a:extLst>
            </p:cNvPr>
            <p:cNvSpPr txBox="1"/>
            <p:nvPr/>
          </p:nvSpPr>
          <p:spPr>
            <a:xfrm>
              <a:off x="520263" y="2444624"/>
              <a:ext cx="3767958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পাশের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9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7013B2-A653-4B37-BCB1-5B2A4A55E1E2}"/>
              </a:ext>
            </a:extLst>
          </p:cNvPr>
          <p:cNvGrpSpPr/>
          <p:nvPr/>
        </p:nvGrpSpPr>
        <p:grpSpPr>
          <a:xfrm>
            <a:off x="846082" y="1364150"/>
            <a:ext cx="10499835" cy="2806263"/>
            <a:chOff x="846082" y="1364150"/>
            <a:chExt cx="10499835" cy="2806263"/>
          </a:xfrm>
        </p:grpSpPr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id="{D361A43A-A08D-4F89-A098-BD4507C542D3}"/>
                </a:ext>
              </a:extLst>
            </p:cNvPr>
            <p:cNvSpPr/>
            <p:nvPr/>
          </p:nvSpPr>
          <p:spPr>
            <a:xfrm>
              <a:off x="846082" y="1364150"/>
              <a:ext cx="10499835" cy="2806263"/>
            </a:xfrm>
            <a:prstGeom prst="bevel">
              <a:avLst>
                <a:gd name="adj" fmla="val 1132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B1ED00-17F1-47F3-9340-D7E3DE930DDA}"/>
                </a:ext>
              </a:extLst>
            </p:cNvPr>
            <p:cNvSpPr txBox="1"/>
            <p:nvPr/>
          </p:nvSpPr>
          <p:spPr>
            <a:xfrm>
              <a:off x="1413641" y="2105561"/>
              <a:ext cx="9364718" cy="13234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আলোর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প্রতিসরণ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0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E83946-BE97-49C5-8841-992E4F0F92D5}"/>
              </a:ext>
            </a:extLst>
          </p:cNvPr>
          <p:cNvSpPr/>
          <p:nvPr/>
        </p:nvSpPr>
        <p:spPr>
          <a:xfrm>
            <a:off x="4464760" y="398737"/>
            <a:ext cx="487078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8000" dirty="0">
                <a:solidFill>
                  <a:srgbClr val="4472C4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4472C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C625B-43CC-45AF-A339-8BFE38256407}"/>
              </a:ext>
            </a:extLst>
          </p:cNvPr>
          <p:cNvSpPr/>
          <p:nvPr/>
        </p:nvSpPr>
        <p:spPr>
          <a:xfrm>
            <a:off x="4485781" y="2279614"/>
            <a:ext cx="397897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১। প্রতিসরণ কি বলতে পারবে;</a:t>
            </a:r>
            <a:endParaRPr lang="en-US" sz="3200" dirty="0">
              <a:solidFill>
                <a:prstClr val="white">
                  <a:lumMod val="9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525EF-1065-4A4E-BA17-945CA16A6750}"/>
              </a:ext>
            </a:extLst>
          </p:cNvPr>
          <p:cNvSpPr/>
          <p:nvPr/>
        </p:nvSpPr>
        <p:spPr>
          <a:xfrm>
            <a:off x="4485781" y="3156776"/>
            <a:ext cx="7434252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২। আপতন  কোণ ও প্রতিসরণ কোণ </a:t>
            </a:r>
            <a:r>
              <a:rPr lang="bn-IN" sz="3200" dirty="0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শনাক্ত করতে </a:t>
            </a:r>
            <a:r>
              <a:rPr lang="bn-BD" sz="3200" dirty="0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পারবে; </a:t>
            </a:r>
            <a:endParaRPr lang="en-US" sz="3200" dirty="0">
              <a:solidFill>
                <a:prstClr val="white">
                  <a:lumMod val="9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1961D-A241-4418-85ED-3DC43F458F14}"/>
              </a:ext>
            </a:extLst>
          </p:cNvPr>
          <p:cNvSpPr/>
          <p:nvPr/>
        </p:nvSpPr>
        <p:spPr>
          <a:xfrm>
            <a:off x="4485781" y="4057510"/>
            <a:ext cx="499688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৩। প্রতিসরনাংক ব্যাখ্যা করতে পারবে;</a:t>
            </a: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0C742-4A9C-45C2-91C9-CFDB18B130E9}"/>
              </a:ext>
            </a:extLst>
          </p:cNvPr>
          <p:cNvSpPr/>
          <p:nvPr/>
        </p:nvSpPr>
        <p:spPr>
          <a:xfrm>
            <a:off x="4464760" y="4856427"/>
            <a:ext cx="6890318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৪। পূর্ণ আভ্যন্তরীণ প্রতিফলন ব্যাখ্যা করতে পারবে।</a:t>
            </a: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711B3-C8DA-4DC4-91CF-8D9C9F41B528}"/>
              </a:ext>
            </a:extLst>
          </p:cNvPr>
          <p:cNvGrpSpPr/>
          <p:nvPr/>
        </p:nvGrpSpPr>
        <p:grpSpPr>
          <a:xfrm>
            <a:off x="898634" y="1746134"/>
            <a:ext cx="3216166" cy="1873473"/>
            <a:chOff x="898634" y="1746134"/>
            <a:chExt cx="3216166" cy="1873473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E4050B6-EB48-4A95-BA9B-190414C570C4}"/>
                </a:ext>
              </a:extLst>
            </p:cNvPr>
            <p:cNvSpPr/>
            <p:nvPr/>
          </p:nvSpPr>
          <p:spPr>
            <a:xfrm>
              <a:off x="898634" y="1746134"/>
              <a:ext cx="3216166" cy="18734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F45570-2917-428B-B254-BA3920ED954A}"/>
                </a:ext>
              </a:extLst>
            </p:cNvPr>
            <p:cNvSpPr txBox="1"/>
            <p:nvPr/>
          </p:nvSpPr>
          <p:spPr>
            <a:xfrm>
              <a:off x="898634" y="2359706"/>
              <a:ext cx="2270235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7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E6E2E4-1E84-4856-994D-11980914AC22}"/>
              </a:ext>
            </a:extLst>
          </p:cNvPr>
          <p:cNvSpPr txBox="1"/>
          <p:nvPr/>
        </p:nvSpPr>
        <p:spPr>
          <a:xfrm>
            <a:off x="4367049" y="236482"/>
            <a:ext cx="27274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34524B-B44A-40BA-809C-FA764E7BE3E8}"/>
              </a:ext>
            </a:extLst>
          </p:cNvPr>
          <p:cNvGrpSpPr/>
          <p:nvPr/>
        </p:nvGrpSpPr>
        <p:grpSpPr>
          <a:xfrm>
            <a:off x="636559" y="236482"/>
            <a:ext cx="10918882" cy="5686045"/>
            <a:chOff x="636559" y="236482"/>
            <a:chExt cx="10918882" cy="56860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D0D50C-A50D-49E8-B63A-71F569282D3F}"/>
                </a:ext>
              </a:extLst>
            </p:cNvPr>
            <p:cNvSpPr txBox="1"/>
            <p:nvPr/>
          </p:nvSpPr>
          <p:spPr>
            <a:xfrm>
              <a:off x="4398579" y="236482"/>
              <a:ext cx="2727434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পরিকল্পনা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E720647-0CB6-479C-9735-6249729C3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559" y="935472"/>
              <a:ext cx="10918882" cy="4987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5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32034-1EA1-49D6-8727-32FD33E03AF7}"/>
              </a:ext>
            </a:extLst>
          </p:cNvPr>
          <p:cNvSpPr txBox="1"/>
          <p:nvPr/>
        </p:nvSpPr>
        <p:spPr>
          <a:xfrm>
            <a:off x="3919007" y="319743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প্রতিসরণের সূত্র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EB3D2-2E1D-440A-B201-37872838A3E8}"/>
              </a:ext>
            </a:extLst>
          </p:cNvPr>
          <p:cNvGrpSpPr/>
          <p:nvPr/>
        </p:nvGrpSpPr>
        <p:grpSpPr>
          <a:xfrm>
            <a:off x="7295492" y="1735590"/>
            <a:ext cx="4631290" cy="3680191"/>
            <a:chOff x="7416763" y="1095067"/>
            <a:chExt cx="4631290" cy="36801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5346D3-2E6F-4CC0-AF1F-61FD0301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763" y="1095067"/>
              <a:ext cx="4631290" cy="368019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941710-64EA-4D5E-82A1-B41C144FA7D5}"/>
                </a:ext>
              </a:extLst>
            </p:cNvPr>
            <p:cNvSpPr txBox="1"/>
            <p:nvPr/>
          </p:nvSpPr>
          <p:spPr>
            <a:xfrm>
              <a:off x="7639050" y="1104593"/>
              <a:ext cx="1657350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আপতিত রশ্মি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AF5502-938B-4192-92DC-43977E5DC6B6}"/>
                </a:ext>
              </a:extLst>
            </p:cNvPr>
            <p:cNvSpPr txBox="1"/>
            <p:nvPr/>
          </p:nvSpPr>
          <p:spPr>
            <a:xfrm>
              <a:off x="9982200" y="2152650"/>
              <a:ext cx="18288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আপতন কোণ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9FD92B-C851-4761-90AA-B8A5A33A3FB6}"/>
                </a:ext>
              </a:extLst>
            </p:cNvPr>
            <p:cNvSpPr txBox="1"/>
            <p:nvPr/>
          </p:nvSpPr>
          <p:spPr>
            <a:xfrm>
              <a:off x="10363200" y="3231453"/>
              <a:ext cx="1653122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bn-IN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24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সরিত</a:t>
              </a:r>
              <a:r>
                <a:rPr lang="bn-IN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রশ্মি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D63089-3062-4C14-8ED3-7C3BD4AEC04E}"/>
                </a:ext>
              </a:extLst>
            </p:cNvPr>
            <p:cNvSpPr txBox="1"/>
            <p:nvPr/>
          </p:nvSpPr>
          <p:spPr>
            <a:xfrm>
              <a:off x="7583986" y="3668762"/>
              <a:ext cx="2116691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প্রতিসরণ কোণ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9D163A-6D81-4071-B46B-34ED8CD571A7}"/>
                </a:ext>
              </a:extLst>
            </p:cNvPr>
            <p:cNvSpPr txBox="1"/>
            <p:nvPr/>
          </p:nvSpPr>
          <p:spPr>
            <a:xfrm>
              <a:off x="9296400" y="1566258"/>
              <a:ext cx="1066800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অভিলম্ব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D0AF12-DDEC-4493-8150-1A0A826CAD6C}"/>
              </a:ext>
            </a:extLst>
          </p:cNvPr>
          <p:cNvGrpSpPr/>
          <p:nvPr/>
        </p:nvGrpSpPr>
        <p:grpSpPr>
          <a:xfrm>
            <a:off x="265218" y="1458980"/>
            <a:ext cx="6541589" cy="4409569"/>
            <a:chOff x="364379" y="757439"/>
            <a:chExt cx="6541589" cy="44095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07B7A2-595E-4139-A7CB-3AF28630B690}"/>
                </a:ext>
              </a:extLst>
            </p:cNvPr>
            <p:cNvSpPr txBox="1"/>
            <p:nvPr/>
          </p:nvSpPr>
          <p:spPr>
            <a:xfrm>
              <a:off x="400483" y="757439"/>
              <a:ext cx="6469379" cy="1569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প্রথম সূত্র- আপতিত রশ্মি, প্রতিসরিত রশ্মি, এবং আপতন বিন্দুতে  বিভেদতলের উপর অঙ্কিত অভিলম্ব একই সমতলে  অবস্থান করে।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1D40F5-1275-435C-9865-08A3A10F5678}"/>
                </a:ext>
              </a:extLst>
            </p:cNvPr>
            <p:cNvSpPr/>
            <p:nvPr/>
          </p:nvSpPr>
          <p:spPr>
            <a:xfrm>
              <a:off x="364379" y="2438207"/>
              <a:ext cx="6541589" cy="181588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দ্বিতীয় সূত্র-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একজোড়া নির্দিষ্ট মাধ্যম এবং নির্দিষ্ট বর্ণের আলোক রশ্মির ক্ষেত্রে  আপতন কোণের সাইন ও প্রতিসরণ কোণের সাইন-এর অনুপাত সর্বদা ধ্রূবক।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0C2C4B-48FB-45F6-9B0E-785F0EFD44B4}"/>
                </a:ext>
              </a:extLst>
            </p:cNvPr>
            <p:cNvSpPr txBox="1"/>
            <p:nvPr/>
          </p:nvSpPr>
          <p:spPr>
            <a:xfrm>
              <a:off x="632561" y="4520677"/>
              <a:ext cx="55626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এই দ্বিতীয় সূত্রকে স্নেলের সূত্রও বলে।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3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439</Words>
  <Application>Microsoft Office PowerPoint</Application>
  <PresentationFormat>Widescreen</PresentationFormat>
  <Paragraphs>75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Gill Sans MT</vt:lpstr>
      <vt:lpstr>NikoshBAN</vt:lpstr>
      <vt:lpstr>Times New Roman</vt:lpstr>
      <vt:lpstr>Gallery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prosanta das</dc:creator>
  <cp:lastModifiedBy>prosanta das</cp:lastModifiedBy>
  <cp:revision>45</cp:revision>
  <dcterms:created xsi:type="dcterms:W3CDTF">2020-10-15T17:22:38Z</dcterms:created>
  <dcterms:modified xsi:type="dcterms:W3CDTF">2020-10-18T15:11:32Z</dcterms:modified>
</cp:coreProperties>
</file>