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259" r:id="rId3"/>
    <p:sldId id="287" r:id="rId4"/>
    <p:sldId id="304" r:id="rId5"/>
    <p:sldId id="288" r:id="rId6"/>
    <p:sldId id="283" r:id="rId7"/>
    <p:sldId id="293" r:id="rId8"/>
    <p:sldId id="265" r:id="rId9"/>
    <p:sldId id="285" r:id="rId10"/>
    <p:sldId id="264" r:id="rId11"/>
    <p:sldId id="286" r:id="rId12"/>
    <p:sldId id="282" r:id="rId13"/>
    <p:sldId id="267" r:id="rId14"/>
    <p:sldId id="281" r:id="rId15"/>
    <p:sldId id="290" r:id="rId16"/>
    <p:sldId id="268" r:id="rId17"/>
    <p:sldId id="270" r:id="rId18"/>
    <p:sldId id="276" r:id="rId19"/>
    <p:sldId id="289" r:id="rId20"/>
    <p:sldId id="295" r:id="rId21"/>
    <p:sldId id="296" r:id="rId22"/>
    <p:sldId id="277" r:id="rId23"/>
    <p:sldId id="297" r:id="rId24"/>
    <p:sldId id="278" r:id="rId25"/>
    <p:sldId id="298" r:id="rId26"/>
    <p:sldId id="279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27211-6B68-491D-98D5-D2C3C328C28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7D69B-F9D7-490A-BE48-5BF05A1EDB7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বলাই চাঁদ</a:t>
          </a:r>
          <a:endParaRPr lang="en-US" dirty="0"/>
        </a:p>
      </dgm:t>
    </dgm:pt>
    <dgm:pt modelId="{82F02717-73B9-492E-BFBC-31A8624743FC}" type="parTrans" cxnId="{F9A0D099-441F-4EAB-A132-2348E6CB9A57}">
      <dgm:prSet/>
      <dgm:spPr/>
      <dgm:t>
        <a:bodyPr/>
        <a:lstStyle/>
        <a:p>
          <a:endParaRPr lang="en-US"/>
        </a:p>
      </dgm:t>
    </dgm:pt>
    <dgm:pt modelId="{40D2ABDC-414E-441C-BAD3-5D92E1CE49F1}" type="sibTrans" cxnId="{F9A0D099-441F-4EAB-A132-2348E6CB9A57}">
      <dgm:prSet/>
      <dgm:spPr/>
      <dgm:t>
        <a:bodyPr/>
        <a:lstStyle/>
        <a:p>
          <a:endParaRPr lang="en-US"/>
        </a:p>
      </dgm:t>
    </dgm:pt>
    <dgm:pt modelId="{6631EC2A-8C01-40A4-9B41-B109C630335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জন্মঃ ১৮৯৯ খৃঃ ১৯শে জুলাই ভারতের বিহারে।</a:t>
          </a:r>
          <a:endParaRPr lang="en-US" dirty="0"/>
        </a:p>
      </dgm:t>
    </dgm:pt>
    <dgm:pt modelId="{714AB0FA-6799-48BE-B608-5580D85519C7}" type="parTrans" cxnId="{28461C80-CD74-4F62-B08C-2D1280E38A34}">
      <dgm:prSet/>
      <dgm:spPr/>
      <dgm:t>
        <a:bodyPr/>
        <a:lstStyle/>
        <a:p>
          <a:endParaRPr lang="en-US"/>
        </a:p>
      </dgm:t>
    </dgm:pt>
    <dgm:pt modelId="{994E20C2-4647-4941-A8CB-692E2DF245AD}" type="sibTrans" cxnId="{28461C80-CD74-4F62-B08C-2D1280E38A34}">
      <dgm:prSet/>
      <dgm:spPr/>
      <dgm:t>
        <a:bodyPr/>
        <a:lstStyle/>
        <a:p>
          <a:endParaRPr lang="en-US"/>
        </a:p>
      </dgm:t>
    </dgm:pt>
    <dgm:pt modelId="{1C2395B8-F555-45F8-9547-67D04CC97033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ছদ্ম</a:t>
          </a:r>
          <a:r>
            <a:rPr lang="en-US" sz="1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নাম</a:t>
          </a:r>
          <a:endParaRPr lang="en-US" sz="14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বনফুল</a:t>
          </a:r>
          <a:endParaRPr lang="en-US" sz="1400" dirty="0">
            <a:solidFill>
              <a:schemeClr val="bg1"/>
            </a:solidFill>
          </a:endParaRPr>
        </a:p>
      </dgm:t>
    </dgm:pt>
    <dgm:pt modelId="{EA02D353-D22F-4AEB-B033-8B17E1801B3E}" type="parTrans" cxnId="{35962788-F922-4742-824B-08AE0B446C50}">
      <dgm:prSet/>
      <dgm:spPr/>
      <dgm:t>
        <a:bodyPr/>
        <a:lstStyle/>
        <a:p>
          <a:endParaRPr lang="en-US"/>
        </a:p>
      </dgm:t>
    </dgm:pt>
    <dgm:pt modelId="{64654618-E98A-4D94-8B8C-630A3E6220F7}" type="sibTrans" cxnId="{35962788-F922-4742-824B-08AE0B446C50}">
      <dgm:prSet/>
      <dgm:spPr/>
      <dgm:t>
        <a:bodyPr/>
        <a:lstStyle/>
        <a:p>
          <a:endParaRPr lang="en-US"/>
        </a:p>
      </dgm:t>
    </dgm:pt>
    <dgm:pt modelId="{5252C432-4BF8-4176-ADAE-014D73AE980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dirty="0" smtClean="0">
              <a:latin typeface="NikoshBAN" pitchFamily="2" charset="0"/>
              <a:cs typeface="NikoshBAN" pitchFamily="2" charset="0"/>
            </a:rPr>
            <a:t>গ্রন্থঃ ‘বনফুলের গল্প’, ‘বাহুল্য’, ‘বহুবর্ণ’, ‘অদৃশ্যলোক’</a:t>
          </a:r>
          <a:endParaRPr lang="en-US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617F15D-BDFC-46D3-8D50-62630F3C8C9A}" type="parTrans" cxnId="{DD5F917B-846A-41DE-89E7-6B18C7B4F283}">
      <dgm:prSet/>
      <dgm:spPr/>
      <dgm:t>
        <a:bodyPr/>
        <a:lstStyle/>
        <a:p>
          <a:endParaRPr lang="en-US"/>
        </a:p>
      </dgm:t>
    </dgm:pt>
    <dgm:pt modelId="{B72EBB54-C3D4-4026-A03C-1FAF267E9704}" type="sibTrans" cxnId="{DD5F917B-846A-41DE-89E7-6B18C7B4F283}">
      <dgm:prSet/>
      <dgm:spPr/>
      <dgm:t>
        <a:bodyPr/>
        <a:lstStyle/>
        <a:p>
          <a:endParaRPr lang="en-US"/>
        </a:p>
      </dgm:t>
    </dgm:pt>
    <dgm:pt modelId="{5AF02384-6F65-436E-9AF6-29A813762D5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মৃতঃ ১৯৭৯ খৃঃ ৯ই ফেব্রুয়ারী।</a:t>
          </a:r>
          <a:endParaRPr lang="en-US" dirty="0"/>
        </a:p>
      </dgm:t>
    </dgm:pt>
    <dgm:pt modelId="{022E055E-8F1A-4E93-8683-8B9544AF8757}" type="parTrans" cxnId="{D0E0815A-2C92-4094-BD8E-429A69906686}">
      <dgm:prSet/>
      <dgm:spPr/>
      <dgm:t>
        <a:bodyPr/>
        <a:lstStyle/>
        <a:p>
          <a:endParaRPr lang="en-US"/>
        </a:p>
      </dgm:t>
    </dgm:pt>
    <dgm:pt modelId="{3F9152CE-7BD9-41EF-96BD-C0B1409897A1}" type="sibTrans" cxnId="{D0E0815A-2C92-4094-BD8E-429A69906686}">
      <dgm:prSet/>
      <dgm:spPr/>
      <dgm:t>
        <a:bodyPr/>
        <a:lstStyle/>
        <a:p>
          <a:endParaRPr lang="en-US"/>
        </a:p>
      </dgm:t>
    </dgm:pt>
    <dgm:pt modelId="{0168316F-599F-4BAD-8330-AE495F543AC6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শিক্ষাঃ ডাক্তারি পড়াশুনা করেও তিনি সাহিত্য রচনা করেছেন।</a:t>
          </a:r>
          <a:endParaRPr lang="en-US" dirty="0"/>
        </a:p>
      </dgm:t>
    </dgm:pt>
    <dgm:pt modelId="{41E898AD-3C9E-4E69-B181-4D613A617217}" type="parTrans" cxnId="{BECCE3DB-C1EE-4C99-AB9A-B524103C6C63}">
      <dgm:prSet/>
      <dgm:spPr/>
      <dgm:t>
        <a:bodyPr/>
        <a:lstStyle/>
        <a:p>
          <a:endParaRPr lang="en-US"/>
        </a:p>
      </dgm:t>
    </dgm:pt>
    <dgm:pt modelId="{41005CBD-72EE-443F-AC30-78916A0C1440}" type="sibTrans" cxnId="{BECCE3DB-C1EE-4C99-AB9A-B524103C6C63}">
      <dgm:prSet/>
      <dgm:spPr/>
      <dgm:t>
        <a:bodyPr/>
        <a:lstStyle/>
        <a:p>
          <a:endParaRPr lang="en-US"/>
        </a:p>
      </dgm:t>
    </dgm:pt>
    <dgm:pt modelId="{74D5A254-9A3B-4B11-8A3A-21FD4E6D5268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কর্মজীবন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: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অধ্যাপনা  বর্তমানে বাংলা একাডেমীর মহাপরিচালক</a:t>
          </a:r>
          <a:endParaRPr lang="en-US" dirty="0" smtClean="0">
            <a:latin typeface="NikoshBAN" pitchFamily="2" charset="0"/>
            <a:cs typeface="NikoshBAN" pitchFamily="2" charset="0"/>
          </a:endParaRPr>
        </a:p>
      </dgm:t>
    </dgm:pt>
    <dgm:pt modelId="{A0DEF193-26E7-466E-B601-DFE0D3E25D56}" type="parTrans" cxnId="{18C0C0B2-7287-4861-A229-B1F4FE93610A}">
      <dgm:prSet/>
      <dgm:spPr/>
      <dgm:t>
        <a:bodyPr/>
        <a:lstStyle/>
        <a:p>
          <a:endParaRPr lang="en-US"/>
        </a:p>
      </dgm:t>
    </dgm:pt>
    <dgm:pt modelId="{6B0AAAD0-7BCD-409F-BD5E-81968BA7E3CA}" type="sibTrans" cxnId="{18C0C0B2-7287-4861-A229-B1F4FE93610A}">
      <dgm:prSet/>
      <dgm:spPr/>
      <dgm:t>
        <a:bodyPr/>
        <a:lstStyle/>
        <a:p>
          <a:endParaRPr lang="en-US"/>
        </a:p>
      </dgm:t>
    </dgm:pt>
    <dgm:pt modelId="{89869464-5AC2-4DFE-A88A-2EAE5E6BFCF3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উপাধী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লেখক, গবেষক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ও ফোকলোরবিদ হিসেবে খ্যাত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EF93641-4373-4C80-9659-245AFE871497}" type="parTrans" cxnId="{F381029F-D5F9-44F1-B398-63B815803CDB}">
      <dgm:prSet/>
      <dgm:spPr/>
      <dgm:t>
        <a:bodyPr/>
        <a:lstStyle/>
        <a:p>
          <a:endParaRPr lang="en-US"/>
        </a:p>
      </dgm:t>
    </dgm:pt>
    <dgm:pt modelId="{319F79A8-8776-4973-BF79-D5585C48EF42}" type="sibTrans" cxnId="{F381029F-D5F9-44F1-B398-63B815803CDB}">
      <dgm:prSet/>
      <dgm:spPr/>
      <dgm:t>
        <a:bodyPr/>
        <a:lstStyle/>
        <a:p>
          <a:endParaRPr lang="en-US"/>
        </a:p>
      </dgm:t>
    </dgm:pt>
    <dgm:pt modelId="{BD2A9BA2-34AF-405B-BBA6-DAAA5BF86319}" type="pres">
      <dgm:prSet presAssocID="{D7927211-6B68-491D-98D5-D2C3C328C2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3238F-2C38-42C9-B40B-B36E69B1B343}" type="pres">
      <dgm:prSet presAssocID="{49E7D69B-F9D7-490A-BE48-5BF05A1EDB7B}" presName="centerShape" presStyleLbl="node0" presStyleIdx="0" presStyleCnt="1"/>
      <dgm:spPr/>
      <dgm:t>
        <a:bodyPr/>
        <a:lstStyle/>
        <a:p>
          <a:endParaRPr lang="en-US"/>
        </a:p>
      </dgm:t>
    </dgm:pt>
    <dgm:pt modelId="{36A1B7E1-2C78-43FA-A7B5-93D692512DDA}" type="pres">
      <dgm:prSet presAssocID="{714AB0FA-6799-48BE-B608-5580D85519C7}" presName="Name9" presStyleLbl="parChTrans1D2" presStyleIdx="0" presStyleCnt="7"/>
      <dgm:spPr/>
      <dgm:t>
        <a:bodyPr/>
        <a:lstStyle/>
        <a:p>
          <a:endParaRPr lang="en-US"/>
        </a:p>
      </dgm:t>
    </dgm:pt>
    <dgm:pt modelId="{EA6FC187-3587-4834-8BDE-F684BBBD214F}" type="pres">
      <dgm:prSet presAssocID="{714AB0FA-6799-48BE-B608-5580D85519C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35A6829-665D-4D36-84A4-E77F1D406147}" type="pres">
      <dgm:prSet presAssocID="{6631EC2A-8C01-40A4-9B41-B109C63033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84476-290F-4ECF-BFF3-49AFB8ECD90B}" type="pres">
      <dgm:prSet presAssocID="{EA02D353-D22F-4AEB-B033-8B17E1801B3E}" presName="Name9" presStyleLbl="parChTrans1D2" presStyleIdx="1" presStyleCnt="7"/>
      <dgm:spPr/>
      <dgm:t>
        <a:bodyPr/>
        <a:lstStyle/>
        <a:p>
          <a:endParaRPr lang="en-US"/>
        </a:p>
      </dgm:t>
    </dgm:pt>
    <dgm:pt modelId="{6D836E83-3A20-40CE-AC41-B1FCD64F8760}" type="pres">
      <dgm:prSet presAssocID="{EA02D353-D22F-4AEB-B033-8B17E1801B3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E8166CC-3887-462A-BE7B-D7C47378730B}" type="pres">
      <dgm:prSet presAssocID="{1C2395B8-F555-45F8-9547-67D04CC9703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72B3C-5B7D-4F96-8A52-53F286F05CF7}" type="pres">
      <dgm:prSet presAssocID="{41E898AD-3C9E-4E69-B181-4D613A617217}" presName="Name9" presStyleLbl="parChTrans1D2" presStyleIdx="2" presStyleCnt="7"/>
      <dgm:spPr/>
      <dgm:t>
        <a:bodyPr/>
        <a:lstStyle/>
        <a:p>
          <a:endParaRPr lang="en-US"/>
        </a:p>
      </dgm:t>
    </dgm:pt>
    <dgm:pt modelId="{E31E8039-1572-4408-8904-99D3F1CCA9A0}" type="pres">
      <dgm:prSet presAssocID="{41E898AD-3C9E-4E69-B181-4D613A61721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F74CCCE1-F241-4769-AD8B-A33E18D057AF}" type="pres">
      <dgm:prSet presAssocID="{0168316F-599F-4BAD-8330-AE495F543A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171C1-618A-469E-B045-133876A392CD}" type="pres">
      <dgm:prSet presAssocID="{A0DEF193-26E7-466E-B601-DFE0D3E25D56}" presName="Name9" presStyleLbl="parChTrans1D2" presStyleIdx="3" presStyleCnt="7"/>
      <dgm:spPr/>
      <dgm:t>
        <a:bodyPr/>
        <a:lstStyle/>
        <a:p>
          <a:endParaRPr lang="en-US"/>
        </a:p>
      </dgm:t>
    </dgm:pt>
    <dgm:pt modelId="{B912914C-E316-4178-9168-7291ECAC397D}" type="pres">
      <dgm:prSet presAssocID="{A0DEF193-26E7-466E-B601-DFE0D3E25D5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7956A048-6E2E-48D6-A028-00AA5DE4DA93}" type="pres">
      <dgm:prSet presAssocID="{74D5A254-9A3B-4B11-8A3A-21FD4E6D52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F1D24-B99E-4CBA-8C8B-B5FCD5CDF1B6}" type="pres">
      <dgm:prSet presAssocID="{CEF93641-4373-4C80-9659-245AFE871497}" presName="Name9" presStyleLbl="parChTrans1D2" presStyleIdx="4" presStyleCnt="7"/>
      <dgm:spPr/>
      <dgm:t>
        <a:bodyPr/>
        <a:lstStyle/>
        <a:p>
          <a:endParaRPr lang="en-US"/>
        </a:p>
      </dgm:t>
    </dgm:pt>
    <dgm:pt modelId="{0F3542ED-34CF-4B59-82F3-54F98046B223}" type="pres">
      <dgm:prSet presAssocID="{CEF93641-4373-4C80-9659-245AFE87149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6674042-6848-4350-A2D5-9A80199A688B}" type="pres">
      <dgm:prSet presAssocID="{89869464-5AC2-4DFE-A88A-2EAE5E6BFCF3}" presName="node" presStyleLbl="node1" presStyleIdx="4" presStyleCnt="7" custRadScaleRad="100718" custRadScaleInc="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BC07-5FC9-48D7-86F5-FEA30C2E0B41}" type="pres">
      <dgm:prSet presAssocID="{F617F15D-BDFC-46D3-8D50-62630F3C8C9A}" presName="Name9" presStyleLbl="parChTrans1D2" presStyleIdx="5" presStyleCnt="7"/>
      <dgm:spPr/>
      <dgm:t>
        <a:bodyPr/>
        <a:lstStyle/>
        <a:p>
          <a:endParaRPr lang="en-US"/>
        </a:p>
      </dgm:t>
    </dgm:pt>
    <dgm:pt modelId="{218DD2D2-5F35-4AE3-AC3C-B4E4E9E185C4}" type="pres">
      <dgm:prSet presAssocID="{F617F15D-BDFC-46D3-8D50-62630F3C8C9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DD94BE0-0014-4D26-AC4D-9F795FAFC668}" type="pres">
      <dgm:prSet presAssocID="{5252C432-4BF8-4176-ADAE-014D73AE980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66C70-D6EE-43C2-88DA-81FA3BA18ADC}" type="pres">
      <dgm:prSet presAssocID="{022E055E-8F1A-4E93-8683-8B9544AF8757}" presName="Name9" presStyleLbl="parChTrans1D2" presStyleIdx="6" presStyleCnt="7"/>
      <dgm:spPr/>
      <dgm:t>
        <a:bodyPr/>
        <a:lstStyle/>
        <a:p>
          <a:endParaRPr lang="en-US"/>
        </a:p>
      </dgm:t>
    </dgm:pt>
    <dgm:pt modelId="{FE570C1D-0FF3-487F-BD47-B1A7C2E745D2}" type="pres">
      <dgm:prSet presAssocID="{022E055E-8F1A-4E93-8683-8B9544AF875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0145FFA-73D6-4ACC-A547-481FCADB8CCB}" type="pres">
      <dgm:prSet presAssocID="{5AF02384-6F65-436E-9AF6-29A813762D5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C4710-ECD4-4C9A-8FE7-460FD72DED82}" type="presOf" srcId="{0168316F-599F-4BAD-8330-AE495F543AC6}" destId="{F74CCCE1-F241-4769-AD8B-A33E18D057AF}" srcOrd="0" destOrd="0" presId="urn:microsoft.com/office/officeart/2005/8/layout/radial1"/>
    <dgm:cxn modelId="{DD5F917B-846A-41DE-89E7-6B18C7B4F283}" srcId="{49E7D69B-F9D7-490A-BE48-5BF05A1EDB7B}" destId="{5252C432-4BF8-4176-ADAE-014D73AE9807}" srcOrd="5" destOrd="0" parTransId="{F617F15D-BDFC-46D3-8D50-62630F3C8C9A}" sibTransId="{B72EBB54-C3D4-4026-A03C-1FAF267E9704}"/>
    <dgm:cxn modelId="{35962788-F922-4742-824B-08AE0B446C50}" srcId="{49E7D69B-F9D7-490A-BE48-5BF05A1EDB7B}" destId="{1C2395B8-F555-45F8-9547-67D04CC97033}" srcOrd="1" destOrd="0" parTransId="{EA02D353-D22F-4AEB-B033-8B17E1801B3E}" sibTransId="{64654618-E98A-4D94-8B8C-630A3E6220F7}"/>
    <dgm:cxn modelId="{46231CB6-315B-49EE-B442-67787C2A3702}" type="presOf" srcId="{CEF93641-4373-4C80-9659-245AFE871497}" destId="{BBDF1D24-B99E-4CBA-8C8B-B5FCD5CDF1B6}" srcOrd="0" destOrd="0" presId="urn:microsoft.com/office/officeart/2005/8/layout/radial1"/>
    <dgm:cxn modelId="{6E584390-D1A5-489C-9D6A-3C50DA77E920}" type="presOf" srcId="{49E7D69B-F9D7-490A-BE48-5BF05A1EDB7B}" destId="{FFB3238F-2C38-42C9-B40B-B36E69B1B343}" srcOrd="0" destOrd="0" presId="urn:microsoft.com/office/officeart/2005/8/layout/radial1"/>
    <dgm:cxn modelId="{F668E742-CDFA-4572-A25E-257E65807C4B}" type="presOf" srcId="{6631EC2A-8C01-40A4-9B41-B109C630335C}" destId="{835A6829-665D-4D36-84A4-E77F1D406147}" srcOrd="0" destOrd="0" presId="urn:microsoft.com/office/officeart/2005/8/layout/radial1"/>
    <dgm:cxn modelId="{F08150E8-F8E1-4A0B-8B43-5C046B39D062}" type="presOf" srcId="{A0DEF193-26E7-466E-B601-DFE0D3E25D56}" destId="{09E171C1-618A-469E-B045-133876A392CD}" srcOrd="0" destOrd="0" presId="urn:microsoft.com/office/officeart/2005/8/layout/radial1"/>
    <dgm:cxn modelId="{FF8442F0-9A67-46C1-83D4-5F2FF902513A}" type="presOf" srcId="{EA02D353-D22F-4AEB-B033-8B17E1801B3E}" destId="{6D836E83-3A20-40CE-AC41-B1FCD64F8760}" srcOrd="1" destOrd="0" presId="urn:microsoft.com/office/officeart/2005/8/layout/radial1"/>
    <dgm:cxn modelId="{3A4FDFF8-00B6-45D8-BA6C-0CFAB6FE971F}" type="presOf" srcId="{5AF02384-6F65-436E-9AF6-29A813762D5A}" destId="{00145FFA-73D6-4ACC-A547-481FCADB8CCB}" srcOrd="0" destOrd="0" presId="urn:microsoft.com/office/officeart/2005/8/layout/radial1"/>
    <dgm:cxn modelId="{F9A0D099-441F-4EAB-A132-2348E6CB9A57}" srcId="{D7927211-6B68-491D-98D5-D2C3C328C282}" destId="{49E7D69B-F9D7-490A-BE48-5BF05A1EDB7B}" srcOrd="0" destOrd="0" parTransId="{82F02717-73B9-492E-BFBC-31A8624743FC}" sibTransId="{40D2ABDC-414E-441C-BAD3-5D92E1CE49F1}"/>
    <dgm:cxn modelId="{AF90A9D1-CBEA-421A-B15D-52099C5830E0}" type="presOf" srcId="{F617F15D-BDFC-46D3-8D50-62630F3C8C9A}" destId="{218DD2D2-5F35-4AE3-AC3C-B4E4E9E185C4}" srcOrd="1" destOrd="0" presId="urn:microsoft.com/office/officeart/2005/8/layout/radial1"/>
    <dgm:cxn modelId="{148DD73C-CAA8-4ACF-963A-C4FDEB11483B}" type="presOf" srcId="{89869464-5AC2-4DFE-A88A-2EAE5E6BFCF3}" destId="{06674042-6848-4350-A2D5-9A80199A688B}" srcOrd="0" destOrd="0" presId="urn:microsoft.com/office/officeart/2005/8/layout/radial1"/>
    <dgm:cxn modelId="{E08A47B7-5427-4579-BFFD-9C421B8CA058}" type="presOf" srcId="{714AB0FA-6799-48BE-B608-5580D85519C7}" destId="{36A1B7E1-2C78-43FA-A7B5-93D692512DDA}" srcOrd="0" destOrd="0" presId="urn:microsoft.com/office/officeart/2005/8/layout/radial1"/>
    <dgm:cxn modelId="{28461C80-CD74-4F62-B08C-2D1280E38A34}" srcId="{49E7D69B-F9D7-490A-BE48-5BF05A1EDB7B}" destId="{6631EC2A-8C01-40A4-9B41-B109C630335C}" srcOrd="0" destOrd="0" parTransId="{714AB0FA-6799-48BE-B608-5580D85519C7}" sibTransId="{994E20C2-4647-4941-A8CB-692E2DF245AD}"/>
    <dgm:cxn modelId="{BECCE3DB-C1EE-4C99-AB9A-B524103C6C63}" srcId="{49E7D69B-F9D7-490A-BE48-5BF05A1EDB7B}" destId="{0168316F-599F-4BAD-8330-AE495F543AC6}" srcOrd="2" destOrd="0" parTransId="{41E898AD-3C9E-4E69-B181-4D613A617217}" sibTransId="{41005CBD-72EE-443F-AC30-78916A0C1440}"/>
    <dgm:cxn modelId="{F381029F-D5F9-44F1-B398-63B815803CDB}" srcId="{49E7D69B-F9D7-490A-BE48-5BF05A1EDB7B}" destId="{89869464-5AC2-4DFE-A88A-2EAE5E6BFCF3}" srcOrd="4" destOrd="0" parTransId="{CEF93641-4373-4C80-9659-245AFE871497}" sibTransId="{319F79A8-8776-4973-BF79-D5585C48EF42}"/>
    <dgm:cxn modelId="{18C0C0B2-7287-4861-A229-B1F4FE93610A}" srcId="{49E7D69B-F9D7-490A-BE48-5BF05A1EDB7B}" destId="{74D5A254-9A3B-4B11-8A3A-21FD4E6D5268}" srcOrd="3" destOrd="0" parTransId="{A0DEF193-26E7-466E-B601-DFE0D3E25D56}" sibTransId="{6B0AAAD0-7BCD-409F-BD5E-81968BA7E3CA}"/>
    <dgm:cxn modelId="{6D5720AC-1ED0-4D77-B5D2-C0C6D722EF6E}" type="presOf" srcId="{EA02D353-D22F-4AEB-B033-8B17E1801B3E}" destId="{FC884476-290F-4ECF-BFF3-49AFB8ECD90B}" srcOrd="0" destOrd="0" presId="urn:microsoft.com/office/officeart/2005/8/layout/radial1"/>
    <dgm:cxn modelId="{B564204C-5B0D-415F-8E46-9A4D765038C6}" type="presOf" srcId="{D7927211-6B68-491D-98D5-D2C3C328C282}" destId="{BD2A9BA2-34AF-405B-BBA6-DAAA5BF86319}" srcOrd="0" destOrd="0" presId="urn:microsoft.com/office/officeart/2005/8/layout/radial1"/>
    <dgm:cxn modelId="{372B657A-1160-4B1E-BDCA-888010CB58AE}" type="presOf" srcId="{022E055E-8F1A-4E93-8683-8B9544AF8757}" destId="{27B66C70-D6EE-43C2-88DA-81FA3BA18ADC}" srcOrd="0" destOrd="0" presId="urn:microsoft.com/office/officeart/2005/8/layout/radial1"/>
    <dgm:cxn modelId="{24CF3B7E-17A5-487A-90AD-EF27C576E773}" type="presOf" srcId="{A0DEF193-26E7-466E-B601-DFE0D3E25D56}" destId="{B912914C-E316-4178-9168-7291ECAC397D}" srcOrd="1" destOrd="0" presId="urn:microsoft.com/office/officeart/2005/8/layout/radial1"/>
    <dgm:cxn modelId="{1A92B722-6C4B-4C6C-A959-17E969FC43FD}" type="presOf" srcId="{41E898AD-3C9E-4E69-B181-4D613A617217}" destId="{5F572B3C-5B7D-4F96-8A52-53F286F05CF7}" srcOrd="0" destOrd="0" presId="urn:microsoft.com/office/officeart/2005/8/layout/radial1"/>
    <dgm:cxn modelId="{D0E0815A-2C92-4094-BD8E-429A69906686}" srcId="{49E7D69B-F9D7-490A-BE48-5BF05A1EDB7B}" destId="{5AF02384-6F65-436E-9AF6-29A813762D5A}" srcOrd="6" destOrd="0" parTransId="{022E055E-8F1A-4E93-8683-8B9544AF8757}" sibTransId="{3F9152CE-7BD9-41EF-96BD-C0B1409897A1}"/>
    <dgm:cxn modelId="{1BBD0F2F-77BE-4FC2-9C8A-312D491AAA27}" type="presOf" srcId="{74D5A254-9A3B-4B11-8A3A-21FD4E6D5268}" destId="{7956A048-6E2E-48D6-A028-00AA5DE4DA93}" srcOrd="0" destOrd="0" presId="urn:microsoft.com/office/officeart/2005/8/layout/radial1"/>
    <dgm:cxn modelId="{B726878C-6A61-4FEF-83ED-D68A02136A83}" type="presOf" srcId="{022E055E-8F1A-4E93-8683-8B9544AF8757}" destId="{FE570C1D-0FF3-487F-BD47-B1A7C2E745D2}" srcOrd="1" destOrd="0" presId="urn:microsoft.com/office/officeart/2005/8/layout/radial1"/>
    <dgm:cxn modelId="{8D09149C-F39B-4F6A-B86D-4167B4D02B2B}" type="presOf" srcId="{714AB0FA-6799-48BE-B608-5580D85519C7}" destId="{EA6FC187-3587-4834-8BDE-F684BBBD214F}" srcOrd="1" destOrd="0" presId="urn:microsoft.com/office/officeart/2005/8/layout/radial1"/>
    <dgm:cxn modelId="{DFE0DDF2-9383-4727-8D0C-0AE6054319F6}" type="presOf" srcId="{F617F15D-BDFC-46D3-8D50-62630F3C8C9A}" destId="{EDF8BC07-5FC9-48D7-86F5-FEA30C2E0B41}" srcOrd="0" destOrd="0" presId="urn:microsoft.com/office/officeart/2005/8/layout/radial1"/>
    <dgm:cxn modelId="{3AA22F0F-F5E2-4F07-AEEE-D8FD6984F814}" type="presOf" srcId="{1C2395B8-F555-45F8-9547-67D04CC97033}" destId="{4E8166CC-3887-462A-BE7B-D7C47378730B}" srcOrd="0" destOrd="0" presId="urn:microsoft.com/office/officeart/2005/8/layout/radial1"/>
    <dgm:cxn modelId="{89EC22AE-F9A1-45E8-A342-D8197BEDF96A}" type="presOf" srcId="{41E898AD-3C9E-4E69-B181-4D613A617217}" destId="{E31E8039-1572-4408-8904-99D3F1CCA9A0}" srcOrd="1" destOrd="0" presId="urn:microsoft.com/office/officeart/2005/8/layout/radial1"/>
    <dgm:cxn modelId="{8D81B340-A1F0-43E8-B176-27B3B97B11EE}" type="presOf" srcId="{5252C432-4BF8-4176-ADAE-014D73AE9807}" destId="{1DD94BE0-0014-4D26-AC4D-9F795FAFC668}" srcOrd="0" destOrd="0" presId="urn:microsoft.com/office/officeart/2005/8/layout/radial1"/>
    <dgm:cxn modelId="{3BDCA5B6-F93D-4D76-848D-E099BD9219CF}" type="presOf" srcId="{CEF93641-4373-4C80-9659-245AFE871497}" destId="{0F3542ED-34CF-4B59-82F3-54F98046B223}" srcOrd="1" destOrd="0" presId="urn:microsoft.com/office/officeart/2005/8/layout/radial1"/>
    <dgm:cxn modelId="{9ACEA174-8913-410F-821E-E73B03C62BBC}" type="presParOf" srcId="{BD2A9BA2-34AF-405B-BBA6-DAAA5BF86319}" destId="{FFB3238F-2C38-42C9-B40B-B36E69B1B343}" srcOrd="0" destOrd="0" presId="urn:microsoft.com/office/officeart/2005/8/layout/radial1"/>
    <dgm:cxn modelId="{0BC8B74C-B25C-4A79-A536-FC63445961C8}" type="presParOf" srcId="{BD2A9BA2-34AF-405B-BBA6-DAAA5BF86319}" destId="{36A1B7E1-2C78-43FA-A7B5-93D692512DDA}" srcOrd="1" destOrd="0" presId="urn:microsoft.com/office/officeart/2005/8/layout/radial1"/>
    <dgm:cxn modelId="{5AE5D17D-2F47-42B6-AC9A-D62D3A71A22F}" type="presParOf" srcId="{36A1B7E1-2C78-43FA-A7B5-93D692512DDA}" destId="{EA6FC187-3587-4834-8BDE-F684BBBD214F}" srcOrd="0" destOrd="0" presId="urn:microsoft.com/office/officeart/2005/8/layout/radial1"/>
    <dgm:cxn modelId="{08C4C960-C929-4AF9-8983-44FC281AFE3B}" type="presParOf" srcId="{BD2A9BA2-34AF-405B-BBA6-DAAA5BF86319}" destId="{835A6829-665D-4D36-84A4-E77F1D406147}" srcOrd="2" destOrd="0" presId="urn:microsoft.com/office/officeart/2005/8/layout/radial1"/>
    <dgm:cxn modelId="{9E6B8120-7C87-4F34-9109-055C6F20E50E}" type="presParOf" srcId="{BD2A9BA2-34AF-405B-BBA6-DAAA5BF86319}" destId="{FC884476-290F-4ECF-BFF3-49AFB8ECD90B}" srcOrd="3" destOrd="0" presId="urn:microsoft.com/office/officeart/2005/8/layout/radial1"/>
    <dgm:cxn modelId="{4B32AF91-14AC-4827-A38F-7E7C8C8E71B5}" type="presParOf" srcId="{FC884476-290F-4ECF-BFF3-49AFB8ECD90B}" destId="{6D836E83-3A20-40CE-AC41-B1FCD64F8760}" srcOrd="0" destOrd="0" presId="urn:microsoft.com/office/officeart/2005/8/layout/radial1"/>
    <dgm:cxn modelId="{491756F3-24BC-4DA8-B24F-287DA9DA69F8}" type="presParOf" srcId="{BD2A9BA2-34AF-405B-BBA6-DAAA5BF86319}" destId="{4E8166CC-3887-462A-BE7B-D7C47378730B}" srcOrd="4" destOrd="0" presId="urn:microsoft.com/office/officeart/2005/8/layout/radial1"/>
    <dgm:cxn modelId="{033C3A9C-DD95-4808-9636-17B2A4C416A8}" type="presParOf" srcId="{BD2A9BA2-34AF-405B-BBA6-DAAA5BF86319}" destId="{5F572B3C-5B7D-4F96-8A52-53F286F05CF7}" srcOrd="5" destOrd="0" presId="urn:microsoft.com/office/officeart/2005/8/layout/radial1"/>
    <dgm:cxn modelId="{0CA7B501-CB0D-4225-AAC9-24B28F86171A}" type="presParOf" srcId="{5F572B3C-5B7D-4F96-8A52-53F286F05CF7}" destId="{E31E8039-1572-4408-8904-99D3F1CCA9A0}" srcOrd="0" destOrd="0" presId="urn:microsoft.com/office/officeart/2005/8/layout/radial1"/>
    <dgm:cxn modelId="{A45D5043-07DD-4AF6-9C17-7DE1C3B2232D}" type="presParOf" srcId="{BD2A9BA2-34AF-405B-BBA6-DAAA5BF86319}" destId="{F74CCCE1-F241-4769-AD8B-A33E18D057AF}" srcOrd="6" destOrd="0" presId="urn:microsoft.com/office/officeart/2005/8/layout/radial1"/>
    <dgm:cxn modelId="{DBD55F3E-76E4-4AF0-8775-2011ED0467B4}" type="presParOf" srcId="{BD2A9BA2-34AF-405B-BBA6-DAAA5BF86319}" destId="{09E171C1-618A-469E-B045-133876A392CD}" srcOrd="7" destOrd="0" presId="urn:microsoft.com/office/officeart/2005/8/layout/radial1"/>
    <dgm:cxn modelId="{AC5FCB95-2AAA-462A-9D4E-5B11884D69C8}" type="presParOf" srcId="{09E171C1-618A-469E-B045-133876A392CD}" destId="{B912914C-E316-4178-9168-7291ECAC397D}" srcOrd="0" destOrd="0" presId="urn:microsoft.com/office/officeart/2005/8/layout/radial1"/>
    <dgm:cxn modelId="{145A69FE-CF1A-42CA-88E2-3E4D67326D85}" type="presParOf" srcId="{BD2A9BA2-34AF-405B-BBA6-DAAA5BF86319}" destId="{7956A048-6E2E-48D6-A028-00AA5DE4DA93}" srcOrd="8" destOrd="0" presId="urn:microsoft.com/office/officeart/2005/8/layout/radial1"/>
    <dgm:cxn modelId="{03570763-2A50-4822-9B7A-7C519B7D48E2}" type="presParOf" srcId="{BD2A9BA2-34AF-405B-BBA6-DAAA5BF86319}" destId="{BBDF1D24-B99E-4CBA-8C8B-B5FCD5CDF1B6}" srcOrd="9" destOrd="0" presId="urn:microsoft.com/office/officeart/2005/8/layout/radial1"/>
    <dgm:cxn modelId="{E29E088C-DD7F-4BA8-A14F-E5986C6579D1}" type="presParOf" srcId="{BBDF1D24-B99E-4CBA-8C8B-B5FCD5CDF1B6}" destId="{0F3542ED-34CF-4B59-82F3-54F98046B223}" srcOrd="0" destOrd="0" presId="urn:microsoft.com/office/officeart/2005/8/layout/radial1"/>
    <dgm:cxn modelId="{23F02718-7C97-433C-9C91-94904688E066}" type="presParOf" srcId="{BD2A9BA2-34AF-405B-BBA6-DAAA5BF86319}" destId="{06674042-6848-4350-A2D5-9A80199A688B}" srcOrd="10" destOrd="0" presId="urn:microsoft.com/office/officeart/2005/8/layout/radial1"/>
    <dgm:cxn modelId="{97060B4B-E30C-4EE1-AC81-740670CF7D48}" type="presParOf" srcId="{BD2A9BA2-34AF-405B-BBA6-DAAA5BF86319}" destId="{EDF8BC07-5FC9-48D7-86F5-FEA30C2E0B41}" srcOrd="11" destOrd="0" presId="urn:microsoft.com/office/officeart/2005/8/layout/radial1"/>
    <dgm:cxn modelId="{557682BC-2C4E-43AB-982A-6A19D960CA43}" type="presParOf" srcId="{EDF8BC07-5FC9-48D7-86F5-FEA30C2E0B41}" destId="{218DD2D2-5F35-4AE3-AC3C-B4E4E9E185C4}" srcOrd="0" destOrd="0" presId="urn:microsoft.com/office/officeart/2005/8/layout/radial1"/>
    <dgm:cxn modelId="{A42657B5-03F8-4E9A-8F10-EBA673951306}" type="presParOf" srcId="{BD2A9BA2-34AF-405B-BBA6-DAAA5BF86319}" destId="{1DD94BE0-0014-4D26-AC4D-9F795FAFC668}" srcOrd="12" destOrd="0" presId="urn:microsoft.com/office/officeart/2005/8/layout/radial1"/>
    <dgm:cxn modelId="{293B885B-CA0E-4E90-AA87-17B4573A5BB8}" type="presParOf" srcId="{BD2A9BA2-34AF-405B-BBA6-DAAA5BF86319}" destId="{27B66C70-D6EE-43C2-88DA-81FA3BA18ADC}" srcOrd="13" destOrd="0" presId="urn:microsoft.com/office/officeart/2005/8/layout/radial1"/>
    <dgm:cxn modelId="{69AEF4FD-6173-49F8-92F9-177079BD228F}" type="presParOf" srcId="{27B66C70-D6EE-43C2-88DA-81FA3BA18ADC}" destId="{FE570C1D-0FF3-487F-BD47-B1A7C2E745D2}" srcOrd="0" destOrd="0" presId="urn:microsoft.com/office/officeart/2005/8/layout/radial1"/>
    <dgm:cxn modelId="{558AFA1D-A900-4464-90EB-A23205399752}" type="presParOf" srcId="{BD2A9BA2-34AF-405B-BBA6-DAAA5BF86319}" destId="{00145FFA-73D6-4ACC-A547-481FCADB8CC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3238F-2C38-42C9-B40B-B36E69B1B343}">
      <dsp:nvSpPr>
        <dsp:cNvPr id="0" name=""/>
        <dsp:cNvSpPr/>
      </dsp:nvSpPr>
      <dsp:spPr>
        <a:xfrm>
          <a:off x="3044651" y="2067398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latin typeface="NikoshBAN" pitchFamily="2" charset="0"/>
              <a:cs typeface="NikoshBAN" pitchFamily="2" charset="0"/>
            </a:rPr>
            <a:t>বলাই চাঁদ</a:t>
          </a:r>
          <a:endParaRPr lang="en-US" sz="2900" kern="1200" dirty="0"/>
        </a:p>
      </dsp:txBody>
      <dsp:txXfrm>
        <a:off x="3246498" y="2269245"/>
        <a:ext cx="974603" cy="974603"/>
      </dsp:txXfrm>
    </dsp:sp>
    <dsp:sp modelId="{36A1B7E1-2C78-43FA-A7B5-93D692512DDA}">
      <dsp:nvSpPr>
        <dsp:cNvPr id="0" name=""/>
        <dsp:cNvSpPr/>
      </dsp:nvSpPr>
      <dsp:spPr>
        <a:xfrm rot="16200000">
          <a:off x="3390478" y="1707465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6633" y="1706910"/>
        <a:ext cx="34332" cy="34332"/>
      </dsp:txXfrm>
    </dsp:sp>
    <dsp:sp modelId="{835A6829-665D-4D36-84A4-E77F1D406147}">
      <dsp:nvSpPr>
        <dsp:cNvPr id="0" name=""/>
        <dsp:cNvSpPr/>
      </dsp:nvSpPr>
      <dsp:spPr>
        <a:xfrm>
          <a:off x="3044651" y="2458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জন্মঃ ১৮৯৯ খৃঃ ১৯শে জুলাই ভারতের বিহারে।</a:t>
          </a:r>
          <a:endParaRPr lang="en-US" sz="1100" kern="1200" dirty="0"/>
        </a:p>
      </dsp:txBody>
      <dsp:txXfrm>
        <a:off x="3246498" y="204305"/>
        <a:ext cx="974603" cy="974603"/>
      </dsp:txXfrm>
    </dsp:sp>
    <dsp:sp modelId="{FC884476-290F-4ECF-BFF3-49AFB8ECD90B}">
      <dsp:nvSpPr>
        <dsp:cNvPr id="0" name=""/>
        <dsp:cNvSpPr/>
      </dsp:nvSpPr>
      <dsp:spPr>
        <a:xfrm rot="19285714">
          <a:off x="4197696" y="2096200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3851" y="2095646"/>
        <a:ext cx="34332" cy="34332"/>
      </dsp:txXfrm>
    </dsp:sp>
    <dsp:sp modelId="{4E8166CC-3887-462A-BE7B-D7C47378730B}">
      <dsp:nvSpPr>
        <dsp:cNvPr id="0" name=""/>
        <dsp:cNvSpPr/>
      </dsp:nvSpPr>
      <dsp:spPr>
        <a:xfrm>
          <a:off x="4659086" y="779929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ছদ্ম</a:t>
          </a:r>
          <a:r>
            <a:rPr lang="en-US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নাম</a:t>
          </a:r>
          <a:endParaRPr lang="en-US" sz="14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বনফুল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860933" y="981776"/>
        <a:ext cx="974603" cy="974603"/>
      </dsp:txXfrm>
    </dsp:sp>
    <dsp:sp modelId="{5F572B3C-5B7D-4F96-8A52-53F286F05CF7}">
      <dsp:nvSpPr>
        <dsp:cNvPr id="0" name=""/>
        <dsp:cNvSpPr/>
      </dsp:nvSpPr>
      <dsp:spPr>
        <a:xfrm rot="771429">
          <a:off x="4397062" y="2969681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3217" y="2969126"/>
        <a:ext cx="34332" cy="34332"/>
      </dsp:txXfrm>
    </dsp:sp>
    <dsp:sp modelId="{F74CCCE1-F241-4769-AD8B-A33E18D057AF}">
      <dsp:nvSpPr>
        <dsp:cNvPr id="0" name=""/>
        <dsp:cNvSpPr/>
      </dsp:nvSpPr>
      <dsp:spPr>
        <a:xfrm>
          <a:off x="5057818" y="2526890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শিক্ষাঃ ডাক্তারি পড়াশুনা করেও তিনি সাহিত্য রচনা করেছেন।</a:t>
          </a:r>
          <a:endParaRPr lang="en-US" sz="1100" kern="1200" dirty="0"/>
        </a:p>
      </dsp:txBody>
      <dsp:txXfrm>
        <a:off x="5259665" y="2728737"/>
        <a:ext cx="974603" cy="974603"/>
      </dsp:txXfrm>
    </dsp:sp>
    <dsp:sp modelId="{09E171C1-618A-469E-B045-133876A392CD}">
      <dsp:nvSpPr>
        <dsp:cNvPr id="0" name=""/>
        <dsp:cNvSpPr/>
      </dsp:nvSpPr>
      <dsp:spPr>
        <a:xfrm rot="3857143">
          <a:off x="3838450" y="3670158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4605" y="3669603"/>
        <a:ext cx="34332" cy="34332"/>
      </dsp:txXfrm>
    </dsp:sp>
    <dsp:sp modelId="{7956A048-6E2E-48D6-A028-00AA5DE4DA93}">
      <dsp:nvSpPr>
        <dsp:cNvPr id="0" name=""/>
        <dsp:cNvSpPr/>
      </dsp:nvSpPr>
      <dsp:spPr>
        <a:xfrm>
          <a:off x="3940595" y="3927844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কর্মজীবন</a:t>
          </a:r>
          <a:r>
            <a:rPr lang="en-US" sz="1100" kern="1200" dirty="0" smtClean="0">
              <a:latin typeface="NikoshBAN" pitchFamily="2" charset="0"/>
              <a:cs typeface="NikoshBAN" pitchFamily="2" charset="0"/>
            </a:rPr>
            <a:t>:</a:t>
          </a: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 অধ্যাপনা  বর্তমানে বাংলা একাডেমীর মহাপরিচালক</a:t>
          </a:r>
          <a:endParaRPr lang="en-US" sz="1100" kern="1200" dirty="0" smtClean="0">
            <a:latin typeface="NikoshBAN" pitchFamily="2" charset="0"/>
            <a:cs typeface="NikoshBAN" pitchFamily="2" charset="0"/>
          </a:endParaRPr>
        </a:p>
      </dsp:txBody>
      <dsp:txXfrm>
        <a:off x="4142442" y="4129691"/>
        <a:ext cx="974603" cy="974603"/>
      </dsp:txXfrm>
    </dsp:sp>
    <dsp:sp modelId="{BBDF1D24-B99E-4CBA-8C8B-B5FCD5CDF1B6}">
      <dsp:nvSpPr>
        <dsp:cNvPr id="0" name=""/>
        <dsp:cNvSpPr/>
      </dsp:nvSpPr>
      <dsp:spPr>
        <a:xfrm rot="6963658">
          <a:off x="2930547" y="3671387"/>
          <a:ext cx="695451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5451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0886" y="3670612"/>
        <a:ext cx="34772" cy="34772"/>
      </dsp:txXfrm>
    </dsp:sp>
    <dsp:sp modelId="{06674042-6848-4350-A2D5-9A80199A688B}">
      <dsp:nvSpPr>
        <dsp:cNvPr id="0" name=""/>
        <dsp:cNvSpPr/>
      </dsp:nvSpPr>
      <dsp:spPr>
        <a:xfrm>
          <a:off x="2133597" y="3930302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NikoshBAN" pitchFamily="2" charset="0"/>
              <a:cs typeface="NikoshBAN" pitchFamily="2" charset="0"/>
            </a:rPr>
            <a:t>উপাধী</a:t>
          </a:r>
          <a:r>
            <a:rPr lang="en-US" sz="1100" kern="1200" dirty="0" smtClean="0">
              <a:latin typeface="NikoshBAN" pitchFamily="2" charset="0"/>
              <a:cs typeface="NikoshBAN" pitchFamily="2" charset="0"/>
            </a:rPr>
            <a:t>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লেখক, গবেষক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ও ফোকলোরবিদ হিসেবে খ্যাত</a:t>
          </a:r>
          <a:endParaRPr lang="en-US" sz="11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2335444" y="4132149"/>
        <a:ext cx="974603" cy="974603"/>
      </dsp:txXfrm>
    </dsp:sp>
    <dsp:sp modelId="{EDF8BC07-5FC9-48D7-86F5-FEA30C2E0B41}">
      <dsp:nvSpPr>
        <dsp:cNvPr id="0" name=""/>
        <dsp:cNvSpPr/>
      </dsp:nvSpPr>
      <dsp:spPr>
        <a:xfrm rot="10028571">
          <a:off x="2383895" y="2969681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10050" y="2969126"/>
        <a:ext cx="34332" cy="34332"/>
      </dsp:txXfrm>
    </dsp:sp>
    <dsp:sp modelId="{1DD94BE0-0014-4D26-AC4D-9F795FAFC668}">
      <dsp:nvSpPr>
        <dsp:cNvPr id="0" name=""/>
        <dsp:cNvSpPr/>
      </dsp:nvSpPr>
      <dsp:spPr>
        <a:xfrm>
          <a:off x="1031483" y="2526890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গ্রন্থঃ ‘বনফুলের গল্প’, ‘বাহুল্য’, ‘বহুবর্ণ’, ‘অদৃশ্যলোক’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233330" y="2728737"/>
        <a:ext cx="974603" cy="974603"/>
      </dsp:txXfrm>
    </dsp:sp>
    <dsp:sp modelId="{27B66C70-D6EE-43C2-88DA-81FA3BA18ADC}">
      <dsp:nvSpPr>
        <dsp:cNvPr id="0" name=""/>
        <dsp:cNvSpPr/>
      </dsp:nvSpPr>
      <dsp:spPr>
        <a:xfrm rot="13114286">
          <a:off x="2583261" y="2096200"/>
          <a:ext cx="686642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86642" y="166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09416" y="2095646"/>
        <a:ext cx="34332" cy="34332"/>
      </dsp:txXfrm>
    </dsp:sp>
    <dsp:sp modelId="{00145FFA-73D6-4ACC-A547-481FCADB8CCB}">
      <dsp:nvSpPr>
        <dsp:cNvPr id="0" name=""/>
        <dsp:cNvSpPr/>
      </dsp:nvSpPr>
      <dsp:spPr>
        <a:xfrm>
          <a:off x="1430216" y="779929"/>
          <a:ext cx="1378297" cy="137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মৃতঃ ১৯৭৯ খৃঃ ৯ই ফেব্রুয়ারী।</a:t>
          </a:r>
          <a:endParaRPr lang="en-US" sz="1100" kern="1200" dirty="0"/>
        </a:p>
      </dsp:txBody>
      <dsp:txXfrm>
        <a:off x="1632063" y="981776"/>
        <a:ext cx="974603" cy="97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612A76-B589-41AD-8732-2D92E727FD61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4A14D9-B43A-4259-9979-CF322FE1782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74093"/>
            <a:ext cx="4495800" cy="7620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পরিচিতি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4267200" cy="373379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bn-BD" dirty="0" smtClean="0"/>
          </a:p>
          <a:p>
            <a:pPr algn="ctr"/>
            <a:r>
              <a:rPr lang="bn-BD" dirty="0" smtClean="0">
                <a:solidFill>
                  <a:srgbClr val="FFC000"/>
                </a:solidFill>
              </a:rPr>
              <a:t>হুরুন্নেছা </a:t>
            </a:r>
            <a:r>
              <a:rPr lang="bn-BD" dirty="0">
                <a:solidFill>
                  <a:srgbClr val="FFC000"/>
                </a:solidFill>
              </a:rPr>
              <a:t>খাতুন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সহকারি শিক্ষক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বাহিরদিয়া মাধ্যমিক বিদ্যালয়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মানসা</a:t>
            </a:r>
            <a:r>
              <a:rPr lang="en-US" dirty="0">
                <a:solidFill>
                  <a:srgbClr val="FFC000"/>
                </a:solidFill>
              </a:rPr>
              <a:t>,</a:t>
            </a:r>
            <a:r>
              <a:rPr lang="bn-BD" dirty="0">
                <a:solidFill>
                  <a:srgbClr val="FFC000"/>
                </a:solidFill>
              </a:rPr>
              <a:t>ফকিরহাট</a:t>
            </a:r>
            <a:r>
              <a:rPr lang="en-US" dirty="0">
                <a:solidFill>
                  <a:srgbClr val="FFC000"/>
                </a:solidFill>
              </a:rPr>
              <a:t>,</a:t>
            </a:r>
            <a:r>
              <a:rPr lang="bn-BD" dirty="0">
                <a:solidFill>
                  <a:srgbClr val="FFC000"/>
                </a:solidFill>
              </a:rPr>
              <a:t>বাগেরহাট </a:t>
            </a:r>
            <a:r>
              <a:rPr lang="hi-IN" dirty="0">
                <a:solidFill>
                  <a:srgbClr val="FFC000"/>
                </a:solidFill>
              </a:rPr>
              <a:t>।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মোবাঃ০১৯২৫</a:t>
            </a:r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bn-BD" dirty="0">
                <a:solidFill>
                  <a:srgbClr val="FFC000"/>
                </a:solidFill>
              </a:rPr>
              <a:t>৩৬৩১৯৯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905000"/>
            <a:ext cx="4572000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IN" sz="2800" b="1" dirty="0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3200" b="1" dirty="0">
              <a:ln w="5080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n w="5080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800" b="1" dirty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endParaRPr lang="bn-IN" sz="2800" b="1" dirty="0">
              <a:ln w="5080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 w="5080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5080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94445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0" y="193477"/>
            <a:ext cx="2729410" cy="249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User\Downloads\চুলা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97" y="193477"/>
            <a:ext cx="2726537" cy="249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চুলা-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80" y="193477"/>
            <a:ext cx="2822154" cy="2495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চুলা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 bwMode="auto">
          <a:xfrm>
            <a:off x="234499" y="3167662"/>
            <a:ext cx="3868154" cy="3252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চুলা-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88" y="3167662"/>
            <a:ext cx="4342096" cy="3252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6018663"/>
            <a:ext cx="3657600" cy="697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চুলা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kram Hossain Sir- Cam-049\Power Presentation\Digital Content\Image Collection\Dowon Load Pic\Minu\jolonto koy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92" y="3124199"/>
            <a:ext cx="335630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চুলা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199"/>
            <a:ext cx="3581400" cy="32766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চুলা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4"/>
          <a:stretch/>
        </p:blipFill>
        <p:spPr bwMode="auto">
          <a:xfrm>
            <a:off x="302342" y="228600"/>
            <a:ext cx="358385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চুলা-২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4491" r="3061" b="16949"/>
          <a:stretch/>
        </p:blipFill>
        <p:spPr bwMode="auto">
          <a:xfrm>
            <a:off x="5482892" y="228600"/>
            <a:ext cx="335630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20292039">
            <a:off x="4791692" y="2213560"/>
            <a:ext cx="2373004" cy="359992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7868979">
            <a:off x="3094638" y="3564868"/>
            <a:ext cx="928907" cy="33786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2513807">
            <a:off x="2249452" y="2200972"/>
            <a:ext cx="1779015" cy="299985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04036" y="2292467"/>
            <a:ext cx="883062" cy="2096013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রাক্ষসী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62245">
            <a:off x="4744583" y="3629552"/>
            <a:ext cx="1009845" cy="236128"/>
          </a:xfrm>
          <a:prstGeom prst="rightArrow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হলুদিয়া পাখি-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7" y="3505200"/>
            <a:ext cx="387145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হলুদিয়া পাখি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14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হলুদিয়া পাখি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9" y="533400"/>
            <a:ext cx="387145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197546" y="3338676"/>
            <a:ext cx="1292662" cy="338104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হলুদ পাখি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বোলতা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9" y="762000"/>
            <a:ext cx="3436917" cy="363300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C:\Users\User\Downloads\বোলতা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89" y="641554"/>
            <a:ext cx="3518715" cy="378540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3900120" y="1447800"/>
            <a:ext cx="952890" cy="173630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বোলতা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930877"/>
            <a:ext cx="1676400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bn-IN" sz="7200" dirty="0" smtClean="0"/>
              <a:t>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2084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ownloads\বোলতা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464333"/>
            <a:ext cx="2302477" cy="289234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6" descr="C:\Users\User\Downloads\বোলতা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0599"/>
            <a:ext cx="2941155" cy="235570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8" descr="C:\Users\User\Downloads\পিঁপড়া-১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99" y="464333"/>
            <a:ext cx="2682479" cy="290266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732972" y="1047429"/>
            <a:ext cx="952890" cy="190000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পিঁপড়া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267201"/>
            <a:ext cx="3352800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পরমবন্ধু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হাতুরি-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998" y="-161109"/>
            <a:ext cx="1430384" cy="35814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795442" y="2641854"/>
            <a:ext cx="1654748" cy="380649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7200" dirty="0" smtClean="0"/>
              <a:t>হাতুড়ি</a:t>
            </a:r>
            <a:r>
              <a:rPr lang="bn-IN" sz="7200" dirty="0" smtClean="0"/>
              <a:t> </a:t>
            </a:r>
            <a:endParaRPr lang="en-GB" sz="7200" dirty="0"/>
          </a:p>
        </p:txBody>
      </p:sp>
      <p:sp>
        <p:nvSpPr>
          <p:cNvPr id="5" name="Rectangle 4"/>
          <p:cNvSpPr/>
          <p:nvPr/>
        </p:nvSpPr>
        <p:spPr>
          <a:xfrm>
            <a:off x="795442" y="2641854"/>
            <a:ext cx="1654748" cy="380649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গদাই</a:t>
            </a:r>
            <a:r>
              <a:rPr lang="bn-IN" sz="7200" dirty="0" smtClean="0"/>
              <a:t> </a:t>
            </a:r>
            <a:endParaRPr lang="en-GB" sz="7200" dirty="0"/>
          </a:p>
        </p:txBody>
      </p:sp>
      <p:pic>
        <p:nvPicPr>
          <p:cNvPr id="6" name="Picture 4" descr="D:\Akram Hossain Sir- Cam-049\Power Presentation\Digital Content\Image Collection\Dowon Load Pic\Minu\patho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100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199" y="3581400"/>
            <a:ext cx="1441741" cy="29512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198" y="3607872"/>
            <a:ext cx="1441741" cy="28952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শানু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গেলাস-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647"/>
            <a:ext cx="2826901" cy="31410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গেলাস-২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/>
          <a:stretch/>
        </p:blipFill>
        <p:spPr bwMode="auto">
          <a:xfrm>
            <a:off x="6070978" y="3592571"/>
            <a:ext cx="2692022" cy="302659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গেলাস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5" r="11442"/>
          <a:stretch/>
        </p:blipFill>
        <p:spPr bwMode="auto">
          <a:xfrm>
            <a:off x="6070978" y="286950"/>
            <a:ext cx="2692022" cy="314879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গেলাস-৫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7841"/>
            <a:ext cx="2826900" cy="29813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7900" y="1088934"/>
            <a:ext cx="1001364" cy="1360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হারু</a:t>
            </a:r>
            <a:r>
              <a:rPr lang="bn-IN" sz="4000" dirty="0" smtClean="0"/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5151303" y="1088934"/>
            <a:ext cx="919675" cy="12027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বারু</a:t>
            </a:r>
            <a:r>
              <a:rPr lang="bn-IN" sz="3600" dirty="0" smtClean="0"/>
              <a:t> 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3236340" y="5380877"/>
            <a:ext cx="1001364" cy="13260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তারু</a:t>
            </a:r>
            <a:r>
              <a:rPr lang="bn-IN" sz="4000" dirty="0" smtClean="0"/>
              <a:t> 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5071887" y="5380877"/>
            <a:ext cx="883062" cy="11715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কারু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213" y="2641855"/>
            <a:ext cx="1441741" cy="1858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গ্লাস</a:t>
            </a:r>
          </a:p>
        </p:txBody>
      </p:sp>
    </p:spTree>
    <p:extLst>
      <p:ext uri="{BB962C8B-B14F-4D97-AF65-F5344CB8AC3E}">
        <p14:creationId xmlns:p14="http://schemas.microsoft.com/office/powerpoint/2010/main" val="19927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Mitseff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10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Mitse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61" y="460102"/>
            <a:ext cx="393749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ownloads\imag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15109" b="8557"/>
          <a:stretch/>
        </p:blipFill>
        <p:spPr bwMode="auto">
          <a:xfrm>
            <a:off x="358876" y="3886200"/>
            <a:ext cx="3070123" cy="25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ownloads\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09" y="3795696"/>
            <a:ext cx="3872556" cy="26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00" y="460102"/>
            <a:ext cx="1022716" cy="304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মিতসেফ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58" y="3771620"/>
            <a:ext cx="1022716" cy="2667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গপাগোপ</a:t>
            </a:r>
          </a:p>
        </p:txBody>
      </p:sp>
    </p:spTree>
    <p:extLst>
      <p:ext uri="{BB962C8B-B14F-4D97-AF65-F5344CB8AC3E}">
        <p14:creationId xmlns:p14="http://schemas.microsoft.com/office/powerpoint/2010/main" val="19900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00200" y="1403350"/>
            <a:ext cx="1869743" cy="237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124200" y="152400"/>
            <a:ext cx="3153965" cy="849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8799"/>
            <a:ext cx="7162800" cy="54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6861" y="27296"/>
            <a:ext cx="1523289" cy="70968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7" y="886796"/>
            <a:ext cx="2607045" cy="154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190389"/>
            <a:ext cx="2252826" cy="70788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পেটভাতায়</a:t>
            </a:r>
            <a:r>
              <a:rPr lang="bn-BD" dirty="0">
                <a:latin typeface="Trebuchet MS" pitchFamily="34" charset="0"/>
                <a:cs typeface="Vrinda" pitchFamily="34" charset="0"/>
              </a:rPr>
              <a:t>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67350" y="1193092"/>
            <a:ext cx="2152650" cy="70788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পেটেভাতে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9284" y="3268662"/>
            <a:ext cx="910116" cy="769938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55637" y="3206132"/>
            <a:ext cx="985625" cy="70802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বন্ধু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7" y="4772620"/>
            <a:ext cx="2607045" cy="18605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95400" y="5277302"/>
            <a:ext cx="1523999" cy="70788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উনুন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60553" y="5348882"/>
            <a:ext cx="931917" cy="70802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চুলা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95" y="2689225"/>
            <a:ext cx="2589626" cy="1836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53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মিনু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" y="571499"/>
            <a:ext cx="3576875" cy="4647723"/>
          </a:xfrm>
          <a:prstGeom prst="rect">
            <a:avLst/>
          </a:prstGeom>
          <a:ln w="76200" cap="sq" cmpd="tri">
            <a:solidFill>
              <a:srgbClr val="00B0F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621"/>
            <a:ext cx="4191000" cy="46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82768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MY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1000" y="2083279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লেখকের নাম কী?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[ক] নুজরূল  [খ] বন ফুল [গ] কামিনী রায় [ঘ] সানাউল হক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তিনি কত সালে জন্ম গ্রহণ করেন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[ক] ১৮৯৮ [খ]১৮৯০ [গ] ১৮৯৭  [ঘ] 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 1899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MY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[ক]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১৯৭৯ [খ] ১৯৮৯ [গ] ১৯৭৮ [ঘ] ১৯৮৭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সালে।</a:t>
            </a:r>
            <a:r>
              <a:rPr lang="en-US" sz="7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MY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362200" y="2590800"/>
            <a:ext cx="533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Flowchart: Connector 8"/>
          <p:cNvSpPr/>
          <p:nvPr/>
        </p:nvSpPr>
        <p:spPr>
          <a:xfrm>
            <a:off x="4876800" y="35814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Flowchart: Connector 9"/>
          <p:cNvSpPr/>
          <p:nvPr/>
        </p:nvSpPr>
        <p:spPr>
          <a:xfrm>
            <a:off x="685800" y="4572000"/>
            <a:ext cx="6096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53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763000" cy="4419600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লিখোঃ</a:t>
            </a:r>
          </a:p>
          <a:p>
            <a:pPr>
              <a:buNone/>
            </a:pP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শই 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FFC000"/>
                </a:solidFill>
              </a:rPr>
              <a:t>             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শখির কথ্য রুপ।বন্ধু </a:t>
            </a:r>
            <a:r>
              <a:rPr lang="bn-IN" dirty="0" smtClean="0">
                <a:solidFill>
                  <a:srgbClr val="FFC000"/>
                </a:solidFill>
              </a:rPr>
              <a:t>।</a:t>
            </a:r>
          </a:p>
          <a:p>
            <a:pPr>
              <a:buNone/>
            </a:pPr>
            <a:endParaRPr lang="bn-IN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উনুন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</a:rPr>
              <a:t>              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চুলা </a:t>
            </a:r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bn-IN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খিড়কি               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বাড়ির পেছনের দরজা </a:t>
            </a:r>
            <a:r>
              <a:rPr lang="bn-IN" sz="4400" dirty="0" smtClean="0">
                <a:solidFill>
                  <a:srgbClr val="CC0099"/>
                </a:solidFill>
              </a:rPr>
              <a:t>।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MY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at_we_do_righ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628900"/>
            <a:ext cx="1185333" cy="1066800"/>
          </a:xfrm>
          <a:prstGeom prst="rect">
            <a:avLst/>
          </a:prstGeom>
        </p:spPr>
      </p:pic>
      <p:pic>
        <p:nvPicPr>
          <p:cNvPr id="5" name="Picture 4" descr="c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999" y="3924300"/>
            <a:ext cx="1119041" cy="838200"/>
          </a:xfrm>
          <a:prstGeom prst="rect">
            <a:avLst/>
          </a:prstGeom>
        </p:spPr>
      </p:pic>
      <p:pic>
        <p:nvPicPr>
          <p:cNvPr id="6" name="Picture 5" descr="07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004843"/>
            <a:ext cx="1119041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759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0230" y="152400"/>
            <a:ext cx="3808170" cy="1371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10761" y="2054629"/>
            <a:ext cx="6885439" cy="4269971"/>
          </a:xfrm>
          <a:prstGeom prst="wedgeRectCallout">
            <a:avLst>
              <a:gd name="adj1" fmla="val -22595"/>
              <a:gd name="adj2" fmla="val -6160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n-BD" sz="48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মিনুর </a:t>
            </a:r>
            <a:r>
              <a:rPr lang="bn-BD" sz="48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BD" sz="48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বাক্‌ ও শ্রবণ প্রতিবন্ধী </a:t>
            </a:r>
            <a:r>
              <a:rPr lang="bn-BD" sz="48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পরিবারে এমন কেউ কী আছে? তার সম্পর্কে তোমাদের মনোভাব লেখ ।</a:t>
            </a:r>
            <a:endParaRPr lang="bn-BD" sz="48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534400" cy="5105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IN" sz="48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মিনুর সই এর নাম কি 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মিনুর বাবা অনেক দূর দেশে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দূর দেশ বোলতে কি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বোঝায় ? 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৩। গৃহ পরিচারিকার কাজে মিনুর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কেমন ছিল--  ব্যাখ্যা কর । 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4799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শ্রেনীর</a:t>
            </a:r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MY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886200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286000"/>
            <a:ext cx="9144000" cy="347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 কাকে বলে 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ইন্দ্রিয় কয়টি ও কি কি?</a:t>
            </a:r>
          </a:p>
          <a:p>
            <a:pPr>
              <a:buFont typeface="Arial" charset="0"/>
              <a:buChar char="•"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মিনু কোন ধরনের প্রতিবন্ধী  ছিল ?</a:t>
            </a:r>
          </a:p>
          <a:p>
            <a:pPr>
              <a:buFont typeface="Arial" charset="0"/>
              <a:buChar char="•"/>
            </a:pPr>
            <a:r>
              <a:rPr lang="bn-BD" sz="4400" kern="400" spc="-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প্রতিবন্ধীদের প্রতি আমাদের দায়িত্য কর্তব্য কি ?</a:t>
            </a:r>
            <a:endParaRPr lang="en-US" sz="4400" kern="400" spc="-8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81200"/>
            <a:ext cx="9144000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লেখক কত সালে জন্ম গ্রহন করেন 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লেখক তার লেখা গুলোকে কি ভাবে ব্যক্ত করতে চেয়েছেন ।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তিনি কোন ঊপাধিতে ভূষিত হয়েছিলেন । </a:t>
            </a:r>
            <a:endParaRPr lang="en-MY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bn-IN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MY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657600" cy="941697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95600"/>
            <a:ext cx="8077201" cy="3200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4800" spc="-6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প্রশ্নঃ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bn-BD" sz="4800" spc="-6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</a:t>
            </a:r>
            <a:r>
              <a:rPr lang="bn-BD" sz="4800" spc="-6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 প্রতিবন্ধীকে তুমি কিভাবে </a:t>
            </a:r>
            <a:r>
              <a:rPr lang="bn-BD" sz="4800" spc="-6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</a:t>
            </a:r>
            <a:r>
              <a:rPr lang="bn-BD" sz="4800" spc="-6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সম্পর্কে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 </a:t>
            </a:r>
            <a:r>
              <a:rPr lang="bn-BD" sz="4800" spc="-6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4800" spc="-6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পাঠে সহযোগীতার জন্য সকলকে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পাঠে সহযোগীতার জন্য সকলকে ধন্যবাদ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256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381000"/>
            <a:ext cx="2133600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মিনু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257800"/>
            <a:ext cx="2549014" cy="101566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00400" y="2286000"/>
            <a:ext cx="2286000" cy="243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9376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397000"/>
          <a:ext cx="7467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352800" y="3048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867399" y="101600"/>
            <a:ext cx="1406769" cy="1219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3238F-2C38-42C9-B40B-B36E69B1B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FFB3238F-2C38-42C9-B40B-B36E69B1B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1B7E1-2C78-43FA-A7B5-93D692512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36A1B7E1-2C78-43FA-A7B5-93D692512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A6829-665D-4D36-84A4-E77F1D406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835A6829-665D-4D36-84A4-E77F1D406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884476-290F-4ECF-BFF3-49AFB8ECD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FC884476-290F-4ECF-BFF3-49AFB8ECD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166CC-3887-462A-BE7B-D7C473787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4E8166CC-3887-462A-BE7B-D7C473787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72B3C-5B7D-4F96-8A52-53F286F0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5F572B3C-5B7D-4F96-8A52-53F286F0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CCCE1-F241-4769-AD8B-A33E18D05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F74CCCE1-F241-4769-AD8B-A33E18D05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171C1-618A-469E-B045-133876A39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09E171C1-618A-469E-B045-133876A39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6A048-6E2E-48D6-A028-00AA5DE4D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7956A048-6E2E-48D6-A028-00AA5DE4D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F1D24-B99E-4CBA-8C8B-B5FCD5CD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BBDF1D24-B99E-4CBA-8C8B-B5FCD5CDF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674042-6848-4350-A2D5-9A80199A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">
                                            <p:graphicEl>
                                              <a:dgm id="{06674042-6848-4350-A2D5-9A80199A6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F8BC07-5FC9-48D7-86F5-FEA30C2E0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EDF8BC07-5FC9-48D7-86F5-FEA30C2E0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94BE0-0014-4D26-AC4D-9F795FAFC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1DD94BE0-0014-4D26-AC4D-9F795FAFC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B66C70-D6EE-43C2-88DA-81FA3BA18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2">
                                            <p:graphicEl>
                                              <a:dgm id="{27B66C70-D6EE-43C2-88DA-81FA3BA18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45FFA-73D6-4ACC-A547-481FCADB8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2">
                                            <p:graphicEl>
                                              <a:dgm id="{00145FFA-73D6-4ACC-A547-481FCADB8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3601" y="291453"/>
            <a:ext cx="3200400" cy="9231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371600"/>
            <a:ext cx="640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71800"/>
            <a:ext cx="8991600" cy="3200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পারবে।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শব্দের অর্থ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মিনু কোন ধরনের প্রতিবন্ধি তা লিখতে পারবে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প্রতিবন্ধিদের প্রতি আমাদের দায়িত্ব কর্তব্য সম্পর্কে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23" y="0"/>
            <a:ext cx="2133600" cy="84311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 rot="21161070">
            <a:off x="384897" y="1227692"/>
            <a:ext cx="2848008" cy="5400767"/>
          </a:xfrm>
          <a:prstGeom prst="rightArrowCallout">
            <a:avLst>
              <a:gd name="adj1" fmla="val 6769"/>
              <a:gd name="adj2" fmla="val 8517"/>
              <a:gd name="adj3" fmla="val 25000"/>
              <a:gd name="adj4" fmla="val 64977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গল্পটি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 অনুসারে তাল,লয় ও বিরামচিহ্নের (দাঁড়ি, কমা ইত্যাদি) ভাব সন্নিবেশে একবার পাঠ করব।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Pictures\sorob pa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2700338"/>
            <a:ext cx="4386262" cy="316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6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228600"/>
            <a:ext cx="3365289" cy="8369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esktop\Sayed Sir\Picture\w folder (2)\flower.gifyh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604">
            <a:off x="204117" y="305770"/>
            <a:ext cx="1244025" cy="112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Sayed Sir\Picture\w folder (2)\7de069fd2cd3b00cf870aef8488a8a47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45">
            <a:off x="1854721" y="180777"/>
            <a:ext cx="1677526" cy="14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kram Hossain Sir- Cam-049\Power Presentation\Digital Content\Content Related Picture\vlcsnap-2014-05-04-16h14m26s1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6" y="1905000"/>
            <a:ext cx="5372977" cy="4450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Callout 8"/>
          <p:cNvSpPr/>
          <p:nvPr/>
        </p:nvSpPr>
        <p:spPr>
          <a:xfrm flipH="1">
            <a:off x="5609277" y="2202758"/>
            <a:ext cx="3132023" cy="4152300"/>
          </a:xfrm>
          <a:prstGeom prst="rightArrowCallout">
            <a:avLst>
              <a:gd name="adj1" fmla="val 5827"/>
              <a:gd name="adj2" fmla="val 8988"/>
              <a:gd name="adj3" fmla="val 25000"/>
              <a:gd name="adj4" fmla="val 64977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 নিয়ে পর্যায়ক্রমে অংশ ভিত্তিক সম্পূর্ণ গল্পটি  একবার পাঠ করাবো।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72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1094396"/>
            <a:ext cx="1654748" cy="3972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bn-IN" sz="7200" dirty="0"/>
              <a:t>শুকতারা </a:t>
            </a:r>
            <a:endParaRPr lang="en-GB" sz="7200" dirty="0"/>
          </a:p>
        </p:txBody>
      </p:sp>
      <p:pic>
        <p:nvPicPr>
          <p:cNvPr id="2050" name="Picture 2" descr="C:\Users\User\Downloads\শুকতারা 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4774" b="6082"/>
          <a:stretch/>
        </p:blipFill>
        <p:spPr bwMode="auto">
          <a:xfrm>
            <a:off x="533401" y="328763"/>
            <a:ext cx="2694775" cy="28029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শুকতারা-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16" y="328763"/>
            <a:ext cx="3132783" cy="28029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শুকতারা -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5919" r="39718" b="6859"/>
          <a:stretch/>
        </p:blipFill>
        <p:spPr bwMode="auto">
          <a:xfrm>
            <a:off x="533401" y="3675887"/>
            <a:ext cx="2694776" cy="28818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শুকতারা-১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16" y="3675887"/>
            <a:ext cx="3132783" cy="28818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81400" y="1115484"/>
            <a:ext cx="1654748" cy="40325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সই</a:t>
            </a:r>
            <a:r>
              <a:rPr lang="bn-IN" sz="7200" dirty="0" smtClean="0"/>
              <a:t>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7668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893577"/>
            <a:ext cx="883444" cy="212365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মিনু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33" y="420253"/>
            <a:ext cx="3605367" cy="32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32" y="3757204"/>
            <a:ext cx="3605367" cy="28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kram Hossain Sir- Cam-049\Power Presentation\Digital Content\Image Collection\Dowon Load Pic\Minu\Minu-Koyl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16" y="3757203"/>
            <a:ext cx="3492500" cy="2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kram Hossain Sir- Cam-049\Power Presentation\Digital Content\Image Collection\Dowon Load Pic\Minu\Minu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0252"/>
            <a:ext cx="4480417" cy="32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31" y="396005"/>
            <a:ext cx="3605367" cy="32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</TotalTime>
  <Words>406</Words>
  <Application>Microsoft Office PowerPoint</Application>
  <PresentationFormat>On-screen Show (4:3)</PresentationFormat>
  <Paragraphs>111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Lucida Sans Unicode</vt:lpstr>
      <vt:lpstr>Mangal</vt:lpstr>
      <vt:lpstr>NikoshBAN</vt:lpstr>
      <vt:lpstr>Trebuchet MS</vt:lpstr>
      <vt:lpstr>Verdana</vt:lpstr>
      <vt:lpstr>Vrinda</vt:lpstr>
      <vt:lpstr>Wingdings</vt:lpstr>
      <vt:lpstr>Wingdings 2</vt:lpstr>
      <vt:lpstr>Wingdings 3</vt:lpstr>
      <vt:lpstr>Concourse</vt:lpstr>
      <vt:lpstr>শিক্ষক 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দলীয় কাজ</vt:lpstr>
      <vt:lpstr>  ১। মিনুর সই এর নাম কি ?    ২। মিনুর বাবা অনেক দূর দেশে আছে -- দূর দেশ বোলতে কি বোঝায় ?  ৩। গৃহ পরিচারিকার কাজে মিনুর ভূমিকা কেমন ছিল--  ব্যাখ্যা কর ।  </vt:lpstr>
      <vt:lpstr>মূল্যায়ন</vt:lpstr>
      <vt:lpstr>মূল্যায়ন </vt:lpstr>
      <vt:lpstr>বাড়ীর কাজ</vt:lpstr>
      <vt:lpstr>ধন্যবাদ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MULTIMEDIA</cp:lastModifiedBy>
  <cp:revision>204</cp:revision>
  <dcterms:created xsi:type="dcterms:W3CDTF">2014-01-21T06:16:08Z</dcterms:created>
  <dcterms:modified xsi:type="dcterms:W3CDTF">2020-10-16T03:36:50Z</dcterms:modified>
</cp:coreProperties>
</file>