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90" r:id="rId2"/>
    <p:sldId id="291" r:id="rId3"/>
    <p:sldId id="258" r:id="rId4"/>
    <p:sldId id="283" r:id="rId5"/>
    <p:sldId id="260" r:id="rId6"/>
    <p:sldId id="262" r:id="rId7"/>
    <p:sldId id="284" r:id="rId8"/>
    <p:sldId id="285" r:id="rId9"/>
    <p:sldId id="263" r:id="rId10"/>
    <p:sldId id="267" r:id="rId11"/>
    <p:sldId id="286" r:id="rId12"/>
    <p:sldId id="265" r:id="rId13"/>
    <p:sldId id="271" r:id="rId14"/>
    <p:sldId id="274" r:id="rId15"/>
    <p:sldId id="275" r:id="rId16"/>
    <p:sldId id="288" r:id="rId17"/>
    <p:sldId id="29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663300"/>
    <a:srgbClr val="0000CC"/>
    <a:srgbClr val="1C1C1C"/>
    <a:srgbClr val="006600"/>
    <a:srgbClr val="336600"/>
    <a:srgbClr val="000000"/>
    <a:srgbClr val="2C5FC4"/>
    <a:srgbClr val="6699FF"/>
    <a:srgbClr val="5246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37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44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9671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211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7377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58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856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10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7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92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62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1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37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86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43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92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74" y="607282"/>
            <a:ext cx="6912626" cy="5417798"/>
          </a:xfrm>
          <a:prstGeom prst="rect">
            <a:avLst/>
          </a:prstGeom>
          <a:ln w="38100">
            <a:solidFill>
              <a:srgbClr val="003300"/>
            </a:solidFill>
            <a:prstDash val="sysDash"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09723">
            <a:off x="2511912" y="4855695"/>
            <a:ext cx="2131418" cy="10837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74" y="605007"/>
            <a:ext cx="6912626" cy="18022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933" y="2559706"/>
            <a:ext cx="2058467" cy="239329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4946" y="2427389"/>
            <a:ext cx="2434454" cy="2119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81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1371600"/>
            <a:ext cx="5486400" cy="3970318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bn-IN" sz="2800" b="1" dirty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শরিয়তের পরিভাষায় হাসি তিন </a:t>
            </a:r>
            <a:r>
              <a:rPr lang="bn-IN" sz="2800" b="1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প্রকারঃ</a:t>
            </a:r>
            <a:r>
              <a:rPr lang="bn-BD" sz="2800" b="1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pPr algn="ctr"/>
            <a:endParaRPr lang="bn-BD" sz="2800" b="1" dirty="0" smtClean="0">
              <a:solidFill>
                <a:srgbClr val="003300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bn-IN" sz="28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NikoshBAN" pitchFamily="2" charset="0"/>
              </a:rPr>
              <a:t>(১)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AE" sz="28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التبسم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bn-BD" sz="2800" b="1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bn-BD" sz="2800" b="1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bn-IN" sz="28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NikoshBAN" pitchFamily="2" charset="0"/>
              </a:rPr>
              <a:t>(</a:t>
            </a:r>
            <a:r>
              <a:rPr lang="bn-IN" sz="28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NikoshBAN" pitchFamily="2" charset="0"/>
              </a:rPr>
              <a:t>২)</a:t>
            </a:r>
            <a:r>
              <a:rPr lang="ar-AE" sz="28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الضحك </a:t>
            </a:r>
            <a:endParaRPr lang="bn-BD" sz="2800" b="1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bn-BD" sz="2800" b="1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bn-IN" sz="28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NikoshBAN" pitchFamily="2" charset="0"/>
              </a:rPr>
              <a:t> </a:t>
            </a:r>
            <a:r>
              <a:rPr lang="bn-IN" sz="28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NikoshBAN" pitchFamily="2" charset="0"/>
              </a:rPr>
              <a:t>(</a:t>
            </a:r>
            <a:r>
              <a:rPr lang="bn-BD" sz="28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NikoshBAN" panose="02000000000000000000" pitchFamily="2" charset="0"/>
              </a:rPr>
              <a:t>৩</a:t>
            </a:r>
            <a:r>
              <a:rPr lang="bn-IN" sz="28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NikoshBAN" panose="02000000000000000000" pitchFamily="2" charset="0"/>
              </a:rPr>
              <a:t>)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AE" sz="28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القهقهة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 algn="ctr">
              <a:buFont typeface="Wingdings" panose="05000000000000000000" pitchFamily="2" charset="2"/>
              <a:buChar char="q"/>
            </a:pPr>
            <a:endParaRPr lang="bn-BD" sz="2800" b="1" dirty="0" smtClean="0">
              <a:solidFill>
                <a:srgbClr val="003300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 algn="ctr">
              <a:buFont typeface="Wingdings" panose="05000000000000000000" pitchFamily="2" charset="2"/>
              <a:buChar char="q"/>
            </a:pPr>
            <a:endParaRPr lang="bn-IN" sz="2800" b="1" dirty="0">
              <a:solidFill>
                <a:srgbClr val="0033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1430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676400"/>
            <a:ext cx="6629400" cy="2862322"/>
          </a:xfrm>
          <a:prstGeom prst="rect">
            <a:avLst/>
          </a:prstGeom>
          <a:ln w="38100">
            <a:solidFill>
              <a:srgbClr val="003300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ar-SA" sz="2000" b="1" dirty="0">
                <a:solidFill>
                  <a:srgbClr val="003300"/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مُسّتَجَمِعًا ضَاحِكًا</a:t>
            </a:r>
            <a:r>
              <a:rPr lang="bn-BD" sz="20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এর অর্থ কি</a:t>
            </a:r>
            <a:r>
              <a:rPr lang="en-US" sz="20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2000" b="1" dirty="0" smtClean="0">
              <a:solidFill>
                <a:srgbClr val="0033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000" b="1" dirty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2000" b="1" dirty="0" smtClean="0">
                <a:solidFill>
                  <a:srgbClr val="66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পরিপূর্ণভাবে মুখ খুলে হাসা। এধরনের হাসি শরিয়ত সম্মত নয়। এতে চেহারার জ্যোতি নষ্ট হয়ে যায় । আল্লাহ ভীতি কমে যায়। একারনেই রাসুল (সঃ) এধরনের হাসি নিষেধ করেছেন।</a:t>
            </a:r>
          </a:p>
          <a:p>
            <a:endParaRPr lang="bn-BD" sz="2000" b="1" dirty="0" smtClean="0">
              <a:solidFill>
                <a:srgbClr val="6633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ar-SA" sz="2000" b="1" dirty="0" smtClean="0">
                <a:solidFill>
                  <a:srgbClr val="0000CC"/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 </a:t>
            </a:r>
            <a:r>
              <a:rPr lang="ar-SA" sz="2000" b="1" dirty="0">
                <a:solidFill>
                  <a:srgbClr val="0000CC"/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مَا رَأَيّتُ </a:t>
            </a:r>
            <a:r>
              <a:rPr lang="ar-SA" sz="2000" b="1" dirty="0" smtClean="0">
                <a:solidFill>
                  <a:srgbClr val="0000CC"/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النَّبِى</a:t>
            </a:r>
            <a:r>
              <a:rPr lang="bn-BD" sz="2000" b="1" dirty="0" smtClean="0">
                <a:solidFill>
                  <a:srgbClr val="0000CC"/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 (</a:t>
            </a:r>
            <a:r>
              <a:rPr lang="ar-SA" sz="2000" b="1" dirty="0" smtClean="0">
                <a:solidFill>
                  <a:srgbClr val="0000CC"/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(ص</a:t>
            </a:r>
            <a:r>
              <a:rPr lang="bn-BD" sz="2000" b="1" dirty="0" smtClean="0">
                <a:solidFill>
                  <a:srgbClr val="0000CC"/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 </a:t>
            </a:r>
            <a:r>
              <a:rPr lang="bn-BD" sz="2000" b="1" dirty="0" smtClean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2000" b="1" dirty="0" smtClean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 হযরত আয়শা সিদ্দিকা (রাঃ) বলেছেন যে আমি কোন দিন রাসুল (সঃ) কে  এভাবে হাসতে দেখিনি। তিনি সব সময় মুচকি হাসি হাসতেন।</a:t>
            </a:r>
            <a:endParaRPr lang="en-US" sz="2000" b="1" dirty="0"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b="1" dirty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634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d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609600"/>
            <a:ext cx="7010400" cy="5715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429000" y="1148477"/>
            <a:ext cx="2209800" cy="646331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একক </a:t>
            </a:r>
            <a:r>
              <a:rPr lang="bn-IN" sz="3600" b="1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3600" b="1" dirty="0">
              <a:solidFill>
                <a:srgbClr val="0033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2306389"/>
            <a:ext cx="4876800" cy="1384995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ar-AE" sz="2800" b="1" dirty="0" smtClean="0">
                <a:solidFill>
                  <a:srgbClr val="0000CC"/>
                </a:solidFill>
                <a:latin typeface="NikoshBAN" pitchFamily="2" charset="0"/>
              </a:rPr>
              <a:t>ضحك </a:t>
            </a:r>
            <a:r>
              <a:rPr lang="bn-BD" sz="2800" b="1" dirty="0" smtClean="0">
                <a:solidFill>
                  <a:srgbClr val="0000CC"/>
                </a:solidFill>
                <a:latin typeface="NikoshBAN" pitchFamily="2" charset="0"/>
                <a:cs typeface="NikoshBAN" panose="02000000000000000000" pitchFamily="2" charset="0"/>
              </a:rPr>
              <a:t>- </a:t>
            </a:r>
            <a:r>
              <a:rPr lang="bn-IN" sz="2800" b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তথা </a:t>
            </a:r>
            <a:r>
              <a:rPr lang="bn-IN" sz="2800" b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হাসির সংজ্ঞা লিখ</a:t>
            </a:r>
            <a:r>
              <a:rPr lang="bn-IN" sz="2800" b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!</a:t>
            </a:r>
            <a:endParaRPr lang="bn-BD" sz="2800" b="1" dirty="0" smtClean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AE" sz="2800" b="1" dirty="0" smtClean="0">
                <a:solidFill>
                  <a:srgbClr val="663300"/>
                </a:solidFill>
                <a:latin typeface="NikoshBAN" pitchFamily="2" charset="0"/>
              </a:rPr>
              <a:t>ضحك</a:t>
            </a:r>
            <a:r>
              <a:rPr lang="bn-BD" sz="2800" b="1" dirty="0" smtClean="0">
                <a:solidFill>
                  <a:srgbClr val="663300"/>
                </a:solidFill>
                <a:latin typeface="NikoshBAN" pitchFamily="2" charset="0"/>
                <a:cs typeface="NikoshBAN" panose="02000000000000000000" pitchFamily="2" charset="0"/>
              </a:rPr>
              <a:t> তথা হাসি কত প্রকার </a:t>
            </a:r>
            <a:r>
              <a:rPr lang="en-US" sz="2800" b="1" dirty="0" smtClean="0">
                <a:solidFill>
                  <a:srgbClr val="663300"/>
                </a:solidFill>
                <a:latin typeface="NikoshBAN" pitchFamily="2" charset="0"/>
                <a:cs typeface="NikoshBAN" panose="02000000000000000000" pitchFamily="2" charset="0"/>
              </a:rPr>
              <a:t>?</a:t>
            </a:r>
            <a:endParaRPr lang="bn-BD" sz="2800" b="1" dirty="0" smtClean="0">
              <a:solidFill>
                <a:srgbClr val="6633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800" b="1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d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1447800"/>
            <a:ext cx="3103685" cy="584775"/>
          </a:xfrm>
          <a:prstGeom prst="rect">
            <a:avLst/>
          </a:prstGeom>
          <a:noFill/>
          <a:ln w="5715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3200" b="1" dirty="0">
              <a:solidFill>
                <a:srgbClr val="0033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66142" y="2590800"/>
            <a:ext cx="5496658" cy="138499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bn-BD" sz="2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bn-IN" sz="2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প্রকার </a:t>
            </a:r>
            <a:r>
              <a:rPr lang="bn-IN" sz="2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হা</a:t>
            </a:r>
            <a:r>
              <a:rPr lang="bn-BD" sz="2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সিতে</a:t>
            </a:r>
            <a:r>
              <a:rPr lang="bn-IN" sz="2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নামাজ নষ্ট হয়ে যায়।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bn-BD" sz="2800" b="1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কোন প্রকার হাসিতে ওজু ও নামাজ উভয়ই নষ্ট হয়ে যায়।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27" y="1143000"/>
            <a:ext cx="7239000" cy="249299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lang="bn-BD" sz="3600" b="1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ূ</a:t>
            </a:r>
            <a:r>
              <a:rPr lang="bn-IN" sz="3600" b="1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ল্যায়ন</a:t>
            </a:r>
            <a:r>
              <a:rPr lang="bn-BD" sz="3600" b="1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BD" sz="3600" b="1" dirty="0" smtClean="0">
              <a:solidFill>
                <a:srgbClr val="0033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ar-AE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لهوة</a:t>
            </a:r>
            <a:r>
              <a:rPr lang="bn-BD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bn-IN" sz="2800" dirty="0" smtClean="0">
                <a:solidFill>
                  <a:srgbClr val="000000"/>
                </a:solidFill>
                <a:latin typeface="Arial" panose="020B0604020202020204" pitchFamily="34" charset="0"/>
                <a:cs typeface="NikoshBAN" pitchFamily="2" charset="0"/>
              </a:rPr>
              <a:t>এর </a:t>
            </a:r>
            <a:r>
              <a:rPr lang="bn-IN" sz="2800" dirty="0">
                <a:solidFill>
                  <a:srgbClr val="000000"/>
                </a:solidFill>
                <a:latin typeface="Arial" panose="020B0604020202020204" pitchFamily="34" charset="0"/>
                <a:cs typeface="NikoshBAN" pitchFamily="2" charset="0"/>
              </a:rPr>
              <a:t>বহুবচন </a:t>
            </a:r>
            <a:r>
              <a:rPr lang="bn-IN" sz="2800" dirty="0" smtClean="0">
                <a:solidFill>
                  <a:srgbClr val="000000"/>
                </a:solidFill>
                <a:latin typeface="Arial" panose="020B0604020202020204" pitchFamily="34" charset="0"/>
                <a:cs typeface="NikoshBAN" pitchFamily="2" charset="0"/>
              </a:rPr>
              <a:t>কি?</a:t>
            </a:r>
            <a:r>
              <a:rPr lang="ar-SA" sz="2800" dirty="0" smtClean="0">
                <a:solidFill>
                  <a:srgbClr val="000000"/>
                </a:solidFill>
                <a:latin typeface="Arial" panose="020B0604020202020204" pitchFamily="34" charset="0"/>
                <a:cs typeface="NikoshBAN" pitchFamily="2" charset="0"/>
              </a:rPr>
              <a:t>		</a:t>
            </a:r>
            <a:r>
              <a:rPr lang="ar-SA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جواب-	لَهّىٌ</a:t>
            </a:r>
            <a:endParaRPr lang="bn-IN" sz="2800" dirty="0">
              <a:solidFill>
                <a:srgbClr val="000000"/>
              </a:solidFill>
              <a:latin typeface="Arial" panose="020B0604020202020204" pitchFamily="34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ar-AE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تبسم</a:t>
            </a:r>
            <a:r>
              <a:rPr lang="bn-BD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n-IN" sz="2800" dirty="0" smtClean="0">
                <a:solidFill>
                  <a:srgbClr val="000000"/>
                </a:solidFill>
                <a:latin typeface="Arial" panose="020B0604020202020204" pitchFamily="34" charset="0"/>
                <a:cs typeface="NikoshBAN" pitchFamily="2" charset="0"/>
              </a:rPr>
              <a:t> </a:t>
            </a:r>
            <a:r>
              <a:rPr lang="bn-IN" sz="2800" dirty="0">
                <a:solidFill>
                  <a:srgbClr val="000000"/>
                </a:solidFill>
                <a:latin typeface="Arial" panose="020B0604020202020204" pitchFamily="34" charset="0"/>
                <a:cs typeface="NikoshBAN" pitchFamily="2" charset="0"/>
              </a:rPr>
              <a:t>এর বাব কি</a:t>
            </a:r>
            <a:r>
              <a:rPr lang="bn-IN" sz="2800" dirty="0" smtClean="0">
                <a:solidFill>
                  <a:srgbClr val="000000"/>
                </a:solidFill>
                <a:latin typeface="Arial" panose="020B0604020202020204" pitchFamily="34" charset="0"/>
                <a:cs typeface="NikoshBAN" pitchFamily="2" charset="0"/>
              </a:rPr>
              <a:t>?</a:t>
            </a:r>
            <a:r>
              <a:rPr lang="ar-SA" sz="2800" dirty="0" smtClean="0">
                <a:solidFill>
                  <a:srgbClr val="000000"/>
                </a:solidFill>
                <a:latin typeface="Arial" panose="020B0604020202020204" pitchFamily="34" charset="0"/>
                <a:cs typeface="NikoshBAN" pitchFamily="2" charset="0"/>
              </a:rPr>
              <a:t>	</a:t>
            </a:r>
            <a:r>
              <a:rPr lang="ar-SA" sz="2800" dirty="0">
                <a:solidFill>
                  <a:srgbClr val="000000"/>
                </a:solidFill>
                <a:latin typeface="Arial" panose="020B0604020202020204" pitchFamily="34" charset="0"/>
                <a:cs typeface="NikoshBAN" pitchFamily="2" charset="0"/>
              </a:rPr>
              <a:t> </a:t>
            </a:r>
            <a:r>
              <a:rPr lang="ar-SA" sz="2800" dirty="0" smtClean="0">
                <a:solidFill>
                  <a:srgbClr val="000000"/>
                </a:solidFill>
                <a:latin typeface="Arial" panose="020B0604020202020204" pitchFamily="34" charset="0"/>
                <a:cs typeface="NikoshBAN" pitchFamily="2" charset="0"/>
              </a:rPr>
              <a:t>- </a:t>
            </a:r>
            <a:r>
              <a:rPr lang="ar-SA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جواب-</a:t>
            </a:r>
            <a:r>
              <a:rPr lang="ar-SA" sz="2800" dirty="0" smtClean="0">
                <a:solidFill>
                  <a:srgbClr val="000000"/>
                </a:solidFill>
                <a:latin typeface="Arial" panose="020B0604020202020204" pitchFamily="34" charset="0"/>
                <a:cs typeface="NikoshBAN" pitchFamily="2" charset="0"/>
              </a:rPr>
              <a:t>	</a:t>
            </a:r>
            <a:r>
              <a:rPr lang="ar-SA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تَفَعُّل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1431332"/>
            <a:ext cx="3048000" cy="64633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3600" dirty="0">
              <a:solidFill>
                <a:srgbClr val="0033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494746"/>
            <a:ext cx="6781800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ar-SA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bn-BD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টি </a:t>
            </a:r>
            <a:r>
              <a:rPr lang="bn-IN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হাদি</a:t>
            </a:r>
            <a:r>
              <a:rPr lang="bn-BD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সের ব্যাখ্যা মূলক</a:t>
            </a:r>
            <a:r>
              <a:rPr lang="bn-IN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অনুবাদ </a:t>
            </a:r>
            <a:r>
              <a:rPr lang="bn-BD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খাতায়</a:t>
            </a:r>
            <a:r>
              <a:rPr lang="bn-IN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লিখে </a:t>
            </a:r>
            <a:r>
              <a:rPr lang="bn-IN" sz="28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আনবে!</a:t>
            </a:r>
            <a:endParaRPr lang="en-US" sz="2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5943600" y="2971800"/>
            <a:ext cx="2133600" cy="2974848"/>
          </a:xfrm>
          <a:prstGeom prst="cloudCallout">
            <a:avLst>
              <a:gd name="adj1" fmla="val -74833"/>
              <a:gd name="adj2" fmla="val 54303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lated image">
            <a:extLst>
              <a:ext uri="{FF2B5EF4-FFF2-40B4-BE49-F238E27FC236}">
                <a16:creationId xmlns:a16="http://schemas.microsoft.com/office/drawing/2014/main" xmlns="" id="{67BB2A97-88E6-48C2-9490-F4C8324F91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092" y="1143000"/>
            <a:ext cx="3744416" cy="36004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381000" y="5410200"/>
            <a:ext cx="731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কারো কোন প্র</a:t>
            </a:r>
            <a:r>
              <a:rPr lang="bn-BD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আছে কি ??  </a:t>
            </a:r>
            <a:endParaRPr lang="en-US" sz="3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15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331720"/>
            <a:ext cx="5943600" cy="3916680"/>
          </a:xfrm>
          <a:ln w="76200">
            <a:solidFill>
              <a:schemeClr val="accent5">
                <a:lumMod val="75000"/>
              </a:schemeClr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1943100" y="1295400"/>
            <a:ext cx="4343400" cy="923330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0" cap="none" spc="0" dirty="0" smtClean="0">
                <a:ln w="0"/>
                <a:solidFill>
                  <a:srgbClr val="00330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BD" sz="5400" b="0" cap="none" spc="0" dirty="0" smtClean="0">
                <a:ln w="0"/>
                <a:solidFill>
                  <a:srgbClr val="00330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সবাইকে</a:t>
            </a:r>
            <a:endParaRPr lang="en-US" sz="5400" b="0" cap="none" spc="0" dirty="0">
              <a:ln w="0"/>
              <a:solidFill>
                <a:srgbClr val="0033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5399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0250" y="2400300"/>
            <a:ext cx="5257800" cy="2800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TextBox 4"/>
          <p:cNvSpPr txBox="1"/>
          <p:nvPr/>
        </p:nvSpPr>
        <p:spPr>
          <a:xfrm>
            <a:off x="2524125" y="1143000"/>
            <a:ext cx="2743199" cy="58477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3200" b="1" dirty="0">
              <a:solidFill>
                <a:srgbClr val="0033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8601" y="1828800"/>
            <a:ext cx="3219450" cy="3170099"/>
          </a:xfrm>
          <a:prstGeom prst="rect">
            <a:avLst/>
          </a:prstGeom>
          <a:noFill/>
          <a:ln w="38100">
            <a:solidFill>
              <a:srgbClr val="0066FF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মোঃ আজহারুল </a:t>
            </a:r>
            <a:r>
              <a:rPr lang="bn-IN" sz="2800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ইসলাম</a:t>
            </a:r>
          </a:p>
          <a:p>
            <a:pPr algn="ctr"/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bn-BD" sz="2000" b="1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bn-IN" sz="2000" b="1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সুপার</a:t>
            </a:r>
          </a:p>
          <a:p>
            <a:pPr algn="ctr"/>
            <a:r>
              <a:rPr lang="bn-IN" sz="2000" b="1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চিলাকাড়া রাশিদিয়া বালিকা দাখিল মাদরাসা</a:t>
            </a:r>
          </a:p>
          <a:p>
            <a:pPr algn="ctr"/>
            <a:r>
              <a:rPr lang="bn-IN" sz="2000" b="1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পাকুন্দিয়া, কিশোরগঞ্জ।</a:t>
            </a:r>
          </a:p>
          <a:p>
            <a:pPr algn="ctr"/>
            <a:r>
              <a:rPr lang="bn-IN" sz="2000" b="1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মোবাইল- ০১৬৮৫৫৪৬৫৩৪</a:t>
            </a:r>
          </a:p>
          <a:p>
            <a:pPr algn="ctr"/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Email</a:t>
            </a:r>
            <a:r>
              <a:rPr lang="bn-IN" b="1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azharchimad@gmail.com</a:t>
            </a:r>
          </a:p>
          <a:p>
            <a:pPr algn="ctr"/>
            <a:fld id="{4ABDCD6A-8861-4902-95B0-3ADC107FABAD}" type="datetime2">
              <a:rPr lang="en-US" b="1">
                <a:solidFill>
                  <a:srgbClr val="333300"/>
                </a:solidFill>
                <a:latin typeface="NikoshBAN" pitchFamily="2" charset="0"/>
                <a:cs typeface="NikoshBAN" pitchFamily="2" charset="0"/>
              </a:rPr>
              <a:t>Friday, September 25, 2020</a:t>
            </a:fld>
            <a:endParaRPr lang="en-US" b="1" dirty="0">
              <a:solidFill>
                <a:srgbClr val="3333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778CA1DB-ACF7-4383-965A-429C7ED67D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828800"/>
            <a:ext cx="2971801" cy="3170099"/>
          </a:xfrm>
          <a:prstGeom prst="rect">
            <a:avLst/>
          </a:prstGeom>
          <a:ln w="57150">
            <a:solidFill>
              <a:srgbClr val="0066FF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718851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6400" y="2399413"/>
            <a:ext cx="2362200" cy="267765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BD" sz="24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24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হাদিস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শরিফ</a:t>
            </a:r>
            <a:endParaRPr lang="bn-IN" sz="2400" b="1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দাখিল</a:t>
            </a:r>
            <a:r>
              <a:rPr lang="bn-BD" sz="24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–</a:t>
            </a:r>
            <a:r>
              <a:rPr lang="bn-IN" sz="24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নবম</a:t>
            </a:r>
            <a:r>
              <a:rPr lang="bn-BD" sz="24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-দশম</a:t>
            </a:r>
            <a:r>
              <a:rPr lang="bn-BD" sz="24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শ্রেণ</a:t>
            </a:r>
            <a:r>
              <a:rPr lang="bn-BD" sz="24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ী</a:t>
            </a:r>
            <a:endParaRPr lang="bn-IN" sz="2400" b="1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b="1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 সপ্তম</a:t>
            </a:r>
          </a:p>
          <a:p>
            <a:pPr algn="ctr"/>
            <a:r>
              <a:rPr lang="bn-IN" sz="24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bn-BD" sz="24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BD" sz="24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৫ </a:t>
            </a:r>
            <a:r>
              <a:rPr lang="bn-IN" sz="24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ar-SA" sz="2400" b="1" dirty="0" smtClean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fld id="{31FCD198-7BD2-4274-8667-D40B0C6741D7}" type="datetime2">
              <a:rPr lang="bn-IN" sz="2400" b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শুক্রবার, 25 সেপ্টেম্বর 2020</a:t>
            </a:fld>
            <a:endParaRPr lang="bn-IN" sz="2400" b="1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11369" y="1219200"/>
            <a:ext cx="2514600" cy="646331"/>
          </a:xfrm>
          <a:prstGeom prst="rect">
            <a:avLst/>
          </a:prstGeom>
          <a:noFill/>
          <a:ln w="28575">
            <a:solidFill>
              <a:srgbClr val="33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solidFill>
                  <a:srgbClr val="3366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3600" b="1" dirty="0">
              <a:solidFill>
                <a:srgbClr val="3366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40732" y="2405100"/>
            <a:ext cx="2170475" cy="2677657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914400"/>
            <a:ext cx="7086600" cy="4648200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19400" y="1371600"/>
            <a:ext cx="2552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আজকের </a:t>
            </a:r>
            <a:r>
              <a:rPr lang="bn-IN" sz="2800" b="1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bn-IN" sz="2800" b="1" dirty="0">
              <a:solidFill>
                <a:srgbClr val="0033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69318" y="2057400"/>
            <a:ext cx="34623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باب</a:t>
            </a:r>
            <a:r>
              <a:rPr lang="ar-SA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ُ</a:t>
            </a:r>
            <a:r>
              <a:rPr lang="ar-AE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الض</a:t>
            </a:r>
            <a:r>
              <a:rPr lang="ar-SA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َّ</a:t>
            </a:r>
            <a:r>
              <a:rPr lang="ar-AE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حك</a:t>
            </a:r>
            <a:r>
              <a:rPr lang="ar-SA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</a:p>
          <a:p>
            <a:pPr algn="ctr"/>
            <a:r>
              <a:rPr lang="bn-BD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হাসি সংক্রান্ত</a:t>
            </a:r>
            <a:endParaRPr lang="bn-IN" sz="2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027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18281" y="4953000"/>
            <a:ext cx="2487019" cy="120032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bn-BD" sz="2400" b="1" dirty="0" smtClean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</a:t>
            </a:r>
            <a:r>
              <a:rPr lang="ar-AE" sz="2400" b="1" dirty="0" smtClean="0">
                <a:solidFill>
                  <a:srgbClr val="0000CC"/>
                </a:solidFill>
                <a:latin typeface="NikoshBAN" pitchFamily="2" charset="0"/>
              </a:rPr>
              <a:t> </a:t>
            </a:r>
            <a:r>
              <a:rPr lang="bn-BD" sz="2400" b="1" dirty="0" smtClean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–অট্রহাসি – </a:t>
            </a:r>
            <a:r>
              <a:rPr lang="ar-AE" sz="2400" b="1" dirty="0" smtClean="0">
                <a:solidFill>
                  <a:srgbClr val="0000CC"/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القهقهة</a:t>
            </a:r>
            <a:endParaRPr lang="bn-BD" sz="2400" b="1" dirty="0" smtClean="0"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 algn="r">
              <a:buFont typeface="Wingdings" panose="05000000000000000000" pitchFamily="2" charset="2"/>
              <a:buChar char="v"/>
            </a:pPr>
            <a:r>
              <a:rPr lang="bn-BD" sz="2400" b="1" dirty="0" smtClean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হাসি জিহবার মূল অংশ দেখা যায়।</a:t>
            </a:r>
            <a:endParaRPr lang="en-US" sz="2400" b="1" dirty="0"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381" y="2285999"/>
            <a:ext cx="2410820" cy="2133601"/>
          </a:xfrm>
          <a:prstGeom prst="rect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</p:pic>
      <p:sp>
        <p:nvSpPr>
          <p:cNvPr id="2" name="Rectangle 1"/>
          <p:cNvSpPr/>
          <p:nvPr/>
        </p:nvSpPr>
        <p:spPr>
          <a:xfrm>
            <a:off x="2489579" y="1295400"/>
            <a:ext cx="2971800" cy="609600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উপস্থাপন</a:t>
            </a:r>
            <a:endParaRPr lang="en-US" sz="3200" b="1" dirty="0">
              <a:solidFill>
                <a:srgbClr val="0033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489" y="2285998"/>
            <a:ext cx="2590800" cy="2133601"/>
          </a:xfrm>
          <a:prstGeom prst="rect">
            <a:avLst/>
          </a:prstGeom>
          <a:ln w="38100">
            <a:solidFill>
              <a:srgbClr val="003300"/>
            </a:solidFill>
            <a:prstDash val="sysDash"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5999"/>
            <a:ext cx="2209800" cy="2133601"/>
          </a:xfrm>
          <a:prstGeom prst="rect">
            <a:avLst/>
          </a:prstGeom>
          <a:ln w="57150">
            <a:solidFill>
              <a:schemeClr val="accent1">
                <a:lumMod val="75000"/>
              </a:schemeClr>
            </a:solidFill>
            <a:prstDash val="sysDash"/>
          </a:ln>
        </p:spPr>
      </p:pic>
      <p:sp>
        <p:nvSpPr>
          <p:cNvPr id="7" name="Rectangle 6"/>
          <p:cNvSpPr/>
          <p:nvPr/>
        </p:nvSpPr>
        <p:spPr>
          <a:xfrm>
            <a:off x="152400" y="4904223"/>
            <a:ext cx="2667000" cy="1200329"/>
          </a:xfrm>
          <a:prstGeom prst="rect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rtl="1"/>
            <a:r>
              <a:rPr lang="bn-BD" sz="2400" b="1" dirty="0" smtClean="0">
                <a:solidFill>
                  <a:srgbClr val="0000CC"/>
                </a:solidFill>
                <a:latin typeface="NikoshBAN" pitchFamily="2" charset="0"/>
                <a:cs typeface="NikoshBAN" panose="02000000000000000000" pitchFamily="2" charset="0"/>
              </a:rPr>
              <a:t> সাধারণ হাসি-</a:t>
            </a:r>
            <a:r>
              <a:rPr lang="ar-AE" sz="2400" b="1" dirty="0" smtClean="0">
                <a:solidFill>
                  <a:srgbClr val="0000CC"/>
                </a:solidFill>
                <a:latin typeface="NikoshBAN" pitchFamily="2" charset="0"/>
              </a:rPr>
              <a:t>ضحك</a:t>
            </a:r>
            <a:r>
              <a:rPr lang="bn-BD" sz="2400" b="1" dirty="0" smtClean="0">
                <a:solidFill>
                  <a:srgbClr val="0000CC"/>
                </a:solidFill>
                <a:latin typeface="NikoshBAN" pitchFamily="2" charset="0"/>
              </a:rPr>
              <a:t>১. </a:t>
            </a:r>
          </a:p>
          <a:p>
            <a:pPr rtl="1"/>
            <a:r>
              <a:rPr lang="bn-BD" sz="2400" b="1" dirty="0" smtClean="0">
                <a:solidFill>
                  <a:srgbClr val="0000CC"/>
                </a:solidFill>
                <a:latin typeface="NikoshBAN" pitchFamily="2" charset="0"/>
                <a:cs typeface="NikoshBAN" panose="02000000000000000000" pitchFamily="2" charset="0"/>
              </a:rPr>
              <a:t>মৃদু শব্দে দাঁতবের করে প্রফুল্লতা প্রকাশ করা।</a:t>
            </a:r>
            <a:endParaRPr lang="en-US" sz="2400" b="1" dirty="0"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1800" y="4953000"/>
            <a:ext cx="1828800" cy="830997"/>
          </a:xfrm>
          <a:prstGeom prst="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bn-IN" sz="2400" b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2400" b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IN" sz="2400" b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ar-AE" sz="2400" b="1" dirty="0" smtClean="0">
                <a:solidFill>
                  <a:srgbClr val="0000CC"/>
                </a:solidFill>
                <a:latin typeface="NikoshBAN" pitchFamily="2" charset="0"/>
              </a:rPr>
              <a:t> </a:t>
            </a:r>
            <a:r>
              <a:rPr lang="bn-BD" sz="2400" b="1" dirty="0" smtClean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-তথা মুচকি হাসি, </a:t>
            </a:r>
            <a:r>
              <a:rPr lang="ar-AE" sz="2400" b="1" dirty="0" smtClean="0">
                <a:solidFill>
                  <a:srgbClr val="0000CC"/>
                </a:solidFill>
                <a:latin typeface="NikoshBAN" pitchFamily="2" charset="0"/>
              </a:rPr>
              <a:t>التبسم</a:t>
            </a:r>
            <a:endParaRPr lang="en-US" sz="2400" b="1" dirty="0"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76200"/>
            <a:ext cx="8115300" cy="5943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14450" y="2743200"/>
            <a:ext cx="6248400" cy="156966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ar-AE" sz="2400" b="1" dirty="0" smtClean="0">
                <a:solidFill>
                  <a:srgbClr val="0000CC"/>
                </a:solidFill>
                <a:latin typeface="NikoshBAN" pitchFamily="2" charset="0"/>
              </a:rPr>
              <a:t>الضحك</a:t>
            </a:r>
            <a:r>
              <a:rPr lang="bn-BD" sz="2400" b="1" dirty="0" smtClean="0">
                <a:solidFill>
                  <a:srgbClr val="0000CC"/>
                </a:solidFill>
                <a:latin typeface="NikoshBAN" pitchFamily="2" charset="0"/>
              </a:rPr>
              <a:t> </a:t>
            </a:r>
            <a:r>
              <a:rPr lang="bn-BD" sz="2400" b="1" dirty="0" smtClean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কাহাকে বলে। কত প্রকার ও কিকি</a:t>
            </a:r>
            <a:r>
              <a:rPr lang="en-US" sz="2400" b="1" dirty="0" smtClean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IN" sz="2400" b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ar-SA" sz="2400" b="1" dirty="0" smtClean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ar-SA" sz="24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مُسّتَجَمِعًا ضَاحِكًا</a:t>
            </a:r>
            <a:r>
              <a:rPr lang="bn-BD" sz="24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এর অর্থ কি</a:t>
            </a:r>
            <a:r>
              <a:rPr lang="en-US" sz="24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bn-BD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ar-SA" sz="24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مَا رَأَيّتُ </a:t>
            </a:r>
            <a:r>
              <a:rPr lang="ar-SA" sz="24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النَّبِى </a:t>
            </a:r>
            <a:r>
              <a:rPr lang="ar-SA" sz="2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(ص</a:t>
            </a:r>
            <a:r>
              <a:rPr lang="bn-BD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b="1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bn-BD" sz="2400" b="1" dirty="0" smtClean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ব্যাখ্যা কি</a:t>
            </a:r>
            <a:r>
              <a:rPr lang="en-US" sz="2400" b="1" dirty="0" smtClean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1400" b="1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ar-SA" sz="24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ضحك </a:t>
            </a:r>
            <a:r>
              <a:rPr lang="bn-BD" sz="24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n-BD" sz="2400" b="1" dirty="0" smtClean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ar-SA" sz="24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تبسم</a:t>
            </a:r>
            <a:r>
              <a:rPr lang="bn-BD" sz="24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এর মধ্যে পার্থক্য কি</a:t>
            </a:r>
            <a:r>
              <a:rPr lang="en-US" sz="24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522A56FD-2DDA-46D9-929F-44FEF0E78043}"/>
              </a:ext>
            </a:extLst>
          </p:cNvPr>
          <p:cNvSpPr txBox="1"/>
          <p:nvPr/>
        </p:nvSpPr>
        <p:spPr>
          <a:xfrm>
            <a:off x="1924050" y="1173875"/>
            <a:ext cx="5029200" cy="1077218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IN" sz="3600" b="1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600" b="1" dirty="0" smtClean="0">
              <a:solidFill>
                <a:srgbClr val="0033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b="1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bn-IN" sz="2800" b="1" dirty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শেষে </a:t>
            </a:r>
            <a:r>
              <a:rPr lang="bn-IN" sz="2800" b="1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bn-BD" sz="2800" b="1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 বলতে পারবে</a:t>
            </a:r>
            <a:r>
              <a:rPr lang="bn-IN" sz="2800" b="1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2800" b="1" dirty="0">
              <a:solidFill>
                <a:srgbClr val="6633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600200"/>
            <a:ext cx="7162800" cy="3785652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400" b="1" dirty="0" smtClean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AE" sz="2400" b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عن </a:t>
            </a:r>
            <a:r>
              <a:rPr lang="ar-AE" sz="2400" b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عاءشة رضي الله تعالى عنها قالت ما رايت النبي صلى الله </a:t>
            </a:r>
            <a:r>
              <a:rPr lang="ar-AE" sz="2400" b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عليه</a:t>
            </a:r>
            <a:endParaRPr lang="en-US" sz="2400" b="1" dirty="0" smtClean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AE" sz="2400" b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	</a:t>
            </a:r>
            <a:r>
              <a:rPr lang="ar-AE" sz="2400" b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وسلم </a:t>
            </a:r>
            <a:r>
              <a:rPr lang="ar-AE" sz="2400" b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مستجمعا ضاحكا حتى ارى منه لهواته انما كان يتبسم </a:t>
            </a:r>
            <a:r>
              <a:rPr lang="ar-AE" sz="2400" b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b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AE" sz="2400" b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رواه البخارئ</a:t>
            </a:r>
            <a:r>
              <a:rPr lang="en-US" sz="2400" b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endParaRPr lang="en-US" sz="2400" b="1" dirty="0" smtClean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bn-IN" sz="2400" b="1" dirty="0">
                <a:solidFill>
                  <a:srgbClr val="1C1C1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solidFill>
                  <a:srgbClr val="1C1C1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অনুবাদঃ </a:t>
            </a:r>
            <a:r>
              <a:rPr lang="en-US" sz="24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2400" b="1" dirty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2400" b="1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হযরত আয়েশা (রাঃ) হতে বর্ণিত,তিনি বলেন,আমি হযরত নবী করীম (সঃ) কে এমনভাবে অট্টহাসি অবস্থায় দেখিনি যাতে তাঁর জিহবার মুল অংশ দেখা যায়; বরং তিনি কেবল মুচকি হাসতেন</a:t>
            </a:r>
            <a:r>
              <a:rPr lang="bn-IN" sz="24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24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/>
            <a:r>
              <a:rPr lang="bn-IN" sz="24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1600" b="1" dirty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(ইমাম বুখারী</a:t>
            </a:r>
            <a:r>
              <a:rPr lang="en-US" sz="1600" b="1" dirty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1600" b="1" dirty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( রঃ)  হাদিসটি  বর্ণনা করেছেন</a:t>
            </a:r>
            <a:r>
              <a:rPr lang="bn-IN" sz="1600" b="1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।)</a:t>
            </a:r>
            <a:endParaRPr lang="en-US" sz="1600" b="1" dirty="0">
              <a:solidFill>
                <a:srgbClr val="6633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860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d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1752600"/>
            <a:ext cx="7391400" cy="3046988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عن جرير رَضى الله تعالى عنه قال ما حَجَبَنِىَ النبىُّ صلى الله عليه وسلم منذُ  اَسّلَمّتُ  ولا رَأنِىّ اِلاَّ تَبَسَّمَ – (متفق عليه)</a:t>
            </a:r>
            <a:endParaRPr lang="bn-BD" sz="2400" b="1" dirty="0" smtClean="0">
              <a:solidFill>
                <a:srgbClr val="0033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b="1" dirty="0" smtClean="0">
              <a:solidFill>
                <a:srgbClr val="00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4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2400" b="1" dirty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অনুবাদঃ </a:t>
            </a:r>
            <a:endParaRPr lang="en-US" sz="2400" b="1" dirty="0" smtClean="0">
              <a:solidFill>
                <a:srgbClr val="663300"/>
              </a:solidFill>
              <a:latin typeface="NikoshBAN" pitchFamily="2" charset="0"/>
              <a:cs typeface="NikoshBAN" pitchFamily="2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bn-IN" sz="24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হযরত </a:t>
            </a:r>
            <a:r>
              <a:rPr lang="bn-BD" sz="24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জারীর</a:t>
            </a:r>
            <a:r>
              <a:rPr lang="bn-BD" sz="24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(রাঃ</a:t>
            </a:r>
            <a:r>
              <a:rPr lang="bn-IN" sz="2400" b="1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) হতে বর্ণিত,তিনি বলেন,আমি </a:t>
            </a:r>
            <a:r>
              <a:rPr lang="bn-BD" sz="24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যখন থেকে ইসলাম গ্রহন করেছি , তখন থেকে </a:t>
            </a:r>
            <a:r>
              <a:rPr lang="bn-IN" sz="24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নবী করীম (</a:t>
            </a:r>
            <a:r>
              <a:rPr lang="bn-IN" sz="24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সঃ)</a:t>
            </a:r>
            <a:r>
              <a:rPr lang="bn-BD" sz="2400" b="1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আমাকে</a:t>
            </a:r>
            <a:r>
              <a:rPr lang="bn-IN" sz="24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তার নিকট আসতে বাধা দেননি । আর যখনই তিনি আমাকে দেখতেন মুচকি হাসতেন।</a:t>
            </a:r>
          </a:p>
          <a:p>
            <a:r>
              <a:rPr lang="bn-IN" sz="2400" b="1" dirty="0" smtClean="0">
                <a:solidFill>
                  <a:srgbClr val="1C1C1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b="1" dirty="0" smtClean="0">
                <a:solidFill>
                  <a:srgbClr val="1C1C1C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b="1" dirty="0" smtClean="0">
                <a:solidFill>
                  <a:srgbClr val="1C1C1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b="1" dirty="0" smtClean="0">
                <a:solidFill>
                  <a:srgbClr val="1C1C1C"/>
                </a:solidFill>
                <a:latin typeface="NikoshBAN" pitchFamily="2" charset="0"/>
                <a:cs typeface="NikoshBAN" pitchFamily="2" charset="0"/>
              </a:rPr>
              <a:t>ইমাম </a:t>
            </a:r>
            <a:r>
              <a:rPr lang="bn-IN" b="1" dirty="0" smtClean="0">
                <a:solidFill>
                  <a:srgbClr val="1C1C1C"/>
                </a:solidFill>
                <a:latin typeface="NikoshBAN" pitchFamily="2" charset="0"/>
                <a:cs typeface="NikoshBAN" pitchFamily="2" charset="0"/>
              </a:rPr>
              <a:t>বুখারী</a:t>
            </a:r>
            <a:r>
              <a:rPr lang="en-US" b="1" dirty="0" smtClean="0">
                <a:solidFill>
                  <a:srgbClr val="1C1C1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b="1" dirty="0" smtClean="0">
                <a:solidFill>
                  <a:srgbClr val="1C1C1C"/>
                </a:solidFill>
                <a:latin typeface="NikoshBAN" pitchFamily="2" charset="0"/>
                <a:cs typeface="NikoshBAN" pitchFamily="2" charset="0"/>
              </a:rPr>
              <a:t>( </a:t>
            </a:r>
            <a:r>
              <a:rPr lang="bn-IN" b="1" dirty="0">
                <a:solidFill>
                  <a:srgbClr val="1C1C1C"/>
                </a:solidFill>
                <a:latin typeface="NikoshBAN" pitchFamily="2" charset="0"/>
                <a:cs typeface="NikoshBAN" pitchFamily="2" charset="0"/>
              </a:rPr>
              <a:t>রঃ)  হাদিসটি  বর্ণনা </a:t>
            </a:r>
            <a:r>
              <a:rPr lang="bn-IN" b="1" dirty="0" smtClean="0">
                <a:solidFill>
                  <a:srgbClr val="1C1C1C"/>
                </a:solidFill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bn-BD" b="1" dirty="0">
                <a:solidFill>
                  <a:srgbClr val="1C1C1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b="1" dirty="0" smtClean="0">
                <a:solidFill>
                  <a:srgbClr val="1C1C1C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b="1" dirty="0">
              <a:solidFill>
                <a:srgbClr val="1C1C1C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632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0"/>
            <a:ext cx="7086600" cy="4524315"/>
          </a:xfrm>
          <a:prstGeom prst="rect">
            <a:avLst/>
          </a:prstGeom>
          <a:noFill/>
          <a:ln w="38100">
            <a:solidFill>
              <a:srgbClr val="00B050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ar-AE" sz="2400" b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ضحك</a:t>
            </a:r>
            <a:r>
              <a:rPr lang="bn-IN" sz="2400" b="1" dirty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 এর </a:t>
            </a:r>
            <a:r>
              <a:rPr lang="bn-IN" sz="2400" b="1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পরিচয়ঃ</a:t>
            </a:r>
            <a:r>
              <a:rPr lang="bn-BD" sz="2400" b="1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pPr algn="just"/>
            <a:r>
              <a:rPr lang="ar-AE" sz="24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ضحك</a:t>
            </a:r>
            <a:r>
              <a:rPr lang="bn-IN" sz="2400" b="1" dirty="0">
                <a:solidFill>
                  <a:srgbClr val="663300"/>
                </a:solidFill>
                <a:latin typeface="Arial" panose="020B0604020202020204" pitchFamily="34" charset="0"/>
                <a:cs typeface="NikoshBAN" pitchFamily="2" charset="0"/>
              </a:rPr>
              <a:t> শব্দটি বাবে </a:t>
            </a:r>
            <a:r>
              <a:rPr lang="ar-AE" sz="24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سمع </a:t>
            </a:r>
            <a:r>
              <a:rPr lang="bn-IN" sz="2400" b="1" dirty="0">
                <a:solidFill>
                  <a:srgbClr val="663300"/>
                </a:solidFill>
                <a:latin typeface="Arial" panose="020B0604020202020204" pitchFamily="34" charset="0"/>
                <a:cs typeface="NikoshBAN" pitchFamily="2" charset="0"/>
              </a:rPr>
              <a:t> এর মাসদার। মাদ্দাহ-</a:t>
            </a:r>
            <a:r>
              <a:rPr lang="ar-AE" sz="24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ض </a:t>
            </a:r>
            <a:r>
              <a:rPr lang="bn-BD" sz="2400" b="1" dirty="0" smtClean="0">
                <a:solidFill>
                  <a:srgbClr val="663300"/>
                </a:solidFill>
                <a:latin typeface="Arial" panose="020B0604020202020204" pitchFamily="34" charset="0"/>
                <a:cs typeface="NikoshBAN" pitchFamily="2" charset="0"/>
              </a:rPr>
              <a:t>- </a:t>
            </a:r>
            <a:r>
              <a:rPr lang="ar-AE" sz="2400" b="1" dirty="0" smtClean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ح-</a:t>
            </a:r>
            <a:r>
              <a:rPr lang="bn-BD" sz="2400" b="1" dirty="0" smtClean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AE" sz="2400" b="1" dirty="0" smtClean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ك-</a:t>
            </a:r>
            <a:r>
              <a:rPr lang="bn-BD" sz="2400" b="1" dirty="0" smtClean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bn-IN" sz="2400" b="1" dirty="0" smtClean="0">
                <a:solidFill>
                  <a:srgbClr val="663300"/>
                </a:solidFill>
                <a:latin typeface="Arial" panose="020B0604020202020204" pitchFamily="34" charset="0"/>
                <a:cs typeface="NikoshBAN" pitchFamily="2" charset="0"/>
              </a:rPr>
              <a:t>জিনসে </a:t>
            </a:r>
            <a:r>
              <a:rPr lang="bn-IN" sz="2400" b="1" dirty="0">
                <a:solidFill>
                  <a:srgbClr val="663300"/>
                </a:solidFill>
                <a:latin typeface="Arial" panose="020B0604020202020204" pitchFamily="34" charset="0"/>
                <a:cs typeface="NikoshBAN" pitchFamily="2" charset="0"/>
              </a:rPr>
              <a:t>–</a:t>
            </a:r>
            <a:r>
              <a:rPr lang="ar-AE" sz="24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صحيح</a:t>
            </a:r>
            <a:r>
              <a:rPr lang="bn-IN" sz="2400" b="1" dirty="0">
                <a:solidFill>
                  <a:srgbClr val="663300"/>
                </a:solidFill>
                <a:latin typeface="Arial" panose="020B0604020202020204" pitchFamily="34" charset="0"/>
                <a:cs typeface="NikoshBAN" pitchFamily="2" charset="0"/>
              </a:rPr>
              <a:t> ; আভিধানিক অর্থ-হাসি দেয়া</a:t>
            </a:r>
            <a:r>
              <a:rPr lang="bn-IN" sz="2400" b="1" dirty="0" smtClean="0">
                <a:solidFill>
                  <a:srgbClr val="663300"/>
                </a:solidFill>
                <a:latin typeface="Arial" panose="020B0604020202020204" pitchFamily="34" charset="0"/>
                <a:cs typeface="NikoshBAN" pitchFamily="2" charset="0"/>
              </a:rPr>
              <a:t>।</a:t>
            </a:r>
            <a:endParaRPr lang="bn-BD" sz="2400" b="1" dirty="0" smtClean="0">
              <a:solidFill>
                <a:srgbClr val="663300"/>
              </a:solidFill>
              <a:latin typeface="Arial" panose="020B0604020202020204" pitchFamily="34" charset="0"/>
              <a:cs typeface="NikoshBAN" pitchFamily="2" charset="0"/>
            </a:endParaRPr>
          </a:p>
          <a:p>
            <a:pPr algn="just"/>
            <a:endParaRPr lang="en-US" sz="2400" b="1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ar-AE" sz="2400" b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التبسم</a:t>
            </a:r>
            <a:r>
              <a:rPr lang="bn-IN" sz="2400" b="1" dirty="0">
                <a:solidFill>
                  <a:srgbClr val="003300"/>
                </a:solidFill>
                <a:latin typeface="Arial" panose="020B0604020202020204" pitchFamily="34" charset="0"/>
                <a:cs typeface="NikoshBAN" pitchFamily="2" charset="0"/>
              </a:rPr>
              <a:t> তথা মুচকি </a:t>
            </a:r>
            <a:r>
              <a:rPr lang="bn-IN" sz="2400" b="1" dirty="0" smtClean="0">
                <a:solidFill>
                  <a:srgbClr val="003300"/>
                </a:solidFill>
                <a:latin typeface="Arial" panose="020B0604020202020204" pitchFamily="34" charset="0"/>
                <a:cs typeface="NikoshBAN" pitchFamily="2" charset="0"/>
              </a:rPr>
              <a:t>হাসিঃ</a:t>
            </a:r>
            <a:r>
              <a:rPr lang="bn-BD" sz="2400" b="1" dirty="0" smtClean="0">
                <a:solidFill>
                  <a:srgbClr val="003300"/>
                </a:solidFill>
                <a:latin typeface="Arial" panose="020B0604020202020204" pitchFamily="34" charset="0"/>
                <a:cs typeface="NikoshBAN" pitchFamily="2" charset="0"/>
              </a:rPr>
              <a:t>-</a:t>
            </a:r>
            <a:r>
              <a:rPr lang="bn-IN" sz="2400" b="1" dirty="0" smtClean="0">
                <a:solidFill>
                  <a:srgbClr val="003300"/>
                </a:solidFill>
                <a:latin typeface="Arial" panose="020B0604020202020204" pitchFamily="34" charset="0"/>
                <a:cs typeface="NikoshBAN" pitchFamily="2" charset="0"/>
              </a:rPr>
              <a:t> </a:t>
            </a:r>
            <a:r>
              <a:rPr lang="ar-AE" sz="2400" b="1" dirty="0">
                <a:latin typeface="Arial" panose="020B0604020202020204" pitchFamily="34" charset="0"/>
                <a:cs typeface="Arial" panose="020B0604020202020204" pitchFamily="34" charset="0"/>
              </a:rPr>
              <a:t>تبسم</a:t>
            </a:r>
            <a:r>
              <a:rPr lang="bn-IN" sz="2400" b="1" dirty="0">
                <a:latin typeface="Arial" panose="020B0604020202020204" pitchFamily="34" charset="0"/>
                <a:cs typeface="NikoshBAN" pitchFamily="2" charset="0"/>
              </a:rPr>
              <a:t> শব্দটি বাবে</a:t>
            </a:r>
            <a:r>
              <a:rPr lang="ar-AE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n-IN" sz="2400" b="1" dirty="0">
                <a:latin typeface="Arial" panose="020B0604020202020204" pitchFamily="34" charset="0"/>
                <a:cs typeface="NikoshBAN" pitchFamily="2" charset="0"/>
              </a:rPr>
              <a:t> </a:t>
            </a:r>
            <a:r>
              <a:rPr lang="ar-AE" sz="2400" b="1" dirty="0">
                <a:latin typeface="Arial" panose="020B0604020202020204" pitchFamily="34" charset="0"/>
                <a:cs typeface="Arial" panose="020B0604020202020204" pitchFamily="34" charset="0"/>
              </a:rPr>
              <a:t>  تفعل</a:t>
            </a:r>
            <a:r>
              <a:rPr lang="bn-IN" sz="2400" b="1" dirty="0">
                <a:latin typeface="Arial" panose="020B0604020202020204" pitchFamily="34" charset="0"/>
                <a:cs typeface="NikoshBAN" pitchFamily="2" charset="0"/>
              </a:rPr>
              <a:t>এর </a:t>
            </a:r>
            <a:r>
              <a:rPr lang="bn-IN" sz="2400" b="1" dirty="0" smtClean="0">
                <a:latin typeface="Arial" panose="020B0604020202020204" pitchFamily="34" charset="0"/>
                <a:cs typeface="NikoshBAN" pitchFamily="2" charset="0"/>
              </a:rPr>
              <a:t>মাসদার</a:t>
            </a:r>
            <a:r>
              <a:rPr lang="bn-IN" sz="2400" b="1" dirty="0">
                <a:latin typeface="Arial" panose="020B0604020202020204" pitchFamily="34" charset="0"/>
                <a:cs typeface="NikoshBAN" pitchFamily="2" charset="0"/>
              </a:rPr>
              <a:t>,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n-IN" sz="2400" b="1" dirty="0">
                <a:latin typeface="Arial" panose="020B0604020202020204" pitchFamily="34" charset="0"/>
                <a:cs typeface="NikoshBAN" pitchFamily="2" charset="0"/>
              </a:rPr>
              <a:t>মাদ্দাহ – </a:t>
            </a:r>
            <a:r>
              <a:rPr lang="ar-AE" sz="2400" b="1" dirty="0">
                <a:latin typeface="Arial" panose="020B0604020202020204" pitchFamily="34" charset="0"/>
                <a:cs typeface="Arial" panose="020B0604020202020204" pitchFamily="34" charset="0"/>
              </a:rPr>
              <a:t>ب</a:t>
            </a:r>
            <a:r>
              <a:rPr lang="bn-IN" sz="2400" b="1" dirty="0">
                <a:latin typeface="Arial" panose="020B0604020202020204" pitchFamily="34" charset="0"/>
                <a:cs typeface="NikoshBAN" pitchFamily="2" charset="0"/>
              </a:rPr>
              <a:t>  -</a:t>
            </a:r>
            <a:r>
              <a:rPr lang="ar-AE" sz="2400" b="1" dirty="0">
                <a:latin typeface="Arial" panose="020B0604020202020204" pitchFamily="34" charset="0"/>
                <a:cs typeface="Arial" panose="020B0604020202020204" pitchFamily="34" charset="0"/>
              </a:rPr>
              <a:t> م – س </a:t>
            </a:r>
            <a:r>
              <a:rPr lang="bn-IN" sz="2400" b="1" dirty="0">
                <a:latin typeface="Arial" panose="020B0604020202020204" pitchFamily="34" charset="0"/>
                <a:cs typeface="NikoshBAN" pitchFamily="2" charset="0"/>
              </a:rPr>
              <a:t>অর্থ-মুচকি হাসি বা মৃদু হাসি।</a:t>
            </a:r>
          </a:p>
          <a:p>
            <a:pPr marL="514350" indent="-514350" algn="just"/>
            <a:r>
              <a:rPr lang="bn-IN" sz="2400" b="1" dirty="0">
                <a:latin typeface="Arial" panose="020B0604020202020204" pitchFamily="34" charset="0"/>
                <a:cs typeface="NikoshBAN" pitchFamily="2" charset="0"/>
              </a:rPr>
              <a:t>   তাবাসসুম –বলা হয় সামান্য হাসিকে, যাতে কোনো </a:t>
            </a:r>
            <a:r>
              <a:rPr lang="bn-IN" sz="2400" b="1" dirty="0" smtClean="0">
                <a:latin typeface="Arial" panose="020B0604020202020204" pitchFamily="34" charset="0"/>
                <a:cs typeface="NikoshBAN" pitchFamily="2" charset="0"/>
              </a:rPr>
              <a:t>শব্দ </a:t>
            </a:r>
            <a:r>
              <a:rPr lang="bn-IN" sz="2400" b="1" dirty="0">
                <a:latin typeface="Arial" panose="020B0604020202020204" pitchFamily="34" charset="0"/>
                <a:cs typeface="NikoshBAN" pitchFamily="2" charset="0"/>
              </a:rPr>
              <a:t>নেই।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n-IN" sz="2400" b="1" dirty="0">
                <a:latin typeface="Arial" panose="020B0604020202020204" pitchFamily="34" charset="0"/>
                <a:cs typeface="NikoshBAN" pitchFamily="2" charset="0"/>
              </a:rPr>
              <a:t>মুখমন্ডল ও চেহারায় হাসির ভাব পুরোপুরি প্রস্ফুটিত হয়, তবে দাঁত দেখা যায় না</a:t>
            </a:r>
            <a:r>
              <a:rPr lang="bn-IN" sz="2400" b="1" dirty="0" smtClean="0">
                <a:latin typeface="Arial" panose="020B0604020202020204" pitchFamily="34" charset="0"/>
                <a:cs typeface="NikoshBAN" pitchFamily="2" charset="0"/>
              </a:rPr>
              <a:t>।</a:t>
            </a:r>
            <a:endParaRPr lang="bn-BD" sz="2400" b="1" dirty="0" smtClean="0">
              <a:latin typeface="Arial" panose="020B0604020202020204" pitchFamily="34" charset="0"/>
              <a:cs typeface="NikoshBAN" pitchFamily="2" charset="0"/>
            </a:endParaRPr>
          </a:p>
          <a:p>
            <a:pPr marL="514350" indent="-514350" algn="just"/>
            <a:endParaRPr lang="bn-BD" sz="2400" b="1" dirty="0" smtClean="0">
              <a:latin typeface="Arial" panose="020B0604020202020204" pitchFamily="34" charset="0"/>
              <a:cs typeface="NikoshBAN" pitchFamily="2" charset="0"/>
            </a:endParaRP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bn-IN" sz="2400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AE" sz="2400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 </a:t>
            </a:r>
            <a:r>
              <a:rPr lang="ar-AE" sz="24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القهقهة</a:t>
            </a:r>
            <a:r>
              <a:rPr lang="bn-IN" sz="24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বা  অট্টহাসি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AE" sz="24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قهقهة</a:t>
            </a:r>
            <a:r>
              <a:rPr lang="bn-IN" sz="24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শব্দটি বাবে </a:t>
            </a:r>
            <a:r>
              <a:rPr lang="ar-AE" sz="24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فعللة</a:t>
            </a:r>
            <a:r>
              <a:rPr lang="bn-IN" sz="24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এর মাসদার।এর আভিধানিক অর্থ- অট্টহাসি</a:t>
            </a:r>
            <a:r>
              <a:rPr lang="bn-IN" sz="2400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24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শরিয়তের পরিভাষায়,দাঁত দেখিয়ে উ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চ্চঃ</a:t>
            </a:r>
            <a:r>
              <a:rPr lang="bn-IN" sz="24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স্বরে জিহ্বামুল প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্র</a:t>
            </a:r>
            <a:r>
              <a:rPr lang="bn-IN" sz="24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দর্শন করে হাসাকে অট্টহাসি বলা হয়</a:t>
            </a:r>
            <a:r>
              <a:rPr lang="bn-IN" sz="2400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1130</TotalTime>
  <Words>414</Words>
  <Application>Microsoft Office PowerPoint</Application>
  <PresentationFormat>On-screen Show (4:3)</PresentationFormat>
  <Paragraphs>76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NikoshBAN</vt:lpstr>
      <vt:lpstr>Tahoma</vt:lpstr>
      <vt:lpstr>Trebuchet MS</vt:lpstr>
      <vt:lpstr>Vrinda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Moyinul</dc:creator>
  <cp:lastModifiedBy>Microsoft account</cp:lastModifiedBy>
  <cp:revision>168</cp:revision>
  <dcterms:created xsi:type="dcterms:W3CDTF">2006-08-16T00:00:00Z</dcterms:created>
  <dcterms:modified xsi:type="dcterms:W3CDTF">2020-09-25T15:49:21Z</dcterms:modified>
</cp:coreProperties>
</file>