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322" r:id="rId2"/>
    <p:sldId id="357" r:id="rId3"/>
    <p:sldId id="292" r:id="rId4"/>
    <p:sldId id="344" r:id="rId5"/>
    <p:sldId id="320" r:id="rId6"/>
    <p:sldId id="297" r:id="rId7"/>
    <p:sldId id="345" r:id="rId8"/>
    <p:sldId id="346" r:id="rId9"/>
    <p:sldId id="347" r:id="rId10"/>
    <p:sldId id="348" r:id="rId11"/>
    <p:sldId id="327" r:id="rId12"/>
    <p:sldId id="349" r:id="rId13"/>
    <p:sldId id="350" r:id="rId14"/>
    <p:sldId id="351" r:id="rId15"/>
    <p:sldId id="352" r:id="rId16"/>
    <p:sldId id="353" r:id="rId17"/>
    <p:sldId id="354" r:id="rId18"/>
    <p:sldId id="356" r:id="rId19"/>
    <p:sldId id="279" r:id="rId20"/>
    <p:sldId id="331" r:id="rId21"/>
    <p:sldId id="334" r:id="rId22"/>
    <p:sldId id="335" r:id="rId23"/>
    <p:sldId id="337" r:id="rId24"/>
    <p:sldId id="33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33CC"/>
    <a:srgbClr val="00FF00"/>
    <a:srgbClr val="006600"/>
    <a:srgbClr val="339933"/>
    <a:srgbClr val="FF3300"/>
    <a:srgbClr val="000066"/>
    <a:srgbClr val="FF99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963" autoAdjust="0"/>
    <p:restoredTop sz="96303" autoAdjust="0"/>
  </p:normalViewPr>
  <p:slideViewPr>
    <p:cSldViewPr>
      <p:cViewPr>
        <p:scale>
          <a:sx n="48" d="100"/>
          <a:sy n="48" d="100"/>
        </p:scale>
        <p:origin x="-178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CE248-A2A7-4CDC-B2B6-8FC167EE82B5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B027-0013-4EC4-BB37-EB5E27E42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1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3C0-51D5-4B2E-BBC5-0E4E0575849C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4C74-BE92-4B3E-A8AE-51A0196F307F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786D-B418-4E29-AB5A-05C3EEFF2612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A43-1F5E-4986-9FE8-1C0B8458BDC0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49C8-3487-47BB-A8EE-9E08F4BAD5B3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B5A-B109-4FC5-B23F-9DB8D7F8C9E6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A9E9-E9B2-4752-84F1-6A6B2D766C87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CF02-3DA9-416D-8FF6-0AE78D2EF96C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AB69-E7A2-413E-847E-B20CE678014E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EF18-79AC-4B60-90D6-3B584C9D762B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CB0C-6C81-4B67-9D92-A82069BE5513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293C7A-7017-4728-A2E1-B2E281C4B76A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hem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6" name="Flowchart: Alternate Process 5"/>
          <p:cNvSpPr/>
          <p:nvPr/>
        </p:nvSpPr>
        <p:spPr>
          <a:xfrm>
            <a:off x="0" y="6705600"/>
            <a:ext cx="9144000" cy="152400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"/>
            <a:ext cx="8229600" cy="22860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  <a:endParaRPr lang="en-US" sz="2800" spc="-3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unflower_sist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5334000"/>
            <a:ext cx="1428750" cy="1524000"/>
          </a:xfrm>
          <a:prstGeom prst="rect">
            <a:avLst/>
          </a:prstGeom>
        </p:spPr>
      </p:pic>
      <p:pic>
        <p:nvPicPr>
          <p:cNvPr id="18" name="Picture 17" descr="sunflower_sist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181600"/>
            <a:ext cx="1428750" cy="1524000"/>
          </a:xfrm>
          <a:prstGeom prst="rect">
            <a:avLst/>
          </a:prstGeom>
        </p:spPr>
      </p:pic>
      <p:pic>
        <p:nvPicPr>
          <p:cNvPr id="19" name="Picture 18" descr="red-butterfly-source_hw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343400"/>
            <a:ext cx="638175" cy="2362200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2286000" y="1828800"/>
            <a:ext cx="4419600" cy="4267200"/>
          </a:xfrm>
          <a:prstGeom prst="donut">
            <a:avLst>
              <a:gd name="adj" fmla="val 18938"/>
            </a:avLst>
          </a:prstGeom>
          <a:gradFill flip="none" rotWithShape="1">
            <a:gsLst>
              <a:gs pos="0">
                <a:schemeClr val="accent6">
                  <a:tint val="62000"/>
                  <a:satMod val="180000"/>
                </a:schemeClr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r>
              <a:rPr lang="en-US" sz="6600" b="1" spc="3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66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E.F.T. Class</a:t>
            </a:r>
            <a:endParaRPr lang="en-US" sz="6600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304800"/>
            <a:ext cx="8229600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  <a:endParaRPr lang="en-US" sz="2800" spc="-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3276600"/>
            <a:ext cx="3962400" cy="3352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1"/>
          </p:cNvCxnSpPr>
          <p:nvPr/>
        </p:nvCxnSpPr>
        <p:spPr>
          <a:xfrm rot="10800000" flipH="1" flipV="1">
            <a:off x="0" y="3429000"/>
            <a:ext cx="3733800" cy="3200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A-90281 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895600"/>
            <a:ext cx="1676400" cy="209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thickness of the arches is 6 feet and have slightly    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and round wall. The west wall in the interior has 11            . 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mihrabs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decorated with stone work and                .  The floor of the mosque is made of bricks. Besides being used as a prayer hall , Khan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used the mosque as his court also. Today , it is one of the greatest tourist attractions and one of the best architectural beauties of Bangladesh.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01" b="60916"/>
          <a:stretch>
            <a:fillRect/>
          </a:stretch>
        </p:blipFill>
        <p:spPr>
          <a:xfrm>
            <a:off x="7162800" y="4343400"/>
            <a:ext cx="1653813" cy="205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828800"/>
            <a:ext cx="1905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terracotta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419600"/>
            <a:ext cx="3124199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12954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mihrabs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9" r="10473" b="4505"/>
          <a:stretch>
            <a:fillRect/>
          </a:stretch>
        </p:blipFill>
        <p:spPr>
          <a:xfrm>
            <a:off x="3810000" y="4343400"/>
            <a:ext cx="3167495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990600"/>
            <a:ext cx="2209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narrowing hollows </a:t>
            </a:r>
            <a:endParaRPr lang="en-US" sz="2400" spc="-15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r 7"/>
          <p:cNvSpPr/>
          <p:nvPr/>
        </p:nvSpPr>
        <p:spPr>
          <a:xfrm>
            <a:off x="152400" y="0"/>
            <a:ext cx="609600" cy="609600"/>
          </a:xfrm>
          <a:prstGeom prst="flowChartOr">
            <a:avLst/>
          </a:prstGeom>
          <a:gradFill>
            <a:gsLst>
              <a:gs pos="6800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24" name="Picture 23" descr="vocabula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7201"/>
            <a:ext cx="8001001" cy="591661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5" name="Rounded Rectangle 24"/>
          <p:cNvSpPr/>
          <p:nvPr/>
        </p:nvSpPr>
        <p:spPr>
          <a:xfrm>
            <a:off x="3657600" y="640361"/>
            <a:ext cx="4889501" cy="73123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Search difficult words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36" r="3896" b="42142"/>
          <a:stretch/>
        </p:blipFill>
        <p:spPr>
          <a:xfrm>
            <a:off x="228599" y="2616848"/>
            <a:ext cx="8764595" cy="2039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7851" y="887997"/>
            <a:ext cx="312420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77 low height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ooms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1" y="839228"/>
            <a:ext cx="5412286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 corners have 4 smaller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ooms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3981451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Arched doorways on east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14600" y="4343401"/>
            <a:ext cx="1257300" cy="761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38400" y="4267200"/>
            <a:ext cx="2590800" cy="843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14600" y="4419600"/>
            <a:ext cx="4343400" cy="69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866900" y="44577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0" y="1981200"/>
            <a:ext cx="495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477000" y="23622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0800" y="1828800"/>
            <a:ext cx="5791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</p:cNvCxnSpPr>
          <p:nvPr/>
        </p:nvCxnSpPr>
        <p:spPr>
          <a:xfrm rot="5400000">
            <a:off x="1787420" y="1424426"/>
            <a:ext cx="750554" cy="1734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381999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67400"/>
            <a:ext cx="82296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 Arched doorways each on north and south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276600" y="4572000"/>
            <a:ext cx="1371600" cy="1219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810000" y="5029200"/>
            <a:ext cx="15240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67200" y="4800600"/>
            <a:ext cx="1447800" cy="685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610100" y="4381500"/>
            <a:ext cx="1524000" cy="1447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4648200" y="4419600"/>
            <a:ext cx="1981200" cy="1447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648200" y="4343400"/>
            <a:ext cx="2819400" cy="152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4648200" y="4343400"/>
            <a:ext cx="2514600" cy="152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E4D9"/>
              </a:clrFrom>
              <a:clrTo>
                <a:srgbClr val="E8E4D9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5608" y="599994"/>
            <a:ext cx="2645779" cy="1902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09600"/>
            <a:ext cx="12811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Hollow</a:t>
            </a:r>
            <a:endParaRPr lang="en-US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57200"/>
            <a:ext cx="380999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Empty space inside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83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Hollow</a:t>
            </a:r>
            <a:endParaRPr lang="en-US" b="1" spc="-15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82296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is a hollow in the  basket.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3" t="17708" r="14906" b="5555"/>
          <a:stretch/>
        </p:blipFill>
        <p:spPr>
          <a:xfrm>
            <a:off x="4800600" y="3124200"/>
            <a:ext cx="1981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4419600"/>
            <a:ext cx="39624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building is made with some 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slender columns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429000"/>
            <a:ext cx="3962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Slender Column</a:t>
            </a:r>
            <a:endParaRPr lang="en-US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962400"/>
            <a:ext cx="1828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 pillar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 animBg="1"/>
      <p:bldP spid="10" grpId="0" build="p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783892"/>
            <a:ext cx="2667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Inside the mosque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457200"/>
            <a:ext cx="2971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783892"/>
            <a:ext cx="2057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Interior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8077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Interior  side of the mosque is very nice.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18769" r="4167" b="39565"/>
          <a:stretch/>
        </p:blipFill>
        <p:spPr>
          <a:xfrm>
            <a:off x="2209800" y="3200400"/>
            <a:ext cx="4876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4038600"/>
            <a:ext cx="1828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Exterior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657600"/>
            <a:ext cx="16002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Outer side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62600"/>
            <a:ext cx="8077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Exterior  side of the mosque is also very nice.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04800"/>
            <a:ext cx="24384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2254" y="2362200"/>
            <a:ext cx="845314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interior western wall of the mosque is beautifully decorated with terracotta  foliage and flowers 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21336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terracotta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946" y="685800"/>
            <a:ext cx="3129254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Earth/mud  made decoration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581400"/>
            <a:ext cx="252105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33400" y="3886200"/>
            <a:ext cx="187262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Mangrove</a:t>
            </a:r>
            <a:endParaRPr lang="en-US" sz="3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83058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Sundarban is a mangrove forest.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454" y="3429000"/>
            <a:ext cx="3429000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tree that grows in wet mud at the edge of river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1641795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Outskirts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5344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Buriganga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at the outskirts of Dhaka city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85800"/>
            <a:ext cx="2806768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outer parts of a city.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93"/>
          <a:stretch/>
        </p:blipFill>
        <p:spPr>
          <a:xfrm>
            <a:off x="2438400" y="228600"/>
            <a:ext cx="3308296" cy="1953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4191000"/>
            <a:ext cx="16002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Aisle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4582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are 9  aisles in Star mosque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038600"/>
            <a:ext cx="22860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corridor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0" b="21804"/>
          <a:stretch>
            <a:fillRect/>
          </a:stretch>
        </p:blipFill>
        <p:spPr>
          <a:xfrm>
            <a:off x="2286000" y="3352800"/>
            <a:ext cx="3378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3" b="33334"/>
          <a:stretch/>
        </p:blipFill>
        <p:spPr>
          <a:xfrm>
            <a:off x="533400" y="1219200"/>
            <a:ext cx="8229600" cy="2932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88532"/>
            <a:ext cx="8381999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look at the picture. Ask and answer the following questions with your partner.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8305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How many dooms in the mosque?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8305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. Where is it situated?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8305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. Who founded it?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305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. How many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mihrabs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172200"/>
            <a:ext cx="8305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. When it was founded?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7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0" y="228600"/>
            <a:ext cx="3286116" cy="1628764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  works-2  </a:t>
            </a:r>
            <a:endParaRPr lang="en-US" sz="32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304800"/>
            <a:ext cx="5410200" cy="838200"/>
          </a:xfrm>
          <a:prstGeom prst="roundRect">
            <a:avLst>
              <a:gd name="adj" fmla="val 3530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the chart  related Shat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Mosque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905001"/>
          <a:ext cx="8305800" cy="4358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43400"/>
                <a:gridCol w="3962400"/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Shat </a:t>
                      </a:r>
                      <a:r>
                        <a:rPr lang="en-US" sz="2800" spc="-15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Gambuj</a:t>
                      </a:r>
                      <a:r>
                        <a:rPr lang="en-US" sz="2800" spc="-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Mosque</a:t>
                      </a:r>
                      <a:endParaRPr lang="en-US" sz="2800" spc="-15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Founded by</a:t>
                      </a:r>
                      <a:endParaRPr lang="en-US" sz="36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dirty="0" smtClean="0">
                          <a:solidFill>
                            <a:srgbClr val="3399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endParaRPr lang="en-US" sz="3600" b="1" dirty="0">
                        <a:solidFill>
                          <a:srgbClr val="3399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US" sz="3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dooms</a:t>
                      </a:r>
                      <a:endParaRPr lang="en-US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Arches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spc="-15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Thickness of the arches</a:t>
                      </a:r>
                      <a:endParaRPr lang="en-US" sz="3600" b="1" spc="-15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445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3600" b="1" spc="-150" dirty="0" err="1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Mihrabs</a:t>
                      </a:r>
                      <a:endParaRPr lang="en-US" sz="3600" b="1" spc="-15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4384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Ulugh Khan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Jahan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0480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7338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77+4=81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3434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50292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6feet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638800"/>
            <a:ext cx="3886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Presented </a:t>
            </a:r>
            <a:br>
              <a:rPr lang="en-US" sz="60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6000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Md.Solaiman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Assist.teacher</a:t>
            </a:r>
            <a:r>
              <a:rPr lang="en-US" sz="32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english</a:t>
            </a:r>
            <a:r>
              <a:rPr lang="en-US" sz="32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Kapasia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Horimonjury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Pilot Girls’ High School.</a:t>
            </a:r>
            <a:b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Kapasia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2400" cap="none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Gazipur</a:t>
            </a:r>
            <a:r>
              <a:rPr lang="en-US" sz="2400" cap="none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8" t="4894" r="3279"/>
          <a:stretch>
            <a:fillRect/>
          </a:stretch>
        </p:blipFill>
        <p:spPr>
          <a:xfrm>
            <a:off x="152400" y="0"/>
            <a:ext cx="2071574" cy="1437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228600"/>
            <a:ext cx="6324600" cy="1524000"/>
          </a:xfrm>
          <a:prstGeom prst="roundRect">
            <a:avLst>
              <a:gd name="adj" fmla="val 20735"/>
            </a:avLst>
          </a:prstGeom>
          <a:solidFill>
            <a:schemeClr val="bg1">
              <a:lumMod val="75000"/>
            </a:schemeClr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 of the Star Mosque in Dhaka. Write a description on the Star Mosque with the help of the given clues.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min\Desktop\images\school-logo.gif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356143" y="6248400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  works </a:t>
            </a:r>
            <a:endParaRPr lang="en-US" sz="28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544" y="1981200"/>
            <a:ext cx="5043055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04800" y="19812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Dhaka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4384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Established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- 18</a:t>
            </a:r>
            <a:r>
              <a:rPr lang="en-US" sz="2400" spc="-15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sz="2400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9718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Style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Mughal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35052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pc="-15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Khairat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Road</a:t>
            </a:r>
            <a:endParaRPr lang="en-US" sz="2400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39624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Interio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r-mosaic floor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44196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By-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Mirza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Golam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Pir</a:t>
            </a:r>
            <a:endParaRPr lang="en-US" sz="2400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9530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2400" spc="-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486400"/>
            <a:ext cx="3200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China ware and white cement</a:t>
            </a:r>
            <a:endParaRPr lang="en-US" sz="2000" spc="-1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6019800"/>
            <a:ext cx="83058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en-US" sz="2400" spc="-1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deferent size of stars on dome and outside wa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00042"/>
            <a:ext cx="8229600" cy="71438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Grammar discussion and further open works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0" y="1371600"/>
            <a:ext cx="5105400" cy="2895600"/>
          </a:xfrm>
          <a:prstGeom prst="roundRect">
            <a:avLst>
              <a:gd name="adj" fmla="val 2356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Shat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Gamb</a:t>
            </a:r>
            <a:r>
              <a:rPr lang="en-US" sz="3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halifatabad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undarbans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</a:t>
            </a:r>
          </a:p>
          <a:p>
            <a:pPr algn="ctr"/>
            <a:r>
              <a:rPr lang="en-US" sz="3200" spc="-15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orld </a:t>
            </a:r>
            <a:r>
              <a:rPr lang="en-US" sz="3200" spc="-15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eritage </a:t>
            </a:r>
            <a:r>
              <a:rPr lang="en-US" sz="3200" spc="-15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ite </a:t>
            </a: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agerhat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534400" cy="538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pick out another   words  from the text .</a:t>
            </a:r>
            <a:endParaRPr lang="en-US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667000"/>
            <a:ext cx="3276600" cy="12192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Combined words Capital letter noun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724400"/>
            <a:ext cx="85344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2290A"/>
                </a:solidFill>
                <a:latin typeface="Times New Roman" pitchFamily="18" charset="0"/>
                <a:cs typeface="Times New Roman" pitchFamily="18" charset="0"/>
              </a:rPr>
              <a:t>Note:- Capital letter is used   Before proper noun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1600200"/>
            <a:ext cx="3276600" cy="10668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Capitals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762000"/>
            <a:ext cx="4953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812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was Khan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9050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8194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built the Shat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Mosque?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657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did  the mosque establish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3581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419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many door ways it has?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4343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181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 it is for?</a:t>
            </a:r>
            <a:endParaRPr lang="en-US" sz="3200" spc="-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68580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 was a saint.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76962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Ulugh Khan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85344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15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93726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25 doors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100584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World Heritag</a:t>
            </a:r>
            <a:r>
              <a:rPr lang="en-US" sz="3200" spc="-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spc="-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04800" y="0"/>
            <a:ext cx="1905000" cy="1828800"/>
          </a:xfrm>
          <a:prstGeom prst="donut">
            <a:avLst>
              <a:gd name="adj" fmla="val 33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2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Feedback of the students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834 -0.7111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71111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71111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045E-16 L 0.00834 -0.7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834 -0.7222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26" y="2714625"/>
            <a:ext cx="7994074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09600" y="838200"/>
            <a:ext cx="80772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9998" y="6477001"/>
            <a:ext cx="844005" cy="353702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fld id="{B6F15528-21DE-4FAA-801E-634DDDAF4B2B}" type="slidenum">
              <a:rPr lang="en-US" smtClean="0">
                <a:solidFill>
                  <a:srgbClr val="0000FF"/>
                </a:solidFill>
              </a:rPr>
              <a:pPr/>
              <a:t>23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726" y="2643187"/>
            <a:ext cx="7917873" cy="252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r>
              <a:rPr lang="en-US" sz="2400" spc="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Kapasia</a:t>
            </a:r>
            <a:r>
              <a:rPr lang="en-US" sz="2400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Horimonjury</a:t>
            </a:r>
            <a:r>
              <a:rPr lang="en-US" sz="2400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Pilot Girls’  High School.</a:t>
            </a:r>
            <a:endParaRPr lang="en-US" sz="2400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3200400"/>
            <a:ext cx="4038600" cy="2514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you want to visit the Shat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Mosque? Why? </a:t>
            </a:r>
          </a:p>
        </p:txBody>
      </p:sp>
      <p:pic>
        <p:nvPicPr>
          <p:cNvPr id="11" name="Picture 10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3" b="33334"/>
          <a:stretch/>
        </p:blipFill>
        <p:spPr>
          <a:xfrm>
            <a:off x="838200" y="3124200"/>
            <a:ext cx="3429000" cy="267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-20121214-WA00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680" r="145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055905">
            <a:off x="2956224" y="1531780"/>
            <a:ext cx="5088281" cy="2143538"/>
          </a:xfrm>
          <a:prstGeom prst="rect">
            <a:avLst/>
          </a:prstGeom>
          <a:noFill/>
        </p:spPr>
        <p:txBody>
          <a:bodyPr wrap="square" lIns="91420" tIns="45711" rIns="91420" bIns="45711" rtlCol="0">
            <a:prstTxWarp prst="textCurveUp">
              <a:avLst>
                <a:gd name="adj" fmla="val 563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pc="3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 </a:t>
            </a:r>
            <a:r>
              <a:rPr lang="en-US" b="1" spc="-15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again.Bye</a:t>
            </a:r>
            <a:endParaRPr lang="en-US" sz="200" b="1" spc="-15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14800" y="3962400"/>
            <a:ext cx="4495800" cy="1524000"/>
          </a:xfrm>
          <a:prstGeom prst="rect">
            <a:avLst/>
          </a:prstGeom>
        </p:spPr>
        <p:txBody>
          <a:bodyPr lIns="91420" tIns="45711" rIns="91420" bIns="45711">
            <a:normAutofit fontScale="4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10300" b="1" dirty="0" smtClean="0">
                <a:ln w="11430"/>
                <a:latin typeface="NikoshBAN" pitchFamily="2" charset="0"/>
                <a:cs typeface="NikoshBAN" pitchFamily="2" charset="0"/>
              </a:rPr>
              <a:t> See you again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0300" b="1" dirty="0" smtClean="0">
                <a:ln w="11430"/>
                <a:latin typeface="NikoshBAN" pitchFamily="2" charset="0"/>
                <a:cs typeface="NikoshBAN" pitchFamily="2" charset="0"/>
              </a:rPr>
              <a:t>next class </a:t>
            </a:r>
            <a:endParaRPr lang="en-US" sz="103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amin\Desktop\images\school-logo.gif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57200" y="12192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We see the mosque in </a:t>
            </a:r>
            <a:r>
              <a:rPr lang="en-US" sz="2400" spc="-15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Bagherhat</a:t>
            </a:r>
            <a:r>
              <a:rPr lang="en-US" sz="24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1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7620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This    is a mosque.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8600"/>
            <a:ext cx="74676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 at the picture and answer the questions.  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amin\Desktop\images\school-logo.gif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7620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What   is this building?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2192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Where do we see this building?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762000"/>
            <a:ext cx="4191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We call it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Shatgambuj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Masjid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1219200"/>
            <a:ext cx="4191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is our Heritage.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lum bright="-2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59"/>
          <a:stretch/>
        </p:blipFill>
        <p:spPr>
          <a:xfrm>
            <a:off x="381000" y="1828800"/>
            <a:ext cx="84582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 29"/>
          <p:cNvSpPr/>
          <p:nvPr/>
        </p:nvSpPr>
        <p:spPr>
          <a:xfrm>
            <a:off x="381001" y="5816145"/>
            <a:ext cx="84582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Shat Gambuj Mosque is a world heritage.</a:t>
            </a:r>
            <a:endParaRPr lang="en-US" sz="3200" cap="none" spc="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7620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What do we call it?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12192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What it is for?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2362200" y="609600"/>
            <a:ext cx="3643309" cy="13573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33" tIns="45717" rIns="91433" bIns="45717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pic>
        <p:nvPicPr>
          <p:cNvPr id="7" name="Picture 6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1" y="6172202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819400"/>
            <a:ext cx="4572000" cy="515926"/>
          </a:xfrm>
          <a:prstGeom prst="rect">
            <a:avLst/>
          </a:prstGeom>
        </p:spPr>
        <p:txBody>
          <a:bodyPr lIns="84216" tIns="42108" rIns="84216" bIns="42108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Shat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Mosque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505200"/>
            <a:ext cx="4572000" cy="577481"/>
          </a:xfrm>
          <a:prstGeom prst="rect">
            <a:avLst/>
          </a:prstGeom>
        </p:spPr>
        <p:txBody>
          <a:bodyPr lIns="84216" tIns="42108" rIns="84216" bIns="42108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# 8 Lesson # 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4114800"/>
            <a:ext cx="4572000" cy="577481"/>
          </a:xfrm>
          <a:prstGeom prst="rect">
            <a:avLst/>
          </a:prstGeom>
        </p:spPr>
        <p:txBody>
          <a:bodyPr lIns="84216" tIns="42108" rIns="84216" bIns="42108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Page # 101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1447800" y="228600"/>
            <a:ext cx="5500688" cy="600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143000" y="2286000"/>
            <a:ext cx="6934200" cy="48354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ShatGambuj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Mosque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1143000" y="3810000"/>
            <a:ext cx="6920053" cy="48354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 the chart given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1143000" y="4648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Write about a mosque using clue.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143000" y="3124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 meaning of the new words.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ktangel 35"/>
          <p:cNvSpPr>
            <a:spLocks noChangeArrowheads="1"/>
          </p:cNvSpPr>
          <p:nvPr/>
        </p:nvSpPr>
        <p:spPr bwMode="auto">
          <a:xfrm>
            <a:off x="1141946" y="5410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-97" charset="-128"/>
                <a:cs typeface="Times New Roman" pitchFamily="18" charset="0"/>
              </a:rPr>
              <a:t>Understand the text.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-97" charset="-128"/>
              <a:cs typeface="Times New Roman" pitchFamily="18" charset="0"/>
            </a:endParaRPr>
          </a:p>
        </p:txBody>
      </p:sp>
      <p:grpSp>
        <p:nvGrpSpPr>
          <p:cNvPr id="3" name="Gruppe 77"/>
          <p:cNvGrpSpPr>
            <a:grpSpLocks/>
          </p:cNvGrpSpPr>
          <p:nvPr/>
        </p:nvGrpSpPr>
        <p:grpSpPr bwMode="auto">
          <a:xfrm>
            <a:off x="720437" y="5401527"/>
            <a:ext cx="377965" cy="468364"/>
            <a:chOff x="876300" y="4208463"/>
            <a:chExt cx="344488" cy="342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chemeClr val="bg1"/>
                </a:solidFill>
                <a:latin typeface="Times New Roman" pitchFamily="18" charset="0"/>
                <a:ea typeface="ＭＳ Ｐゴシック" pitchFamily="-97" charset="-128"/>
                <a:cs typeface="Times New Roman" pitchFamily="18" charset="0"/>
              </a:endParaRPr>
            </a:p>
          </p:txBody>
        </p:sp>
        <p:sp>
          <p:nvSpPr>
            <p:cNvPr id="77" name="Tekstboks 76"/>
            <p:cNvSpPr txBox="1">
              <a:spLocks noChangeArrowheads="1"/>
            </p:cNvSpPr>
            <p:nvPr/>
          </p:nvSpPr>
          <p:spPr bwMode="auto">
            <a:xfrm>
              <a:off x="890588" y="4238624"/>
              <a:ext cx="322262" cy="29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2000" b="1" dirty="0">
                  <a:solidFill>
                    <a:schemeClr val="bg1"/>
                  </a:solidFill>
                  <a:latin typeface="Times New Roman" pitchFamily="18" charset="0"/>
                  <a:ea typeface="ＭＳ Ｐゴシック" pitchFamily="-97" charset="-128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" name="Gruppe 79"/>
          <p:cNvGrpSpPr>
            <a:grpSpLocks/>
          </p:cNvGrpSpPr>
          <p:nvPr/>
        </p:nvGrpSpPr>
        <p:grpSpPr bwMode="auto">
          <a:xfrm>
            <a:off x="721491" y="4654704"/>
            <a:ext cx="377965" cy="474870"/>
            <a:chOff x="876300" y="3790950"/>
            <a:chExt cx="344488" cy="347663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876300" y="3790950"/>
              <a:ext cx="344488" cy="34766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9" name="Tekstboks 78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grpSp>
        <p:nvGrpSpPr>
          <p:cNvPr id="5" name="Gruppe 81"/>
          <p:cNvGrpSpPr>
            <a:grpSpLocks/>
          </p:cNvGrpSpPr>
          <p:nvPr/>
        </p:nvGrpSpPr>
        <p:grpSpPr bwMode="auto">
          <a:xfrm>
            <a:off x="706290" y="3844497"/>
            <a:ext cx="377965" cy="470532"/>
            <a:chOff x="876300" y="3363913"/>
            <a:chExt cx="344488" cy="344487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33639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1" name="Tekstboks 80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6" name="Gruppe 83"/>
          <p:cNvGrpSpPr>
            <a:grpSpLocks/>
          </p:cNvGrpSpPr>
          <p:nvPr/>
        </p:nvGrpSpPr>
        <p:grpSpPr bwMode="auto">
          <a:xfrm>
            <a:off x="721491" y="3135041"/>
            <a:ext cx="377965" cy="470533"/>
            <a:chOff x="876300" y="2936875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6300" y="2936875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7" name="Gruppe 85"/>
          <p:cNvGrpSpPr>
            <a:grpSpLocks/>
          </p:cNvGrpSpPr>
          <p:nvPr/>
        </p:nvGrpSpPr>
        <p:grpSpPr bwMode="auto">
          <a:xfrm>
            <a:off x="720437" y="2252254"/>
            <a:ext cx="377965" cy="468364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2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47937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39" name="Date Placeholder 1"/>
          <p:cNvSpPr txBox="1">
            <a:spLocks/>
          </p:cNvSpPr>
          <p:nvPr/>
        </p:nvSpPr>
        <p:spPr>
          <a:xfrm>
            <a:off x="190500" y="6327775"/>
            <a:ext cx="22479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Dated:-</a:t>
            </a:r>
            <a:fld id="{72742D1A-408D-48A3-A311-73B33802EA0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 marL="0" marR="0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gray">
          <a:xfrm>
            <a:off x="838200" y="1219200"/>
            <a:ext cx="7239000" cy="600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 the end of the lesson , the learners will be able to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ate Placeholder 2"/>
          <p:cNvSpPr txBox="1">
            <a:spLocks/>
          </p:cNvSpPr>
          <p:nvPr/>
        </p:nvSpPr>
        <p:spPr>
          <a:xfrm>
            <a:off x="6553200" y="6172201"/>
            <a:ext cx="1787857" cy="380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9BB29-B236-427F-ADCA-6724F3A7AC14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A9076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6/1/2017</a:t>
            </a:fld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A9076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EFT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9076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81001"/>
            <a:ext cx="35052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text silently</a:t>
            </a:r>
            <a:endParaRPr lang="en-US" dirty="0"/>
          </a:p>
        </p:txBody>
      </p:sp>
      <p:pic>
        <p:nvPicPr>
          <p:cNvPr id="14" name="Picture 13" descr="C:\Users\amin\Desktop\images\school-logo.gif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533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6/1/2017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066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Heritage is what we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inherit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from the past , live with them in the present and then pass on to our children or future generation. Our unique source of life and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our cultural and natural heritage. When we speak of “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 Heritage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 ,it indicates places and sites that we go from the past and pass on to the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generation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the entire world.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9958"/>
            <a:ext cx="685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Shat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Mosque in                is such a heritage . It became a UNESCO World Heritage Site in 1985. 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Originally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Mosque City was known as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Khalifatabad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‘.  It is situated at the outskirts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town—not very far from the dense             of the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Sundarbans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Khalifatabad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a Muslim colony. It was founded by the Turkish general , a saint warrior Ulugh Khan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15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century. The infrastructure of the city reveals significant technical skills in many mosque as well as early Islamic monuments.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3048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Bagerhat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609599"/>
            <a:ext cx="1568787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7" r="37500" b="32011"/>
          <a:stretch>
            <a:fillRect/>
          </a:stretch>
        </p:blipFill>
        <p:spPr>
          <a:xfrm>
            <a:off x="7239000" y="34290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81200" y="27432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mangrove forest </a:t>
            </a:r>
            <a:endParaRPr lang="en-US" sz="2400" spc="-15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Baked bricks were used for the construction of the buildings. The planning of the city was distinctly dominated by Islamic architecture  and the decorations were a combination of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Moghal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and Turkish architecture.  </a:t>
            </a:r>
          </a:p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Khan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Jahan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built a network of roads, bridges, public buildings and reservoirs to make the city habitable. There were about 360  mosques in the city . Among them the most remarkable is the multi domed Shat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Gambuj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Mosque. 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 mosque is unique in the sense that it has 60 pillars the support the roof, with 77 low height domes. The  4 towers at 4 corners have smaller          on the roof as well. The vast prayer hall has 11 arched doorways on the east and  7 each on the north and south for light and ventilation. It has 7            running along the length  of the mosque and 11 deep curves between the slender stone          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.These column support the curving arches created by the dooms.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00" t="19512" r="28000" b="9944"/>
          <a:stretch>
            <a:fillRect/>
          </a:stretch>
        </p:blipFill>
        <p:spPr>
          <a:xfrm>
            <a:off x="533400" y="4343400"/>
            <a:ext cx="2188724" cy="2286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505200" y="26670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aisles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6" t="14035" r="18865" b="27820"/>
          <a:stretch>
            <a:fillRect/>
          </a:stretch>
        </p:blipFill>
        <p:spPr>
          <a:xfrm>
            <a:off x="3048000" y="4343400"/>
            <a:ext cx="3429000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13716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domes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0" y="4800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953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4953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4953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7" t="14445" r="20035" b="5555"/>
          <a:stretch/>
        </p:blipFill>
        <p:spPr>
          <a:xfrm>
            <a:off x="6934200" y="3962400"/>
            <a:ext cx="1752600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3505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heme8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1050</Words>
  <Application>Microsoft Office PowerPoint</Application>
  <PresentationFormat>On-screen Show (4:3)</PresentationFormat>
  <Paragraphs>162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Theme8</vt:lpstr>
      <vt:lpstr>Slide 1</vt:lpstr>
      <vt:lpstr>Presented  by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RISHA.COM</cp:lastModifiedBy>
  <cp:revision>329</cp:revision>
  <dcterms:created xsi:type="dcterms:W3CDTF">2014-01-27T15:29:29Z</dcterms:created>
  <dcterms:modified xsi:type="dcterms:W3CDTF">2017-06-01T16:50:09Z</dcterms:modified>
</cp:coreProperties>
</file>