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136914-68D8-49DF-8C51-1F794FA7CE2A}" type="doc">
      <dgm:prSet loTypeId="urn:microsoft.com/office/officeart/2011/layout/HexagonRadial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4DD61DA-A4D9-412F-9491-892365F7BAC1}">
      <dgm:prSet phldrT="[Text]"/>
      <dgm:spPr>
        <a:solidFill>
          <a:srgbClr val="FF0000"/>
        </a:solidFill>
        <a:ln w="76200"/>
      </dgm:spPr>
      <dgm:t>
        <a:bodyPr/>
        <a:lstStyle/>
        <a:p>
          <a:endParaRPr lang="en-US" dirty="0"/>
        </a:p>
      </dgm:t>
    </dgm:pt>
    <dgm:pt modelId="{094ED823-9D91-4D18-BAD6-07770CC59FCD}" type="parTrans" cxnId="{B86B5269-C3A3-47C0-B1D5-DBC267264B91}">
      <dgm:prSet/>
      <dgm:spPr/>
      <dgm:t>
        <a:bodyPr/>
        <a:lstStyle/>
        <a:p>
          <a:endParaRPr lang="en-US"/>
        </a:p>
      </dgm:t>
    </dgm:pt>
    <dgm:pt modelId="{64F54B51-73D5-4976-B37C-2A7150AF734D}" type="sibTrans" cxnId="{B86B5269-C3A3-47C0-B1D5-DBC267264B91}">
      <dgm:prSet/>
      <dgm:spPr/>
      <dgm:t>
        <a:bodyPr/>
        <a:lstStyle/>
        <a:p>
          <a:endParaRPr lang="en-US"/>
        </a:p>
      </dgm:t>
    </dgm:pt>
    <dgm:pt modelId="{9696C8CE-CB00-40DE-83B9-9FB32246BF29}">
      <dgm:prSet phldrT="[Text]" custT="1"/>
      <dgm:spPr>
        <a:solidFill>
          <a:srgbClr val="00B050"/>
        </a:solidFill>
        <a:ln w="57150"/>
      </dgm:spPr>
      <dgm:t>
        <a:bodyPr/>
        <a:lstStyle/>
        <a:p>
          <a:r>
            <a:rPr lang="bn-BD" sz="2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</a:p>
        <a:p>
          <a:r>
            <a:rPr lang="bn-BD" sz="2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বাংলা- ১৩০৬</a:t>
          </a:r>
        </a:p>
        <a:p>
          <a:r>
            <a:rPr lang="bn-BD" sz="2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ইংরেজি- ১৮৯৯ সাল</a:t>
          </a:r>
          <a:r>
            <a:rPr lang="bn-BD" sz="2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  <a:p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57BF74-377D-45D8-851B-81DA8914F4A5}" type="parTrans" cxnId="{B08E630F-D7B2-4245-800B-05B68BA261A0}">
      <dgm:prSet/>
      <dgm:spPr/>
      <dgm:t>
        <a:bodyPr/>
        <a:lstStyle/>
        <a:p>
          <a:endParaRPr lang="en-US"/>
        </a:p>
      </dgm:t>
    </dgm:pt>
    <dgm:pt modelId="{D0E069FC-E65D-4005-B5A1-BEA69CE15727}" type="sibTrans" cxnId="{B08E630F-D7B2-4245-800B-05B68BA261A0}">
      <dgm:prSet/>
      <dgm:spPr/>
      <dgm:t>
        <a:bodyPr/>
        <a:lstStyle/>
        <a:p>
          <a:endParaRPr lang="en-US"/>
        </a:p>
      </dgm:t>
    </dgm:pt>
    <dgm:pt modelId="{5D3F9167-D728-42D6-B01C-73946A25E435}">
      <dgm:prSet phldrT="[Text]" custT="1"/>
      <dgm:spPr>
        <a:solidFill>
          <a:srgbClr val="0070C0"/>
        </a:solidFill>
        <a:ln w="57150"/>
      </dgm:spPr>
      <dgm:t>
        <a:bodyPr/>
        <a:lstStyle/>
        <a:p>
          <a:r>
            <a:rPr lang="bn-BD" sz="2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১৯১৭ সালে সেনাবাহিনীতে যোগ দেন।</a:t>
          </a:r>
          <a:endParaRPr lang="en-US" sz="20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11C4AA-C0FB-42D9-B8AF-D2DE52C8B377}" type="parTrans" cxnId="{71F830FA-4DBB-4572-9E82-F72FD16B6E09}">
      <dgm:prSet/>
      <dgm:spPr/>
      <dgm:t>
        <a:bodyPr/>
        <a:lstStyle/>
        <a:p>
          <a:endParaRPr lang="en-US"/>
        </a:p>
      </dgm:t>
    </dgm:pt>
    <dgm:pt modelId="{EF95FA72-A20F-4151-A2B8-63F80E594B7B}" type="sibTrans" cxnId="{71F830FA-4DBB-4572-9E82-F72FD16B6E09}">
      <dgm:prSet/>
      <dgm:spPr/>
      <dgm:t>
        <a:bodyPr/>
        <a:lstStyle/>
        <a:p>
          <a:endParaRPr lang="en-US"/>
        </a:p>
      </dgm:t>
    </dgm:pt>
    <dgm:pt modelId="{081C9B6B-AAE7-4C63-ABB8-57744FE1933D}">
      <dgm:prSet phldrT="[Text]" custT="1"/>
      <dgm:spPr>
        <a:solidFill>
          <a:srgbClr val="FF0000"/>
        </a:solidFill>
        <a:ln w="76200"/>
      </dgm:spPr>
      <dgm:t>
        <a:bodyPr/>
        <a:lstStyle/>
        <a:p>
          <a:r>
            <a:rPr lang="bn-BD" sz="2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শাখা সমূহ-</a:t>
          </a:r>
        </a:p>
        <a:p>
          <a:r>
            <a:rPr lang="bn-BD" sz="2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কবিতা, উপন্যাস, নাটক, ছোটগল্প, প্রবন্ধ</a:t>
          </a: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  <a:p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F8E6AE-2BF2-4691-ACB0-162F94F89F6D}" type="parTrans" cxnId="{4D239E6E-C165-401A-8755-D6E2E38B550F}">
      <dgm:prSet/>
      <dgm:spPr/>
      <dgm:t>
        <a:bodyPr/>
        <a:lstStyle/>
        <a:p>
          <a:endParaRPr lang="en-US"/>
        </a:p>
      </dgm:t>
    </dgm:pt>
    <dgm:pt modelId="{7094E166-31F9-4ADE-B2C3-19C7F15C53A6}" type="sibTrans" cxnId="{4D239E6E-C165-401A-8755-D6E2E38B550F}">
      <dgm:prSet/>
      <dgm:spPr/>
      <dgm:t>
        <a:bodyPr/>
        <a:lstStyle/>
        <a:p>
          <a:endParaRPr lang="en-US"/>
        </a:p>
      </dgm:t>
    </dgm:pt>
    <dgm:pt modelId="{E5858711-A5BE-4AFC-8913-784BA7435937}">
      <dgm:prSet phldrT="[Text]" custT="1"/>
      <dgm:spPr>
        <a:solidFill>
          <a:srgbClr val="FFC000"/>
        </a:solidFill>
        <a:ln w="76200"/>
      </dgm:spPr>
      <dgm:t>
        <a:bodyPr/>
        <a:lstStyle/>
        <a:p>
          <a:r>
            <a:rPr lang="bn-BD" sz="2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 সমূহ-</a:t>
          </a:r>
        </a:p>
        <a:p>
          <a:r>
            <a:rPr lang="bn-BD" sz="2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অগ্নিবীণা, বিষের বাঁশি, ছায়ানট, সিন্দু হিন্দল ইত্যাদি।</a:t>
          </a:r>
          <a:endParaRPr lang="en-US" sz="20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A42441-9082-4FDA-8AEC-12FC371E51B1}" type="parTrans" cxnId="{4BD81738-08A3-43D8-AE0C-68B719766AB2}">
      <dgm:prSet/>
      <dgm:spPr/>
      <dgm:t>
        <a:bodyPr/>
        <a:lstStyle/>
        <a:p>
          <a:endParaRPr lang="en-US"/>
        </a:p>
      </dgm:t>
    </dgm:pt>
    <dgm:pt modelId="{0B8FA1E5-D58D-4368-BADC-A933B10CC68D}" type="sibTrans" cxnId="{4BD81738-08A3-43D8-AE0C-68B719766AB2}">
      <dgm:prSet/>
      <dgm:spPr/>
      <dgm:t>
        <a:bodyPr/>
        <a:lstStyle/>
        <a:p>
          <a:endParaRPr lang="en-US"/>
        </a:p>
      </dgm:t>
    </dgm:pt>
    <dgm:pt modelId="{16A1623F-62A9-43E5-8CC5-3F4889F75B22}">
      <dgm:prSet phldrT="[Text]" custT="1"/>
      <dgm:spPr>
        <a:solidFill>
          <a:srgbClr val="FF0000"/>
        </a:solidFill>
        <a:ln w="76200"/>
      </dgm:spPr>
      <dgm:t>
        <a:bodyPr/>
        <a:lstStyle/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৪০ বছর বয়সে বাকশক্তি হারান।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0E9754-5B0B-419E-BF18-44E5859F304D}" type="parTrans" cxnId="{75D9E77B-AEFE-424B-9E78-9E0BDCF6425D}">
      <dgm:prSet/>
      <dgm:spPr/>
      <dgm:t>
        <a:bodyPr/>
        <a:lstStyle/>
        <a:p>
          <a:endParaRPr lang="en-US"/>
        </a:p>
      </dgm:t>
    </dgm:pt>
    <dgm:pt modelId="{2610535F-B113-4459-B3EA-ABEAF5C18483}" type="sibTrans" cxnId="{75D9E77B-AEFE-424B-9E78-9E0BDCF6425D}">
      <dgm:prSet/>
      <dgm:spPr/>
      <dgm:t>
        <a:bodyPr/>
        <a:lstStyle/>
        <a:p>
          <a:endParaRPr lang="en-US"/>
        </a:p>
      </dgm:t>
    </dgm:pt>
    <dgm:pt modelId="{7FCA4CDB-0F98-4EC6-BB20-8BEE6C249BA0}">
      <dgm:prSet phldrT="[Text]" custT="1"/>
      <dgm:spPr>
        <a:ln w="76200"/>
      </dgm:spPr>
      <dgm:t>
        <a:bodyPr/>
        <a:lstStyle/>
        <a:p>
          <a:r>
            <a:rPr lang="bn-BD" sz="2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</a:p>
        <a:p>
          <a:r>
            <a:rPr lang="bn-BD" sz="2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১৯৭৬ সাল</a:t>
          </a: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  <a:p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9637AD-3FDE-48C9-B48A-07D690590EAE}" type="parTrans" cxnId="{2D7C9C5C-8E78-49AB-BC72-48ABBBA10D84}">
      <dgm:prSet/>
      <dgm:spPr/>
      <dgm:t>
        <a:bodyPr/>
        <a:lstStyle/>
        <a:p>
          <a:endParaRPr lang="en-US"/>
        </a:p>
      </dgm:t>
    </dgm:pt>
    <dgm:pt modelId="{F6C84F2D-D438-4AC8-8A52-9EDD2DD178F3}" type="sibTrans" cxnId="{2D7C9C5C-8E78-49AB-BC72-48ABBBA10D84}">
      <dgm:prSet/>
      <dgm:spPr/>
      <dgm:t>
        <a:bodyPr/>
        <a:lstStyle/>
        <a:p>
          <a:endParaRPr lang="en-US"/>
        </a:p>
      </dgm:t>
    </dgm:pt>
    <dgm:pt modelId="{E2CC9A7D-5B5D-4F32-8A37-25BA8FA308E9}" type="pres">
      <dgm:prSet presAssocID="{6A136914-68D8-49DF-8C51-1F794FA7CE2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DBC7FCA-4340-42FC-9FC3-66F4528DB1A5}" type="pres">
      <dgm:prSet presAssocID="{64DD61DA-A4D9-412F-9491-892365F7BAC1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F5C0CB32-AEA0-42C4-8169-A87164E6C082}" type="pres">
      <dgm:prSet presAssocID="{9696C8CE-CB00-40DE-83B9-9FB32246BF29}" presName="Accent1" presStyleCnt="0"/>
      <dgm:spPr/>
    </dgm:pt>
    <dgm:pt modelId="{78E3566E-4A8B-49E4-ABC0-0FDD3F7CB198}" type="pres">
      <dgm:prSet presAssocID="{9696C8CE-CB00-40DE-83B9-9FB32246BF29}" presName="Accent" presStyleLbl="bgShp" presStyleIdx="0" presStyleCnt="6"/>
      <dgm:spPr/>
    </dgm:pt>
    <dgm:pt modelId="{8C145EC4-DAD3-4FA7-88C7-3B709EFAFBE6}" type="pres">
      <dgm:prSet presAssocID="{9696C8CE-CB00-40DE-83B9-9FB32246BF29}" presName="Child1" presStyleLbl="node1" presStyleIdx="0" presStyleCnt="6" custScaleX="97107" custScaleY="1041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DE0F2-CEE8-45B9-8342-068C2530532F}" type="pres">
      <dgm:prSet presAssocID="{5D3F9167-D728-42D6-B01C-73946A25E435}" presName="Accent2" presStyleCnt="0"/>
      <dgm:spPr/>
    </dgm:pt>
    <dgm:pt modelId="{0CB0DB1B-63FC-4342-9E0F-85E6062F8B14}" type="pres">
      <dgm:prSet presAssocID="{5D3F9167-D728-42D6-B01C-73946A25E435}" presName="Accent" presStyleLbl="bgShp" presStyleIdx="1" presStyleCnt="6"/>
      <dgm:spPr/>
    </dgm:pt>
    <dgm:pt modelId="{459858DB-F105-423D-ADB8-CD07BF7184A5}" type="pres">
      <dgm:prSet presAssocID="{5D3F9167-D728-42D6-B01C-73946A25E435}" presName="Child2" presStyleLbl="node1" presStyleIdx="1" presStyleCnt="6" custLinFactNeighborX="63533" custLinFactNeighborY="-3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AF6C0-9393-49BC-BAAB-A7B99D8682F4}" type="pres">
      <dgm:prSet presAssocID="{081C9B6B-AAE7-4C63-ABB8-57744FE1933D}" presName="Accent3" presStyleCnt="0"/>
      <dgm:spPr/>
    </dgm:pt>
    <dgm:pt modelId="{56E82FF3-4B3E-4205-AC55-4C2157BBEC80}" type="pres">
      <dgm:prSet presAssocID="{081C9B6B-AAE7-4C63-ABB8-57744FE1933D}" presName="Accent" presStyleLbl="bgShp" presStyleIdx="2" presStyleCnt="6"/>
      <dgm:spPr/>
    </dgm:pt>
    <dgm:pt modelId="{F5A3E0FF-EE04-4100-B3B4-E0A77A57E266}" type="pres">
      <dgm:prSet presAssocID="{081C9B6B-AAE7-4C63-ABB8-57744FE1933D}" presName="Child3" presStyleLbl="node1" presStyleIdx="2" presStyleCnt="6" custLinFactNeighborX="50131" custLinFactNeighborY="362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F542-73E7-49E3-A9BC-F8EC11149910}" type="pres">
      <dgm:prSet presAssocID="{E5858711-A5BE-4AFC-8913-784BA7435937}" presName="Accent4" presStyleCnt="0"/>
      <dgm:spPr/>
    </dgm:pt>
    <dgm:pt modelId="{90266328-7B48-49B5-8DD5-F4D72C76C7BE}" type="pres">
      <dgm:prSet presAssocID="{E5858711-A5BE-4AFC-8913-784BA7435937}" presName="Accent" presStyleLbl="bgShp" presStyleIdx="3" presStyleCnt="6"/>
      <dgm:spPr/>
    </dgm:pt>
    <dgm:pt modelId="{38DA04EA-416D-4445-A399-A3BDB404D55B}" type="pres">
      <dgm:prSet presAssocID="{E5858711-A5BE-4AFC-8913-784BA743593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36078-4462-4923-9DD8-F778EE080082}" type="pres">
      <dgm:prSet presAssocID="{16A1623F-62A9-43E5-8CC5-3F4889F75B22}" presName="Accent5" presStyleCnt="0"/>
      <dgm:spPr/>
    </dgm:pt>
    <dgm:pt modelId="{0B2C0A77-DC97-4EB4-A747-00F4AB7DA530}" type="pres">
      <dgm:prSet presAssocID="{16A1623F-62A9-43E5-8CC5-3F4889F75B22}" presName="Accent" presStyleLbl="bgShp" presStyleIdx="4" presStyleCnt="6"/>
      <dgm:spPr/>
    </dgm:pt>
    <dgm:pt modelId="{FDB5E4C7-A86B-4A99-B5C3-1022083EACCA}" type="pres">
      <dgm:prSet presAssocID="{16A1623F-62A9-43E5-8CC5-3F4889F75B22}" presName="Child5" presStyleLbl="node1" presStyleIdx="4" presStyleCnt="6" custLinFactNeighborX="-59997" custLinFactNeighborY="324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1EE2B7-E9C2-453F-A2BE-0F7981A7254C}" type="pres">
      <dgm:prSet presAssocID="{7FCA4CDB-0F98-4EC6-BB20-8BEE6C249BA0}" presName="Accent6" presStyleCnt="0"/>
      <dgm:spPr/>
    </dgm:pt>
    <dgm:pt modelId="{FFC7FE61-5B05-4F3C-9798-BCF4B0887281}" type="pres">
      <dgm:prSet presAssocID="{7FCA4CDB-0F98-4EC6-BB20-8BEE6C249BA0}" presName="Accent" presStyleLbl="bgShp" presStyleIdx="5" presStyleCnt="6"/>
      <dgm:spPr/>
    </dgm:pt>
    <dgm:pt modelId="{FE782487-F851-4754-B84A-2188F1474E9D}" type="pres">
      <dgm:prSet presAssocID="{7FCA4CDB-0F98-4EC6-BB20-8BEE6C249BA0}" presName="Child6" presStyleLbl="node1" presStyleIdx="5" presStyleCnt="6" custScaleX="102188" custScaleY="108734" custLinFactNeighborX="-56200" custLinFactNeighborY="9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7C9C5C-8E78-49AB-BC72-48ABBBA10D84}" srcId="{64DD61DA-A4D9-412F-9491-892365F7BAC1}" destId="{7FCA4CDB-0F98-4EC6-BB20-8BEE6C249BA0}" srcOrd="5" destOrd="0" parTransId="{AB9637AD-3FDE-48C9-B48A-07D690590EAE}" sibTransId="{F6C84F2D-D438-4AC8-8A52-9EDD2DD178F3}"/>
    <dgm:cxn modelId="{BF9BF2C2-B68B-432E-966F-F6E345F7DD52}" type="presOf" srcId="{E5858711-A5BE-4AFC-8913-784BA7435937}" destId="{38DA04EA-416D-4445-A399-A3BDB404D55B}" srcOrd="0" destOrd="0" presId="urn:microsoft.com/office/officeart/2011/layout/HexagonRadial"/>
    <dgm:cxn modelId="{4D239E6E-C165-401A-8755-D6E2E38B550F}" srcId="{64DD61DA-A4D9-412F-9491-892365F7BAC1}" destId="{081C9B6B-AAE7-4C63-ABB8-57744FE1933D}" srcOrd="2" destOrd="0" parTransId="{DDF8E6AE-2BF2-4691-ACB0-162F94F89F6D}" sibTransId="{7094E166-31F9-4ADE-B2C3-19C7F15C53A6}"/>
    <dgm:cxn modelId="{B08E630F-D7B2-4245-800B-05B68BA261A0}" srcId="{64DD61DA-A4D9-412F-9491-892365F7BAC1}" destId="{9696C8CE-CB00-40DE-83B9-9FB32246BF29}" srcOrd="0" destOrd="0" parTransId="{3457BF74-377D-45D8-851B-81DA8914F4A5}" sibTransId="{D0E069FC-E65D-4005-B5A1-BEA69CE15727}"/>
    <dgm:cxn modelId="{942F43EE-8B5F-4FBD-A0CB-BC3A197A8160}" type="presOf" srcId="{64DD61DA-A4D9-412F-9491-892365F7BAC1}" destId="{1DBC7FCA-4340-42FC-9FC3-66F4528DB1A5}" srcOrd="0" destOrd="0" presId="urn:microsoft.com/office/officeart/2011/layout/HexagonRadial"/>
    <dgm:cxn modelId="{A69A0D94-8630-4D17-AFF1-D72A9B1C4CD0}" type="presOf" srcId="{9696C8CE-CB00-40DE-83B9-9FB32246BF29}" destId="{8C145EC4-DAD3-4FA7-88C7-3B709EFAFBE6}" srcOrd="0" destOrd="0" presId="urn:microsoft.com/office/officeart/2011/layout/HexagonRadial"/>
    <dgm:cxn modelId="{B86B5269-C3A3-47C0-B1D5-DBC267264B91}" srcId="{6A136914-68D8-49DF-8C51-1F794FA7CE2A}" destId="{64DD61DA-A4D9-412F-9491-892365F7BAC1}" srcOrd="0" destOrd="0" parTransId="{094ED823-9D91-4D18-BAD6-07770CC59FCD}" sibTransId="{64F54B51-73D5-4976-B37C-2A7150AF734D}"/>
    <dgm:cxn modelId="{4BD81738-08A3-43D8-AE0C-68B719766AB2}" srcId="{64DD61DA-A4D9-412F-9491-892365F7BAC1}" destId="{E5858711-A5BE-4AFC-8913-784BA7435937}" srcOrd="3" destOrd="0" parTransId="{E7A42441-9082-4FDA-8AEC-12FC371E51B1}" sibTransId="{0B8FA1E5-D58D-4368-BADC-A933B10CC68D}"/>
    <dgm:cxn modelId="{62620F09-1B2A-4F82-A09E-E24F3AA1BF9A}" type="presOf" srcId="{081C9B6B-AAE7-4C63-ABB8-57744FE1933D}" destId="{F5A3E0FF-EE04-4100-B3B4-E0A77A57E266}" srcOrd="0" destOrd="0" presId="urn:microsoft.com/office/officeart/2011/layout/HexagonRadial"/>
    <dgm:cxn modelId="{FEBB2250-B516-4359-B2E4-B0F96DC61EE8}" type="presOf" srcId="{5D3F9167-D728-42D6-B01C-73946A25E435}" destId="{459858DB-F105-423D-ADB8-CD07BF7184A5}" srcOrd="0" destOrd="0" presId="urn:microsoft.com/office/officeart/2011/layout/HexagonRadial"/>
    <dgm:cxn modelId="{3CDBFF84-566A-4F7D-B3BD-8C8E89E53149}" type="presOf" srcId="{7FCA4CDB-0F98-4EC6-BB20-8BEE6C249BA0}" destId="{FE782487-F851-4754-B84A-2188F1474E9D}" srcOrd="0" destOrd="0" presId="urn:microsoft.com/office/officeart/2011/layout/HexagonRadial"/>
    <dgm:cxn modelId="{75D9E77B-AEFE-424B-9E78-9E0BDCF6425D}" srcId="{64DD61DA-A4D9-412F-9491-892365F7BAC1}" destId="{16A1623F-62A9-43E5-8CC5-3F4889F75B22}" srcOrd="4" destOrd="0" parTransId="{470E9754-5B0B-419E-BF18-44E5859F304D}" sibTransId="{2610535F-B113-4459-B3EA-ABEAF5C18483}"/>
    <dgm:cxn modelId="{71F830FA-4DBB-4572-9E82-F72FD16B6E09}" srcId="{64DD61DA-A4D9-412F-9491-892365F7BAC1}" destId="{5D3F9167-D728-42D6-B01C-73946A25E435}" srcOrd="1" destOrd="0" parTransId="{A411C4AA-C0FB-42D9-B8AF-D2DE52C8B377}" sibTransId="{EF95FA72-A20F-4151-A2B8-63F80E594B7B}"/>
    <dgm:cxn modelId="{67292FEC-8466-4AB5-9895-EF3A45EDD101}" type="presOf" srcId="{6A136914-68D8-49DF-8C51-1F794FA7CE2A}" destId="{E2CC9A7D-5B5D-4F32-8A37-25BA8FA308E9}" srcOrd="0" destOrd="0" presId="urn:microsoft.com/office/officeart/2011/layout/HexagonRadial"/>
    <dgm:cxn modelId="{673BDBA4-2D99-4A56-A825-15B57C553827}" type="presOf" srcId="{16A1623F-62A9-43E5-8CC5-3F4889F75B22}" destId="{FDB5E4C7-A86B-4A99-B5C3-1022083EACCA}" srcOrd="0" destOrd="0" presId="urn:microsoft.com/office/officeart/2011/layout/HexagonRadial"/>
    <dgm:cxn modelId="{89BF19C9-C3DE-4A93-B4DB-120304B4E479}" type="presParOf" srcId="{E2CC9A7D-5B5D-4F32-8A37-25BA8FA308E9}" destId="{1DBC7FCA-4340-42FC-9FC3-66F4528DB1A5}" srcOrd="0" destOrd="0" presId="urn:microsoft.com/office/officeart/2011/layout/HexagonRadial"/>
    <dgm:cxn modelId="{0998CA65-C2AB-482F-AC08-2355CACEE858}" type="presParOf" srcId="{E2CC9A7D-5B5D-4F32-8A37-25BA8FA308E9}" destId="{F5C0CB32-AEA0-42C4-8169-A87164E6C082}" srcOrd="1" destOrd="0" presId="urn:microsoft.com/office/officeart/2011/layout/HexagonRadial"/>
    <dgm:cxn modelId="{C807A0F1-A3F9-4F68-ADD8-36BC6738FC20}" type="presParOf" srcId="{F5C0CB32-AEA0-42C4-8169-A87164E6C082}" destId="{78E3566E-4A8B-49E4-ABC0-0FDD3F7CB198}" srcOrd="0" destOrd="0" presId="urn:microsoft.com/office/officeart/2011/layout/HexagonRadial"/>
    <dgm:cxn modelId="{177C4F4B-C13F-4A59-8B65-DE990847B20C}" type="presParOf" srcId="{E2CC9A7D-5B5D-4F32-8A37-25BA8FA308E9}" destId="{8C145EC4-DAD3-4FA7-88C7-3B709EFAFBE6}" srcOrd="2" destOrd="0" presId="urn:microsoft.com/office/officeart/2011/layout/HexagonRadial"/>
    <dgm:cxn modelId="{9C3CCE47-2BEA-472E-A4A5-54030C99A445}" type="presParOf" srcId="{E2CC9A7D-5B5D-4F32-8A37-25BA8FA308E9}" destId="{6E1DE0F2-CEE8-45B9-8342-068C2530532F}" srcOrd="3" destOrd="0" presId="urn:microsoft.com/office/officeart/2011/layout/HexagonRadial"/>
    <dgm:cxn modelId="{706819CA-AC11-450B-BFD6-5963ABFD02CB}" type="presParOf" srcId="{6E1DE0F2-CEE8-45B9-8342-068C2530532F}" destId="{0CB0DB1B-63FC-4342-9E0F-85E6062F8B14}" srcOrd="0" destOrd="0" presId="urn:microsoft.com/office/officeart/2011/layout/HexagonRadial"/>
    <dgm:cxn modelId="{6981BEC7-8E6B-4D39-B5AC-BDE1A1F0AAB4}" type="presParOf" srcId="{E2CC9A7D-5B5D-4F32-8A37-25BA8FA308E9}" destId="{459858DB-F105-423D-ADB8-CD07BF7184A5}" srcOrd="4" destOrd="0" presId="urn:microsoft.com/office/officeart/2011/layout/HexagonRadial"/>
    <dgm:cxn modelId="{A2CE0F7B-9E20-4535-90C3-462DB93C9585}" type="presParOf" srcId="{E2CC9A7D-5B5D-4F32-8A37-25BA8FA308E9}" destId="{AD0AF6C0-9393-49BC-BAAB-A7B99D8682F4}" srcOrd="5" destOrd="0" presId="urn:microsoft.com/office/officeart/2011/layout/HexagonRadial"/>
    <dgm:cxn modelId="{0A9D30BB-8177-45EB-B997-BCE44A45C447}" type="presParOf" srcId="{AD0AF6C0-9393-49BC-BAAB-A7B99D8682F4}" destId="{56E82FF3-4B3E-4205-AC55-4C2157BBEC80}" srcOrd="0" destOrd="0" presId="urn:microsoft.com/office/officeart/2011/layout/HexagonRadial"/>
    <dgm:cxn modelId="{E5308A86-0F79-4503-80F1-3CCBF4346D90}" type="presParOf" srcId="{E2CC9A7D-5B5D-4F32-8A37-25BA8FA308E9}" destId="{F5A3E0FF-EE04-4100-B3B4-E0A77A57E266}" srcOrd="6" destOrd="0" presId="urn:microsoft.com/office/officeart/2011/layout/HexagonRadial"/>
    <dgm:cxn modelId="{6F0C446A-F6AE-4927-BA19-A0F287896B2F}" type="presParOf" srcId="{E2CC9A7D-5B5D-4F32-8A37-25BA8FA308E9}" destId="{2D2CF542-73E7-49E3-A9BC-F8EC11149910}" srcOrd="7" destOrd="0" presId="urn:microsoft.com/office/officeart/2011/layout/HexagonRadial"/>
    <dgm:cxn modelId="{56B3F1A6-3D90-4C2C-B8F9-08F32FBB7D0E}" type="presParOf" srcId="{2D2CF542-73E7-49E3-A9BC-F8EC11149910}" destId="{90266328-7B48-49B5-8DD5-F4D72C76C7BE}" srcOrd="0" destOrd="0" presId="urn:microsoft.com/office/officeart/2011/layout/HexagonRadial"/>
    <dgm:cxn modelId="{ECC74092-413D-4045-92AB-5828CA77C0B8}" type="presParOf" srcId="{E2CC9A7D-5B5D-4F32-8A37-25BA8FA308E9}" destId="{38DA04EA-416D-4445-A399-A3BDB404D55B}" srcOrd="8" destOrd="0" presId="urn:microsoft.com/office/officeart/2011/layout/HexagonRadial"/>
    <dgm:cxn modelId="{89043F19-0709-473C-98FF-0D0DA25CAD98}" type="presParOf" srcId="{E2CC9A7D-5B5D-4F32-8A37-25BA8FA308E9}" destId="{B5336078-4462-4923-9DD8-F778EE080082}" srcOrd="9" destOrd="0" presId="urn:microsoft.com/office/officeart/2011/layout/HexagonRadial"/>
    <dgm:cxn modelId="{1E726D5B-D533-4799-ABD3-A65CF85D10D9}" type="presParOf" srcId="{B5336078-4462-4923-9DD8-F778EE080082}" destId="{0B2C0A77-DC97-4EB4-A747-00F4AB7DA530}" srcOrd="0" destOrd="0" presId="urn:microsoft.com/office/officeart/2011/layout/HexagonRadial"/>
    <dgm:cxn modelId="{0C2334B2-5A91-4DDB-B39D-95AEEEF64A32}" type="presParOf" srcId="{E2CC9A7D-5B5D-4F32-8A37-25BA8FA308E9}" destId="{FDB5E4C7-A86B-4A99-B5C3-1022083EACCA}" srcOrd="10" destOrd="0" presId="urn:microsoft.com/office/officeart/2011/layout/HexagonRadial"/>
    <dgm:cxn modelId="{C0ABF539-63B3-4C60-9359-2F2CFDEDE3C4}" type="presParOf" srcId="{E2CC9A7D-5B5D-4F32-8A37-25BA8FA308E9}" destId="{7B1EE2B7-E9C2-453F-A2BE-0F7981A7254C}" srcOrd="11" destOrd="0" presId="urn:microsoft.com/office/officeart/2011/layout/HexagonRadial"/>
    <dgm:cxn modelId="{1CA5CD20-94BD-4708-84B0-3507F7C7C7FE}" type="presParOf" srcId="{7B1EE2B7-E9C2-453F-A2BE-0F7981A7254C}" destId="{FFC7FE61-5B05-4F3C-9798-BCF4B0887281}" srcOrd="0" destOrd="0" presId="urn:microsoft.com/office/officeart/2011/layout/HexagonRadial"/>
    <dgm:cxn modelId="{E44E78B4-383D-4A4B-862C-331A3AEAF562}" type="presParOf" srcId="{E2CC9A7D-5B5D-4F32-8A37-25BA8FA308E9}" destId="{FE782487-F851-4754-B84A-2188F1474E9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C7FCA-4340-42FC-9FC3-66F4528DB1A5}">
      <dsp:nvSpPr>
        <dsp:cNvPr id="0" name=""/>
        <dsp:cNvSpPr/>
      </dsp:nvSpPr>
      <dsp:spPr>
        <a:xfrm>
          <a:off x="4806812" y="2065774"/>
          <a:ext cx="2601089" cy="2250047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237849" y="2438638"/>
        <a:ext cx="1739015" cy="1504319"/>
      </dsp:txXfrm>
    </dsp:sp>
    <dsp:sp modelId="{0CB0DB1B-63FC-4342-9E0F-85E6062F8B14}">
      <dsp:nvSpPr>
        <dsp:cNvPr id="0" name=""/>
        <dsp:cNvSpPr/>
      </dsp:nvSpPr>
      <dsp:spPr>
        <a:xfrm>
          <a:off x="6435594" y="989278"/>
          <a:ext cx="981383" cy="84559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45EC4-DAD3-4FA7-88C7-3B709EFAFBE6}">
      <dsp:nvSpPr>
        <dsp:cNvPr id="0" name=""/>
        <dsp:cNvSpPr/>
      </dsp:nvSpPr>
      <dsp:spPr>
        <a:xfrm>
          <a:off x="5077243" y="-19353"/>
          <a:ext cx="2069908" cy="1921476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বাংলা- ১৩০৬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ইংরেজি- ১৮৯৯ সাল</a:t>
          </a:r>
          <a:r>
            <a:rPr lang="bn-BD" sz="24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37972" y="315508"/>
        <a:ext cx="1348450" cy="1251754"/>
      </dsp:txXfrm>
    </dsp:sp>
    <dsp:sp modelId="{56E82FF3-4B3E-4205-AC55-4C2157BBEC80}">
      <dsp:nvSpPr>
        <dsp:cNvPr id="0" name=""/>
        <dsp:cNvSpPr/>
      </dsp:nvSpPr>
      <dsp:spPr>
        <a:xfrm>
          <a:off x="7580945" y="2570084"/>
          <a:ext cx="981383" cy="84559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858DB-F105-423D-ADB8-CD07BF7184A5}">
      <dsp:nvSpPr>
        <dsp:cNvPr id="0" name=""/>
        <dsp:cNvSpPr/>
      </dsp:nvSpPr>
      <dsp:spPr>
        <a:xfrm>
          <a:off x="8355564" y="1147324"/>
          <a:ext cx="2131574" cy="1844062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১৯১৭ সালে সেনাবাহিনীতে যোগ দেন।</a:t>
          </a:r>
          <a:endParaRPr lang="en-US" sz="20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708811" y="1452924"/>
        <a:ext cx="1425080" cy="1232862"/>
      </dsp:txXfrm>
    </dsp:sp>
    <dsp:sp modelId="{90266328-7B48-49B5-8DD5-F4D72C76C7BE}">
      <dsp:nvSpPr>
        <dsp:cNvPr id="0" name=""/>
        <dsp:cNvSpPr/>
      </dsp:nvSpPr>
      <dsp:spPr>
        <a:xfrm>
          <a:off x="6785310" y="4354517"/>
          <a:ext cx="981383" cy="84559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3E0FF-EE04-4100-B3B4-E0A77A57E266}">
      <dsp:nvSpPr>
        <dsp:cNvPr id="0" name=""/>
        <dsp:cNvSpPr/>
      </dsp:nvSpPr>
      <dsp:spPr>
        <a:xfrm>
          <a:off x="8069891" y="4051188"/>
          <a:ext cx="2131574" cy="1844062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শাখা সমূহ-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কবিতা, উপন্যাস, নাটক, ছোটগল্প, প্রবন্ধ</a:t>
          </a: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423138" y="4356788"/>
        <a:ext cx="1425080" cy="1232862"/>
      </dsp:txXfrm>
    </dsp:sp>
    <dsp:sp modelId="{0B2C0A77-DC97-4EB4-A747-00F4AB7DA530}">
      <dsp:nvSpPr>
        <dsp:cNvPr id="0" name=""/>
        <dsp:cNvSpPr/>
      </dsp:nvSpPr>
      <dsp:spPr>
        <a:xfrm>
          <a:off x="4811652" y="4539748"/>
          <a:ext cx="981383" cy="84559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A04EA-416D-4445-A399-A3BDB404D55B}">
      <dsp:nvSpPr>
        <dsp:cNvPr id="0" name=""/>
        <dsp:cNvSpPr/>
      </dsp:nvSpPr>
      <dsp:spPr>
        <a:xfrm>
          <a:off x="5046410" y="4518815"/>
          <a:ext cx="2131574" cy="1844062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 সমূহ-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অগ্নিবীণা, বিষের বাঁশি, ছায়ানট, সিন্দু হিন্দল ইত্যাদি।</a:t>
          </a:r>
          <a:endParaRPr lang="en-US" sz="20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99657" y="4824415"/>
        <a:ext cx="1425080" cy="1232862"/>
      </dsp:txXfrm>
    </dsp:sp>
    <dsp:sp modelId="{FFC7FE61-5B05-4F3C-9798-BCF4B0887281}">
      <dsp:nvSpPr>
        <dsp:cNvPr id="0" name=""/>
        <dsp:cNvSpPr/>
      </dsp:nvSpPr>
      <dsp:spPr>
        <a:xfrm>
          <a:off x="3647545" y="2959576"/>
          <a:ext cx="981383" cy="84559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5E4C7-A86B-4A99-B5C3-1022083EACCA}">
      <dsp:nvSpPr>
        <dsp:cNvPr id="0" name=""/>
        <dsp:cNvSpPr/>
      </dsp:nvSpPr>
      <dsp:spPr>
        <a:xfrm>
          <a:off x="1803552" y="3983562"/>
          <a:ext cx="2131574" cy="1844062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৪০ বছর বয়সে বাকশক্তি হারান।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56799" y="4289162"/>
        <a:ext cx="1425080" cy="1232862"/>
      </dsp:txXfrm>
    </dsp:sp>
    <dsp:sp modelId="{FE782487-F851-4754-B84A-2188F1474E9D}">
      <dsp:nvSpPr>
        <dsp:cNvPr id="0" name=""/>
        <dsp:cNvSpPr/>
      </dsp:nvSpPr>
      <dsp:spPr>
        <a:xfrm>
          <a:off x="1861168" y="1248589"/>
          <a:ext cx="2178213" cy="2005122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১৯৭৬ সাল</a:t>
          </a: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38359" y="1595806"/>
        <a:ext cx="1423831" cy="1310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B9F9-98ED-4B09-8177-28BE518D7520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438B-9D99-4F61-9B5F-D1DA93AD1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0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B9F9-98ED-4B09-8177-28BE518D7520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438B-9D99-4F61-9B5F-D1DA93AD1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5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B9F9-98ED-4B09-8177-28BE518D7520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438B-9D99-4F61-9B5F-D1DA93AD1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B9F9-98ED-4B09-8177-28BE518D7520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438B-9D99-4F61-9B5F-D1DA93AD1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6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B9F9-98ED-4B09-8177-28BE518D7520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438B-9D99-4F61-9B5F-D1DA93AD1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1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B9F9-98ED-4B09-8177-28BE518D7520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438B-9D99-4F61-9B5F-D1DA93AD1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B9F9-98ED-4B09-8177-28BE518D7520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438B-9D99-4F61-9B5F-D1DA93AD1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0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B9F9-98ED-4B09-8177-28BE518D7520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438B-9D99-4F61-9B5F-D1DA93AD1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7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B9F9-98ED-4B09-8177-28BE518D7520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438B-9D99-4F61-9B5F-D1DA93AD1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2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B9F9-98ED-4B09-8177-28BE518D7520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438B-9D99-4F61-9B5F-D1DA93AD1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7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B9F9-98ED-4B09-8177-28BE518D7520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438B-9D99-4F61-9B5F-D1DA93AD1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3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5B9F9-98ED-4B09-8177-28BE518D7520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B438B-9D99-4F61-9B5F-D1DA93AD1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3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7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3278776"/>
            <a:ext cx="12191999" cy="3579223"/>
          </a:xfrm>
          <a:prstGeom prst="frame">
            <a:avLst>
              <a:gd name="adj1" fmla="val 4545"/>
            </a:avLst>
          </a:prstGeom>
          <a:solidFill>
            <a:srgbClr val="7030A0"/>
          </a:solidFill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9532" y="3696789"/>
            <a:ext cx="100583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গাহি সাম্যের গান ----</a:t>
            </a:r>
          </a:p>
          <a:p>
            <a:pPr algn="ctr"/>
            <a:r>
              <a:rPr lang="bn-BD" sz="440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চেয়ে বড় কিছু নাই, নহে কিছু মহীয়ান</a:t>
            </a:r>
          </a:p>
          <a:p>
            <a:pPr algn="ctr"/>
            <a:r>
              <a:rPr lang="bn-BD" sz="440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 দেশ-কাল-পাত্রের ভেদ, অভেদ ধর্মজাতি,</a:t>
            </a:r>
          </a:p>
          <a:p>
            <a:pPr algn="ctr"/>
            <a:r>
              <a:rPr lang="bn-BD" sz="440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 দেশে সব কালে ঘরে- ঘরে তিনি মানুষের জ্ঞাতি</a:t>
            </a:r>
            <a:r>
              <a:rPr lang="bn-BD" sz="240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97" y="335425"/>
            <a:ext cx="3095896" cy="2582908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" y="373141"/>
            <a:ext cx="3252651" cy="2658432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312384"/>
            <a:ext cx="3801291" cy="2719189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1437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3317966"/>
            <a:ext cx="12192000" cy="3540034"/>
          </a:xfrm>
          <a:prstGeom prst="frame">
            <a:avLst>
              <a:gd name="adj1" fmla="val 5227"/>
            </a:avLst>
          </a:prstGeom>
          <a:solidFill>
            <a:srgbClr val="FFFF00"/>
          </a:solidFill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5898" y="3553097"/>
            <a:ext cx="88304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</a:t>
            </a:r>
            <a:r>
              <a:rPr lang="bn-BD" sz="3600" dirty="0" smtClean="0">
                <a:ln w="0"/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পূজারী, দুয়ার খোলো,</a:t>
            </a:r>
          </a:p>
          <a:p>
            <a:r>
              <a:rPr lang="bn-BD" sz="3600" dirty="0" smtClean="0">
                <a:ln w="0"/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ক্ষুধার ঠাকুর দাঁড়ায়ে দুয়ারে পূজার সময় হলো!’</a:t>
            </a:r>
          </a:p>
          <a:p>
            <a:r>
              <a:rPr lang="bn-BD" sz="3600" dirty="0" smtClean="0">
                <a:ln w="0"/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স্বপন দেখিয়া আকুল পূজারী খুলিল ভজনালয়,</a:t>
            </a:r>
          </a:p>
          <a:p>
            <a:r>
              <a:rPr lang="bn-BD" sz="3600" dirty="0" smtClean="0">
                <a:ln w="0"/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দেবতার বরে আজ রাজা-টাজা হয়ে যাবে নিশ্চয়!</a:t>
            </a:r>
          </a:p>
          <a:p>
            <a:r>
              <a:rPr lang="bn-BD" sz="3600" dirty="0" smtClean="0">
                <a:ln w="0"/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জীর্ণ-বস্ত্র শীর্ণ- গাত্র, ক্ষুধায় কন্ঠ ক্ষীণ-</a:t>
            </a: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3" y="239774"/>
            <a:ext cx="3842996" cy="2882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85" y="239774"/>
            <a:ext cx="3465381" cy="2882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422" y="239774"/>
            <a:ext cx="3707438" cy="2882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9316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3500846"/>
            <a:ext cx="12192000" cy="3357154"/>
          </a:xfrm>
          <a:prstGeom prst="frame">
            <a:avLst>
              <a:gd name="adj1" fmla="val 5147"/>
            </a:avLst>
          </a:prstGeom>
          <a:solidFill>
            <a:srgbClr val="C00000"/>
          </a:solid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7989" y="3605349"/>
            <a:ext cx="94444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spc="50" dirty="0" smtClean="0">
                <a:ln w="19050"/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ডাকিল পান্থ, ‘দ্বার খোলো বাবা, খাইনি তো সাত দিন!’</a:t>
            </a:r>
          </a:p>
          <a:p>
            <a:r>
              <a:rPr lang="bn-BD" sz="3600" b="1" spc="50" dirty="0" smtClean="0">
                <a:ln w="19050"/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সহসা বন্ধ হলো মন্দির, ভুখারি ফিরিয়া চলে,</a:t>
            </a:r>
          </a:p>
          <a:p>
            <a:r>
              <a:rPr lang="bn-BD" sz="3600" b="1" spc="50" dirty="0" smtClean="0">
                <a:ln w="19050"/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তিমিররাত্রি, পথ জুড়ে তার ক্ষুদার মানিক জ্বলে!</a:t>
            </a:r>
          </a:p>
          <a:p>
            <a:pPr algn="ctr"/>
            <a:r>
              <a:rPr lang="bn-BD" sz="3600" b="1" spc="50" dirty="0" smtClean="0">
                <a:ln w="19050"/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ভুখারি ফুকারি’ কয়,</a:t>
            </a:r>
          </a:p>
          <a:p>
            <a:pPr algn="ctr"/>
            <a:r>
              <a:rPr lang="bn-BD" sz="3600" b="1" spc="50" dirty="0" smtClean="0">
                <a:ln w="19050"/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‘ঐ মন্দির পূজারীর, হায় দেবতা, তোমার নয়!’ </a:t>
            </a:r>
            <a:endParaRPr lang="en-US" sz="3600" b="1" spc="50" dirty="0">
              <a:ln w="19050"/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66" y="300446"/>
            <a:ext cx="3769140" cy="2810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300446"/>
            <a:ext cx="3178220" cy="2810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689" y="324356"/>
            <a:ext cx="4143375" cy="2762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919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3396343"/>
            <a:ext cx="12192000" cy="3370217"/>
          </a:xfrm>
          <a:prstGeom prst="frame">
            <a:avLst>
              <a:gd name="adj1" fmla="val 5911"/>
            </a:avLst>
          </a:prstGeom>
          <a:solidFill>
            <a:schemeClr val="accent2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349" y="3657600"/>
            <a:ext cx="9705702" cy="309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57150"/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মসজিদে কাল শিরনি আছিল, - অঢেল গোস্ত রুটি</a:t>
            </a:r>
          </a:p>
          <a:p>
            <a:pPr algn="ctr"/>
            <a:r>
              <a:rPr lang="bn-BD" sz="3200" dirty="0" smtClean="0">
                <a:ln w="57150"/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বাঁচিয়া গিয়াছে, মোল্লা সাহেব হেসে তাই কুটি কয়টি,</a:t>
            </a:r>
          </a:p>
          <a:p>
            <a:pPr algn="ctr"/>
            <a:r>
              <a:rPr lang="bn-BD" sz="3200" dirty="0" smtClean="0">
                <a:ln w="57150"/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 সময় এলো মুসাফির গায়ে আজারির চিন</a:t>
            </a:r>
          </a:p>
          <a:p>
            <a:pPr algn="ctr"/>
            <a:r>
              <a:rPr lang="bn-BD" sz="3200" dirty="0" smtClean="0">
                <a:ln w="57150"/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বলে, ‘বাবা, আমি ভুখা ফাকা আছি আজ নিয়ে সাত দিন!</a:t>
            </a:r>
          </a:p>
          <a:p>
            <a:pPr algn="ctr"/>
            <a:r>
              <a:rPr lang="bn-BD" sz="3200" dirty="0" smtClean="0">
                <a:ln w="57150"/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তেরিয়া হইয়া হাঁকিল মোল্লা – ‘ভ্যালা হলো দেখি লেঠা,</a:t>
            </a:r>
          </a:p>
          <a:p>
            <a:pPr algn="ctr"/>
            <a:r>
              <a:rPr lang="bn-BD" sz="3200" dirty="0" smtClean="0">
                <a:ln w="57150"/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ভুখা আছ মর গো ভাগাড়ে গিয়ে! ন্মাজ পড়িস বেটা?’</a:t>
            </a:r>
            <a:endParaRPr lang="en-US" sz="3200" dirty="0">
              <a:ln w="57150"/>
              <a:solidFill>
                <a:srgbClr val="00B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3" y="315945"/>
            <a:ext cx="2943018" cy="2819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27" y="327326"/>
            <a:ext cx="2542602" cy="2807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198" y="315945"/>
            <a:ext cx="2498693" cy="2807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643" y="327326"/>
            <a:ext cx="3033456" cy="2807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439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3095897"/>
            <a:ext cx="12192000" cy="3762103"/>
          </a:xfrm>
          <a:prstGeom prst="frame">
            <a:avLst>
              <a:gd name="adj1" fmla="val 4861"/>
            </a:avLst>
          </a:prstGeom>
          <a:solidFill>
            <a:srgbClr val="C00000"/>
          </a:solidFill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291840"/>
            <a:ext cx="85953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5715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ভুখারি</a:t>
            </a:r>
            <a:r>
              <a:rPr lang="en-US" sz="3200" dirty="0" smtClean="0">
                <a:ln w="5715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5715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কহিল</a:t>
            </a:r>
            <a:r>
              <a:rPr lang="en-US" sz="3200" dirty="0" smtClean="0">
                <a:ln w="5715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‘ </a:t>
            </a:r>
            <a:r>
              <a:rPr lang="en-US" sz="3200" dirty="0" err="1" smtClean="0">
                <a:ln w="5715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n w="5715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5715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3200" dirty="0" smtClean="0">
                <a:ln w="5715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!’ </a:t>
            </a:r>
            <a:r>
              <a:rPr lang="en-US" sz="3200" dirty="0" err="1" smtClean="0">
                <a:ln w="5715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মোল্লা</a:t>
            </a:r>
            <a:r>
              <a:rPr lang="en-US" sz="3200" dirty="0" smtClean="0">
                <a:ln w="5715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5715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bn-BD" sz="3200" dirty="0" smtClean="0">
                <a:ln w="5715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ঁকিল – ‘তা হলে শালা</a:t>
            </a:r>
          </a:p>
          <a:p>
            <a:r>
              <a:rPr lang="bn-BD" sz="3200" dirty="0" smtClean="0">
                <a:ln w="5715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সোজা পথ দেখ!’ গোস্ট-রুটি নিয়া মসজিদে দিল তালা।</a:t>
            </a:r>
          </a:p>
          <a:p>
            <a:pPr algn="ctr"/>
            <a:r>
              <a:rPr lang="bn-BD" sz="3200" dirty="0" smtClean="0">
                <a:ln w="5715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ভুকারি ফিরিয়া চলে,</a:t>
            </a:r>
          </a:p>
          <a:p>
            <a:pPr algn="ctr"/>
            <a:r>
              <a:rPr lang="bn-BD" sz="3200" dirty="0" smtClean="0">
                <a:ln w="5715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চলিতে চলিতে বলে—</a:t>
            </a:r>
          </a:p>
          <a:p>
            <a:r>
              <a:rPr lang="bn-BD" sz="3200" dirty="0" smtClean="0">
                <a:ln w="5715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‘আশিটা বছর কেটে গেল, আমি ডাকিনি তোমায় প্রভু,</a:t>
            </a:r>
          </a:p>
          <a:p>
            <a:r>
              <a:rPr lang="bn-BD" sz="3200" dirty="0" smtClean="0">
                <a:ln w="5715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ক্ষুদার অন্ন তা বলে বন্ধ করনি প্রভু।</a:t>
            </a:r>
          </a:p>
          <a:p>
            <a:r>
              <a:rPr lang="bn-BD" sz="3200" dirty="0" smtClean="0">
                <a:ln w="5715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 মসজিদে মন্দিরে প্রভু নাই মানুষের দাবি।</a:t>
            </a:r>
            <a:endParaRPr lang="en-US" sz="3200" dirty="0">
              <a:ln w="5715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659" y="326569"/>
            <a:ext cx="2694163" cy="24148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9" y="326570"/>
            <a:ext cx="2886892" cy="24148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01" y="326570"/>
            <a:ext cx="2399165" cy="25211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80" y="326570"/>
            <a:ext cx="2145858" cy="25211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3967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3226526"/>
            <a:ext cx="12191999" cy="3749039"/>
          </a:xfrm>
          <a:prstGeom prst="frame">
            <a:avLst>
              <a:gd name="adj1" fmla="val 3989"/>
            </a:avLst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2389" y="3436135"/>
            <a:ext cx="84777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spc="50" dirty="0" smtClean="0">
                <a:ln w="28575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মোল্লা পুরুত লাগায়েছে তার সকল দুয়ারে চাবি!’</a:t>
            </a:r>
          </a:p>
          <a:p>
            <a:r>
              <a:rPr lang="bn-BD" sz="3200" b="1" spc="50" dirty="0" smtClean="0">
                <a:ln w="28575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 চেংগিস, গজনি মামুদ, কোথায় কালাপাহাড়?</a:t>
            </a:r>
          </a:p>
          <a:p>
            <a:r>
              <a:rPr lang="bn-BD" sz="3200" b="1" spc="50" dirty="0" smtClean="0">
                <a:ln w="28575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ভেঙ্গে ফেল ঐ ভজনালয়ের যত তালা-দেওয়া দ্বার!</a:t>
            </a:r>
          </a:p>
          <a:p>
            <a:r>
              <a:rPr lang="bn-BD" sz="3200" b="1" spc="50" dirty="0" smtClean="0">
                <a:ln w="28575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খোদার ঘরে কে কপাট লাগায়, কে দেয় সেখানে তালা?</a:t>
            </a:r>
          </a:p>
          <a:p>
            <a:r>
              <a:rPr lang="bn-BD" sz="3200" b="1" spc="50" dirty="0" smtClean="0">
                <a:ln w="28575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 দ্বার এর খোলা রবে, চালা হাতুড়ি শাবল চালা!</a:t>
            </a:r>
          </a:p>
          <a:p>
            <a:pPr algn="ctr"/>
            <a:r>
              <a:rPr lang="bn-BD" sz="3200" b="1" spc="50" dirty="0" smtClean="0">
                <a:ln w="28575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হায়রে ভজনালয়,</a:t>
            </a:r>
          </a:p>
          <a:p>
            <a:pPr algn="ctr"/>
            <a:r>
              <a:rPr lang="bn-BD" sz="3200" b="1" spc="50" dirty="0" smtClean="0">
                <a:ln w="28575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মিনারে চড়িয়া ভন্ড গাহে স্বার্থের জয়!</a:t>
            </a:r>
            <a:endParaRPr lang="en-US" sz="3200" b="1" spc="50" dirty="0">
              <a:ln w="28575"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55" y="182878"/>
            <a:ext cx="2934746" cy="2854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8" y="326569"/>
            <a:ext cx="2164335" cy="2710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37" y="182878"/>
            <a:ext cx="2689451" cy="2854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89" y="254723"/>
            <a:ext cx="3030582" cy="2710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8304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504"/>
            <a:ext cx="12192000" cy="1162594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000" dirty="0">
                <a:solidFill>
                  <a:srgbClr val="FFFF00"/>
                </a:solidFill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7098"/>
            <a:ext cx="12192000" cy="5499462"/>
          </a:xfr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সাম্য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bn-BD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                     তেরিয়া- উগ্রভাবে।</a:t>
            </a:r>
            <a:endParaRPr lang="en-US" sz="4000" b="1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মহীয়ান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bn-BD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             গো-ভাগাড় – মৃত গরু ফেলার নির্দিষ্ট স্থান। </a:t>
            </a:r>
            <a:endParaRPr lang="en-US" sz="4000" b="1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bn-BD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                     পুরুত – পুরোহিত।</a:t>
            </a:r>
            <a:endParaRPr lang="en-US" sz="4000" b="1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ক্ষুদার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ক্ষুদার্থ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      চেঙ্গিস </a:t>
            </a:r>
            <a:r>
              <a:rPr lang="bn-BD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-চেঙ্গিস খান। </a:t>
            </a:r>
            <a:endParaRPr lang="bn-BD" sz="4000" b="1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bn-BD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জ্ঞান করা হয়েছে।                গজনি </a:t>
            </a:r>
            <a:r>
              <a:rPr lang="bn-BD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মামুদ – গজনির সুলতান মাহমুদ।</a:t>
            </a:r>
          </a:p>
          <a:p>
            <a:pPr marL="0" indent="0">
              <a:buNone/>
            </a:pPr>
            <a:r>
              <a:rPr lang="bn-BD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বর –   আর্শীবাদ।                         ভুখারি </a:t>
            </a:r>
            <a:r>
              <a:rPr lang="bn-BD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– ক্ষুদার্থ ব্যক্তি। </a:t>
            </a:r>
            <a:endParaRPr lang="bn-BD" sz="4000" b="1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পান্থ –  পথিক।                            কালা পাহাড় – প্রকৃত নাম রামচন্দ্র।</a:t>
            </a:r>
          </a:p>
          <a:p>
            <a:pPr marL="0" indent="0">
              <a:buNone/>
            </a:pPr>
            <a:r>
              <a:rPr lang="bn-BD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ফুকারি – চিৎকার করে।                 </a:t>
            </a:r>
            <a:r>
              <a:rPr lang="bn-BD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আজারি – ব্যথিত।</a:t>
            </a:r>
            <a:endParaRPr lang="en-US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9"/>
            <a:ext cx="12192000" cy="5062808"/>
          </a:xfr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6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কবি কার জয়গান গেয়েছেন?</a:t>
            </a:r>
          </a:p>
          <a:p>
            <a:pPr marL="0" indent="0" algn="ctr">
              <a:buNone/>
            </a:pPr>
            <a:r>
              <a:rPr lang="bn-BD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‘মানুষের চেয়ে বড় কিছু নাই, নহে কিছু মহীয়ান’ – ব্যাখ্যা করো।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9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9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90"/>
            <a:ext cx="12192000" cy="5167310"/>
          </a:xfr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bn-BD" dirty="0" smtClean="0"/>
              <a:t>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কোন বৈশিষ্টের কারণে প্রাণিজগতে মানুষ সর্বশ্রেষ্ঠ জীব – আলোচনা করো। 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44" y="4030093"/>
            <a:ext cx="4940754" cy="2593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51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115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690688"/>
            <a:ext cx="12100560" cy="5167311"/>
          </a:xfrm>
          <a:solidFill>
            <a:srgbClr val="00B0F0"/>
          </a:solidFill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68438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433" cy="67665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22376" y="94130"/>
            <a:ext cx="7839636" cy="1237129"/>
          </a:xfrm>
          <a:prstGeom prst="rect">
            <a:avLst/>
          </a:prstGeom>
          <a:solidFill>
            <a:srgbClr val="00B05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045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65728"/>
          </a:xfrm>
          <a:solidFill>
            <a:srgbClr val="92D050"/>
          </a:solidFill>
          <a:ln w="76200"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bn-BD" sz="8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38082"/>
            <a:ext cx="5025716" cy="43698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5177118" y="2259105"/>
            <a:ext cx="6656294" cy="4141696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সাজেদা</a:t>
            </a:r>
            <a:r>
              <a:rPr lang="en-US" sz="4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en-US" sz="4800" b="1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4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সাইয়েদুল</a:t>
            </a:r>
            <a:r>
              <a:rPr lang="en-US" sz="4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আবরার</a:t>
            </a:r>
            <a:r>
              <a:rPr lang="en-US" sz="4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4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4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4800" b="1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মির্জানগর</a:t>
            </a:r>
            <a:r>
              <a:rPr lang="en-US" sz="4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নোয়াখালি</a:t>
            </a:r>
            <a:endParaRPr lang="en-US" sz="4800" b="1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39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2971800" y="1"/>
            <a:ext cx="5419165" cy="3200399"/>
          </a:xfrm>
          <a:prstGeom prst="downArrow">
            <a:avLst/>
          </a:prstGeom>
          <a:solidFill>
            <a:srgbClr val="00B050"/>
          </a:solidFill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981636" y="3455894"/>
            <a:ext cx="10300447" cy="3227294"/>
          </a:xfrm>
          <a:prstGeom prst="frame">
            <a:avLst>
              <a:gd name="adj1" fmla="val 875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3832411"/>
            <a:ext cx="66293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৯ম ও ১০ম</a:t>
            </a:r>
          </a:p>
          <a:p>
            <a:pPr algn="ctr"/>
            <a:r>
              <a:rPr lang="en-US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BD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১ম পত্র</a:t>
            </a:r>
            <a:endParaRPr 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299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0094" y="1"/>
            <a:ext cx="6373906" cy="1291790"/>
          </a:xfrm>
          <a:prstGeom prst="frame">
            <a:avLst>
              <a:gd name="adj1" fmla="val 50000"/>
            </a:avLst>
          </a:prstGeom>
          <a:solidFill>
            <a:srgbClr val="00B0F0"/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6505" y="268941"/>
            <a:ext cx="344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কিছু ছবি দেখি</a:t>
            </a:r>
            <a:endParaRPr lang="en-US" sz="4000" dirty="0">
              <a:ln w="12700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577" y="1413636"/>
            <a:ext cx="4594411" cy="2584356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5" y="1664249"/>
            <a:ext cx="2698373" cy="362254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722" y="4276165"/>
            <a:ext cx="3859246" cy="2584148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C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80" y="1315305"/>
            <a:ext cx="2611286" cy="2781019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953" y="4276165"/>
            <a:ext cx="3966882" cy="252615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535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634318" y="201706"/>
            <a:ext cx="4679577" cy="318695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spc="50" dirty="0" smtClean="0">
                <a:ln w="3810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13800" b="1" spc="50" dirty="0">
              <a:ln w="3810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04011" y="3993776"/>
            <a:ext cx="5997388" cy="1492624"/>
          </a:xfrm>
          <a:prstGeom prst="rect">
            <a:avLst/>
          </a:prstGeom>
          <a:solidFill>
            <a:srgbClr val="00B050"/>
          </a:solidFill>
          <a:ln w="5715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793376"/>
            <a:ext cx="4760259" cy="5123330"/>
          </a:xfrm>
          <a:prstGeom prst="rect">
            <a:avLst/>
          </a:prstGeom>
          <a:ln w="127000" cap="sq">
            <a:solidFill>
              <a:srgbClr val="0070C0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073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8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এবার কবিতাটির আবৃত্তি শুনি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650637"/>
          </a:xfrm>
          <a:solidFill>
            <a:srgbClr val="00B050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0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841784"/>
            <a:ext cx="12192000" cy="19083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‘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ভন্ডদের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মানসিকতা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ভালোমানুষের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5329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32965"/>
            <a:ext cx="12192000" cy="1143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endParaRPr lang="bn-BD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48300"/>
            <a:ext cx="12192000" cy="83948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n w="12700">
                  <a:solidFill>
                    <a:srgbClr val="00B05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>
                <a:ln w="12700">
                  <a:solidFill>
                    <a:srgbClr val="00B05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4400" b="1" dirty="0" smtClean="0">
                <a:ln w="12700">
                  <a:solidFill>
                    <a:srgbClr val="00B05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b="1" dirty="0" smtClean="0">
                <a:ln w="12700">
                  <a:solidFill>
                    <a:srgbClr val="00B05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rgbClr val="00B05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4400" b="1" dirty="0" smtClean="0">
                <a:ln w="12700">
                  <a:solidFill>
                    <a:srgbClr val="00B05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rgbClr val="00B05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4400" b="1" dirty="0" smtClean="0">
                <a:ln w="12700">
                  <a:solidFill>
                    <a:srgbClr val="00B05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rgbClr val="00B05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bn-BD" sz="4400" b="1" dirty="0" smtClean="0">
                <a:ln w="12700">
                  <a:solidFill>
                    <a:srgbClr val="00B05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12700">
                  <a:solidFill>
                    <a:srgbClr val="00B05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জীবনী সম্পর্কে ব্যাখ্যা করতে পারবে।</a:t>
            </a:r>
            <a:endParaRPr lang="en-US" sz="4400" b="1" dirty="0">
              <a:ln w="12700">
                <a:solidFill>
                  <a:srgbClr val="00B050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487783"/>
            <a:ext cx="12192000" cy="10623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শুদ্ধরূপে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432535"/>
            <a:ext cx="12192000" cy="140924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অনুধাবন করতে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4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1614" y="107518"/>
            <a:ext cx="5148774" cy="836023"/>
          </a:xfrm>
          <a:prstGeom prst="rect">
            <a:avLst/>
          </a:prstGeom>
          <a:solidFill>
            <a:srgbClr val="7030A0"/>
          </a:solidFill>
          <a:ln w="5715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6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80786100"/>
              </p:ext>
            </p:extLst>
          </p:nvPr>
        </p:nvGraphicFramePr>
        <p:xfrm>
          <a:off x="1" y="943541"/>
          <a:ext cx="12192000" cy="6343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157" y="3187085"/>
            <a:ext cx="1599688" cy="185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4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BC7FCA-4340-42FC-9FC3-66F4528DB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1DBC7FCA-4340-42FC-9FC3-66F4528DB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1DBC7FCA-4340-42FC-9FC3-66F4528DB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1DBC7FCA-4340-42FC-9FC3-66F4528DB1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E3566E-4A8B-49E4-ABC0-0FDD3F7CB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78E3566E-4A8B-49E4-ABC0-0FDD3F7CB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78E3566E-4A8B-49E4-ABC0-0FDD3F7CB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78E3566E-4A8B-49E4-ABC0-0FDD3F7CB1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145EC4-DAD3-4FA7-88C7-3B709EFAF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8C145EC4-DAD3-4FA7-88C7-3B709EFAF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8C145EC4-DAD3-4FA7-88C7-3B709EFAF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8C145EC4-DAD3-4FA7-88C7-3B709EFAF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B0DB1B-63FC-4342-9E0F-85E6062F8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0CB0DB1B-63FC-4342-9E0F-85E6062F8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0CB0DB1B-63FC-4342-9E0F-85E6062F8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CB0DB1B-63FC-4342-9E0F-85E6062F8B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9858DB-F105-423D-ADB8-CD07BF718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459858DB-F105-423D-ADB8-CD07BF718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459858DB-F105-423D-ADB8-CD07BF718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459858DB-F105-423D-ADB8-CD07BF718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E82FF3-4B3E-4205-AC55-4C2157BBE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56E82FF3-4B3E-4205-AC55-4C2157BBE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56E82FF3-4B3E-4205-AC55-4C2157BBE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56E82FF3-4B3E-4205-AC55-4C2157BBEC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A3E0FF-EE04-4100-B3B4-E0A77A57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F5A3E0FF-EE04-4100-B3B4-E0A77A57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F5A3E0FF-EE04-4100-B3B4-E0A77A57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F5A3E0FF-EE04-4100-B3B4-E0A77A57E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266328-7B48-49B5-8DD5-F4D72C76C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90266328-7B48-49B5-8DD5-F4D72C76C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90266328-7B48-49B5-8DD5-F4D72C76C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90266328-7B48-49B5-8DD5-F4D72C76C7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DA04EA-416D-4445-A399-A3BDB404D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38DA04EA-416D-4445-A399-A3BDB404D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38DA04EA-416D-4445-A399-A3BDB404D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38DA04EA-416D-4445-A399-A3BDB404D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2C0A77-DC97-4EB4-A747-00F4AB7DA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0B2C0A77-DC97-4EB4-A747-00F4AB7DA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0B2C0A77-DC97-4EB4-A747-00F4AB7DA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0B2C0A77-DC97-4EB4-A747-00F4AB7DA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B5E4C7-A86B-4A99-B5C3-1022083EA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FDB5E4C7-A86B-4A99-B5C3-1022083EA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FDB5E4C7-A86B-4A99-B5C3-1022083EA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FDB5E4C7-A86B-4A99-B5C3-1022083EA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C7FE61-5B05-4F3C-9798-BCF4B0887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FFC7FE61-5B05-4F3C-9798-BCF4B0887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FFC7FE61-5B05-4F3C-9798-BCF4B0887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FFC7FE61-5B05-4F3C-9798-BCF4B08872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782487-F851-4754-B84A-2188F1474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FE782487-F851-4754-B84A-2188F1474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FE782487-F851-4754-B84A-2188F1474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graphicEl>
                                              <a:dgm id="{FE782487-F851-4754-B84A-2188F1474E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586</Words>
  <Application>Microsoft Office PowerPoint</Application>
  <PresentationFormat>Widescreen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এবার কবিতাটির আবৃত্তি শুনি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চলো কিছু শব্দের অর্থ জেনে নিই</vt:lpstr>
      <vt:lpstr>দলীয় কাজ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Sajeda Sultana</dc:creator>
  <cp:lastModifiedBy>Sajeda Sultana</cp:lastModifiedBy>
  <cp:revision>66</cp:revision>
  <dcterms:created xsi:type="dcterms:W3CDTF">2020-09-24T13:11:46Z</dcterms:created>
  <dcterms:modified xsi:type="dcterms:W3CDTF">2020-10-02T12:16:58Z</dcterms:modified>
</cp:coreProperties>
</file>