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75" r:id="rId2"/>
    <p:sldId id="376" r:id="rId3"/>
    <p:sldId id="377" r:id="rId4"/>
    <p:sldId id="378" r:id="rId5"/>
    <p:sldId id="392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90" r:id="rId18"/>
    <p:sldId id="39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-24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941DE-0641-4541-898B-7B254DA414D5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B5884-092A-461B-909B-98099D1B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2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1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7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5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0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5A10-76BB-40B7-96DA-A5AAF425E32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microsoft.com/office/2007/relationships/hdphoto" Target="../media/hdphoto1.wdp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fi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jpg"/><Relationship Id="rId7" Type="http://schemas.openxmlformats.org/officeDocument/2006/relationships/image" Target="../media/image1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f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argisat1981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6839636-1203-4B93-9E7A-1ECFEA2109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" t="8602" r="3505" b="9401"/>
          <a:stretch/>
        </p:blipFill>
        <p:spPr>
          <a:xfrm>
            <a:off x="1610436" y="1046058"/>
            <a:ext cx="8971128" cy="3867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11B7C00-E233-48E6-9557-A3919B9FB0B9}"/>
              </a:ext>
            </a:extLst>
          </p:cNvPr>
          <p:cNvSpPr txBox="1"/>
          <p:nvPr/>
        </p:nvSpPr>
        <p:spPr>
          <a:xfrm>
            <a:off x="332198" y="248157"/>
            <a:ext cx="6930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C478C88-E271-4853-AA81-68F6037EBFB9}"/>
              </a:ext>
            </a:extLst>
          </p:cNvPr>
          <p:cNvSpPr txBox="1"/>
          <p:nvPr/>
        </p:nvSpPr>
        <p:spPr>
          <a:xfrm>
            <a:off x="5949042" y="4266832"/>
            <a:ext cx="53644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536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99" y="366636"/>
            <a:ext cx="2619122" cy="168655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99" y="2522462"/>
            <a:ext cx="2619121" cy="161744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99" y="4655278"/>
            <a:ext cx="2619121" cy="160053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583" y="343192"/>
            <a:ext cx="2847975" cy="160972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583" y="2375190"/>
            <a:ext cx="2847975" cy="183728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9" b="23749"/>
          <a:stretch/>
        </p:blipFill>
        <p:spPr>
          <a:xfrm>
            <a:off x="8808583" y="4684306"/>
            <a:ext cx="3006837" cy="160053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94" y="1980359"/>
            <a:ext cx="4855345" cy="293981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875809" y="343192"/>
            <a:ext cx="404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পর্যবেক্ষণ কর 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5371" y="2103161"/>
            <a:ext cx="1631046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বিদ্যুৎ কেন্দ্রের ধোঁয়া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352" y="4258738"/>
            <a:ext cx="2125084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আবর্জনা পোড়ানো ধোঁয়া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7436" y="6301911"/>
            <a:ext cx="1631046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কলকারখানার ধোঁয়া 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96478" y="2005858"/>
            <a:ext cx="1631046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ইটভাটা ধোঁয়া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91545" y="4263443"/>
            <a:ext cx="1631046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গাড়ির কালো ধোঁয়া 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17047" y="6309162"/>
            <a:ext cx="1631046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গ্যাস পোড়ানো ধোঁয়া 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2744" y="1141408"/>
            <a:ext cx="3735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কী দেখা যাচ্ছে?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21873" y="1354849"/>
            <a:ext cx="4645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ধোঁয়ার মাধ্যমে কোন গ্যাস নির্গত হয়?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856" y="641244"/>
            <a:ext cx="580076" cy="5734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424" y="3082587"/>
            <a:ext cx="580076" cy="5734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38" y="5231979"/>
            <a:ext cx="580076" cy="5734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861" y="5023649"/>
            <a:ext cx="580076" cy="5734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505" y="3065755"/>
            <a:ext cx="580076" cy="5734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494" y="734095"/>
            <a:ext cx="580076" cy="573446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4196434" y="2598377"/>
            <a:ext cx="3472129" cy="523220"/>
            <a:chOff x="4196434" y="2598377"/>
            <a:chExt cx="3472129" cy="523220"/>
          </a:xfrm>
        </p:grpSpPr>
        <p:sp>
          <p:nvSpPr>
            <p:cNvPr id="20" name="TextBox 19"/>
            <p:cNvSpPr txBox="1"/>
            <p:nvPr/>
          </p:nvSpPr>
          <p:spPr>
            <a:xfrm>
              <a:off x="4196434" y="2598377"/>
              <a:ext cx="3472129" cy="52322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কার্বন ডাইঅক্সাইড গ্যাস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890" b="100000" l="0" r="98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9402" y="2696676"/>
              <a:ext cx="390080" cy="38562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890" b="100000" l="0" r="98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3496" y="2608234"/>
              <a:ext cx="390080" cy="385622"/>
            </a:xfrm>
            <a:prstGeom prst="rect">
              <a:avLst/>
            </a:prstGeom>
          </p:spPr>
        </p:pic>
      </p:grpSp>
      <p:sp>
        <p:nvSpPr>
          <p:cNvPr id="42" name="TextBox 41"/>
          <p:cNvSpPr txBox="1"/>
          <p:nvPr/>
        </p:nvSpPr>
        <p:spPr>
          <a:xfrm>
            <a:off x="4907735" y="4961352"/>
            <a:ext cx="1607365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ছপালা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6968" y="5597095"/>
            <a:ext cx="425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46070" y="5597095"/>
            <a:ext cx="5099859" cy="954107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কার্বন ডাইঅক্সাইড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42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0.25834 0.37245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18611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31003 0.0641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3194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36211 -0.19028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9" y="-9514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0.2375 0.34468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17222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-0.35104 -0.07361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52" y="-3681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-0.27799 -0.26968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8" grpId="1"/>
      <p:bldP spid="19" grpId="0"/>
      <p:bldP spid="19" grpId="1"/>
      <p:bldP spid="4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18B7743-1E3A-4F3C-9BCC-D9AA41AF7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03" y="2403783"/>
            <a:ext cx="2237642" cy="17692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6E6F3BF-3FE9-470A-87FC-1DB807DD8B28}"/>
              </a:ext>
            </a:extLst>
          </p:cNvPr>
          <p:cNvSpPr txBox="1"/>
          <p:nvPr/>
        </p:nvSpPr>
        <p:spPr>
          <a:xfrm>
            <a:off x="4139304" y="3099819"/>
            <a:ext cx="77187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গ্রিন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হাউজ গ্যাস কী?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আমাদের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বেশি করে গাছ লাগাতে হবে কেন?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" t="8602" r="3505" b="9401"/>
          <a:stretch/>
        </p:blipFill>
        <p:spPr>
          <a:xfrm>
            <a:off x="6865923" y="576223"/>
            <a:ext cx="3303756" cy="2165321"/>
          </a:xfrm>
          <a:prstGeom prst="rect">
            <a:avLst/>
          </a:prstGeom>
          <a:ln w="9525"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277415E-20E4-4856-A6EF-96F49771D0C4}"/>
              </a:ext>
            </a:extLst>
          </p:cNvPr>
          <p:cNvSpPr txBox="1"/>
          <p:nvPr/>
        </p:nvSpPr>
        <p:spPr>
          <a:xfrm>
            <a:off x="175936" y="576223"/>
            <a:ext cx="3193575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0346"/>
            <a:ext cx="12192000" cy="137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25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6819169" y="1173853"/>
            <a:ext cx="4482353" cy="4326499"/>
          </a:xfrm>
          <a:prstGeom prst="donu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5" y="598710"/>
            <a:ext cx="3894260" cy="202501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5" y="3211830"/>
            <a:ext cx="3894260" cy="242697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48445" y="144937"/>
            <a:ext cx="404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পর্যবেক্ষণ কর 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96072" y="5891583"/>
            <a:ext cx="506106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বনভূমি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উজাড়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Oval 8"/>
          <p:cNvSpPr/>
          <p:nvPr/>
        </p:nvSpPr>
        <p:spPr>
          <a:xfrm>
            <a:off x="6995886" y="1330853"/>
            <a:ext cx="4045569" cy="3926817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72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29" y="2040929"/>
            <a:ext cx="2590262" cy="2533680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84" b="9489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775" y="3743950"/>
            <a:ext cx="395872" cy="3463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661">
            <a:off x="7400056" y="1443304"/>
            <a:ext cx="367237" cy="363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661">
            <a:off x="6749321" y="2664853"/>
            <a:ext cx="367237" cy="363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84" b="9489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795" y="1397012"/>
            <a:ext cx="395872" cy="3463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661">
            <a:off x="8753802" y="1060057"/>
            <a:ext cx="367237" cy="3630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661">
            <a:off x="8087912" y="4852275"/>
            <a:ext cx="367237" cy="3630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28731" y="5799804"/>
            <a:ext cx="6747750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ফলে বায়ুমণ্ডলে কার্বন ডাইঅক্সাইডের পরিমাণ বাড়ছে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84" b="9489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770" y="4206992"/>
            <a:ext cx="395872" cy="34638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661">
            <a:off x="7819051" y="1906346"/>
            <a:ext cx="367237" cy="3630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661">
            <a:off x="7168316" y="3127895"/>
            <a:ext cx="367237" cy="3630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84" b="9489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790" y="1860054"/>
            <a:ext cx="395872" cy="34638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661">
            <a:off x="9172797" y="1523099"/>
            <a:ext cx="367237" cy="36304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661">
            <a:off x="9132994" y="4531658"/>
            <a:ext cx="367237" cy="3630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661">
            <a:off x="10166462" y="4066419"/>
            <a:ext cx="367237" cy="36304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661">
            <a:off x="10631436" y="3186298"/>
            <a:ext cx="367237" cy="36304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84" b="9489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145" y="2419690"/>
            <a:ext cx="395872" cy="34638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0" b="100000" l="0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661">
            <a:off x="10465791" y="3745934"/>
            <a:ext cx="367237" cy="36304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4987808" y="729712"/>
            <a:ext cx="993829" cy="4876801"/>
            <a:chOff x="9464621" y="342900"/>
            <a:chExt cx="1599406" cy="504825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6" t="37209" r="86904" b="7725"/>
            <a:stretch/>
          </p:blipFill>
          <p:spPr>
            <a:xfrm>
              <a:off x="9464621" y="342900"/>
              <a:ext cx="1523206" cy="5048251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>
              <a:off x="9540821" y="814787"/>
              <a:ext cx="1523206" cy="4440606"/>
              <a:chOff x="1352550" y="1731594"/>
              <a:chExt cx="1523206" cy="444060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866901" y="1731594"/>
                <a:ext cx="598174" cy="3448050"/>
              </a:xfrm>
              <a:prstGeom prst="rect">
                <a:avLst/>
              </a:prstGeom>
              <a:gradFill flip="none" rotWithShape="1">
                <a:gsLst>
                  <a:gs pos="11000">
                    <a:schemeClr val="accent5">
                      <a:lumMod val="20000"/>
                      <a:lumOff val="80000"/>
                    </a:schemeClr>
                  </a:gs>
                  <a:gs pos="51000">
                    <a:srgbClr val="FF0000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352550" y="4991100"/>
                <a:ext cx="1523206" cy="11811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Oval 2"/>
          <p:cNvSpPr/>
          <p:nvPr/>
        </p:nvSpPr>
        <p:spPr>
          <a:xfrm>
            <a:off x="6776801" y="1109836"/>
            <a:ext cx="4482354" cy="4370263"/>
          </a:xfrm>
          <a:prstGeom prst="ellipse">
            <a:avLst/>
          </a:prstGeom>
          <a:noFill/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8763215" y="509417"/>
            <a:ext cx="928528" cy="1182010"/>
          </a:xfrm>
          <a:prstGeom prst="downArrow">
            <a:avLst/>
          </a:prstGeom>
          <a:gradFill flip="none" rotWithShape="1">
            <a:gsLst>
              <a:gs pos="77000">
                <a:srgbClr val="FFFF00"/>
              </a:gs>
              <a:gs pos="36000">
                <a:srgbClr val="FF00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rved Right Arrow 16"/>
          <p:cNvSpPr/>
          <p:nvPr/>
        </p:nvSpPr>
        <p:spPr>
          <a:xfrm>
            <a:off x="8100253" y="1161061"/>
            <a:ext cx="723104" cy="961002"/>
          </a:xfrm>
          <a:prstGeom prst="curvedRightArrow">
            <a:avLst/>
          </a:prstGeom>
          <a:gradFill>
            <a:gsLst>
              <a:gs pos="77000">
                <a:srgbClr val="FFFF00"/>
              </a:gs>
              <a:gs pos="36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Up Arrow 18"/>
          <p:cNvSpPr/>
          <p:nvPr/>
        </p:nvSpPr>
        <p:spPr>
          <a:xfrm rot="17203505">
            <a:off x="9287042" y="1355171"/>
            <a:ext cx="1087355" cy="683081"/>
          </a:xfrm>
          <a:prstGeom prst="curvedUpArrow">
            <a:avLst/>
          </a:prstGeom>
          <a:gradFill>
            <a:gsLst>
              <a:gs pos="77000">
                <a:srgbClr val="FFFF00"/>
              </a:gs>
              <a:gs pos="36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70200" y="5827080"/>
            <a:ext cx="970561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বায়ুমণ্ডলে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তা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বায়ুমণ্ডলে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49897" y="4897401"/>
            <a:ext cx="137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4331929" y="5751118"/>
            <a:ext cx="4974479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গড় তাপমাত্রা দিনদিন বৃদ্ধি পাচ্ছে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flipH="1">
            <a:off x="2203150" y="5846056"/>
            <a:ext cx="6068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গড় তাপমাত্রা বেড়ে যাওয়াকে কী বলে?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4806459" y="5865032"/>
            <a:ext cx="294304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বৈশ্বিক উষ্ণায়ন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585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3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  <p:bldP spid="7" grpId="1" animBg="1"/>
      <p:bldP spid="9" grpId="0" animBg="1"/>
      <p:bldP spid="18" grpId="0" animBg="1"/>
      <p:bldP spid="18" grpId="1" animBg="1"/>
      <p:bldP spid="3" grpId="0" animBg="1"/>
      <p:bldP spid="8" grpId="0" animBg="1"/>
      <p:bldP spid="17" grpId="0" animBg="1"/>
      <p:bldP spid="19" grpId="0" animBg="1"/>
      <p:bldP spid="20" grpId="0" animBg="1"/>
      <p:bldP spid="20" grpId="1" animBg="1"/>
      <p:bldP spid="21" grpId="0"/>
      <p:bldP spid="22" grpId="0" animBg="1"/>
      <p:bldP spid="22" grpId="1" animBg="1"/>
      <p:bldP spid="41" grpId="0" animBg="1"/>
      <p:bldP spid="41" grpId="1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.png">
            <a:extLst>
              <a:ext uri="{FF2B5EF4-FFF2-40B4-BE49-F238E27FC236}">
                <a16:creationId xmlns="" xmlns:a16="http://schemas.microsoft.com/office/drawing/2014/main" id="{85F311EF-ABC4-4EAF-8CD6-6F7423C18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91" y="2701239"/>
            <a:ext cx="2528542" cy="18866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D47F609-A441-4449-B6F3-84F07CD0F983}"/>
              </a:ext>
            </a:extLst>
          </p:cNvPr>
          <p:cNvSpPr txBox="1"/>
          <p:nvPr/>
        </p:nvSpPr>
        <p:spPr>
          <a:xfrm>
            <a:off x="347554" y="1077696"/>
            <a:ext cx="490683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দলে আলোচনা কর খাতায় লিখ 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CADA591-498A-41D1-8E6F-B1AA412C36B2}"/>
              </a:ext>
            </a:extLst>
          </p:cNvPr>
          <p:cNvSpPr txBox="1"/>
          <p:nvPr/>
        </p:nvSpPr>
        <p:spPr>
          <a:xfrm>
            <a:off x="4041015" y="3878670"/>
            <a:ext cx="815098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গ্রিন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হাউজ প্রভাব থেকে বাঁচতে হলে আমাদের করণীয় কী 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14" y="775849"/>
            <a:ext cx="3678597" cy="24382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0346"/>
            <a:ext cx="12192000" cy="137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20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5158" y="842962"/>
            <a:ext cx="3871912" cy="107721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প্রাথমিক বিজ্ঞান বইয়ের ৮৪ পৃষ্ঠা বের কর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553" y="230449"/>
            <a:ext cx="4316943" cy="628033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64654" y="3439124"/>
            <a:ext cx="7200899" cy="138499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“গ্রিন হাউজ প্রভাব ও গ্রিন হাউজ গ্যাস” শিরোনামের পাঠ্যাংশটুকু নিরবে পড়, বুঝতে সমস্যা হলে তোমার পাশের বন্ধুকে জিজ্ঞেস কর প্রয়োজনে আমাকে বলো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083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F2CEB2F-31F8-4F44-BB00-22939AC0914E}"/>
              </a:ext>
            </a:extLst>
          </p:cNvPr>
          <p:cNvSpPr txBox="1"/>
          <p:nvPr/>
        </p:nvSpPr>
        <p:spPr>
          <a:xfrm>
            <a:off x="587380" y="195891"/>
            <a:ext cx="2169467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F29C1C5-D1D1-4FB6-969D-3F8DE3424B25}"/>
              </a:ext>
            </a:extLst>
          </p:cNvPr>
          <p:cNvSpPr txBox="1"/>
          <p:nvPr/>
        </p:nvSpPr>
        <p:spPr>
          <a:xfrm>
            <a:off x="3643315" y="557628"/>
            <a:ext cx="3286125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 খাতায় লিখ;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B16D3CE-9C5F-478F-B391-F0CF0D820B81}"/>
              </a:ext>
            </a:extLst>
          </p:cNvPr>
          <p:cNvSpPr txBox="1"/>
          <p:nvPr/>
        </p:nvSpPr>
        <p:spPr>
          <a:xfrm>
            <a:off x="242888" y="1279430"/>
            <a:ext cx="3914775" cy="46166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গ্রিন হাউজ গ্যাস?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016FD74-AAC1-4D47-A04F-02E8C3693CD1}"/>
              </a:ext>
            </a:extLst>
          </p:cNvPr>
          <p:cNvSpPr txBox="1"/>
          <p:nvPr/>
        </p:nvSpPr>
        <p:spPr>
          <a:xfrm>
            <a:off x="771526" y="1772848"/>
            <a:ext cx="871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(ক) নাইট্রোজেন 	(খ)  অক্সিজেন 	(গ) কার্বন ডাইঅক্সাইড		ঘ) হাইড্রোজেন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22FF2FD-67B5-46C7-B441-6E63B5F0BBE1}"/>
              </a:ext>
            </a:extLst>
          </p:cNvPr>
          <p:cNvSpPr txBox="1"/>
          <p:nvPr/>
        </p:nvSpPr>
        <p:spPr>
          <a:xfrm>
            <a:off x="242886" y="2237176"/>
            <a:ext cx="4357689" cy="46166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২.পৃথিবীর গড় তাপমাত্রা বৃদ্ধির কারন কী ?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216DA76-9841-4646-9122-8B7DE90C3370}"/>
              </a:ext>
            </a:extLst>
          </p:cNvPr>
          <p:cNvSpPr txBox="1"/>
          <p:nvPr/>
        </p:nvSpPr>
        <p:spPr>
          <a:xfrm>
            <a:off x="771522" y="2837782"/>
            <a:ext cx="871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(ক) ভূমিকম্প  	(খ)  জনসংখ্যা বৃদ্ধি	(গ) অতিরিক্ত খরা		ঘ) গ্রিন হাউজ প্রভাব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88081E3E-406F-409C-861E-D12AE9249F91}"/>
              </a:ext>
            </a:extLst>
          </p:cNvPr>
          <p:cNvSpPr txBox="1"/>
          <p:nvPr/>
        </p:nvSpPr>
        <p:spPr>
          <a:xfrm>
            <a:off x="242886" y="3322177"/>
            <a:ext cx="4357689" cy="46166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৩. গাছপালা কোন গ্যাস শোষন করে নেয় 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7EEAFBE-AF9C-4A7E-9935-7CD511A89178}"/>
              </a:ext>
            </a:extLst>
          </p:cNvPr>
          <p:cNvSpPr txBox="1"/>
          <p:nvPr/>
        </p:nvSpPr>
        <p:spPr>
          <a:xfrm>
            <a:off x="771521" y="3951416"/>
            <a:ext cx="871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(ক) কার্বন ডাইঅক্সাইড 	(খ)  অক্সিজেন	(গ) নাইট্রোজেন		ঘ) হাইড্রোজেন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EB93F34-5075-4149-8BCB-1022B672C117}"/>
              </a:ext>
            </a:extLst>
          </p:cNvPr>
          <p:cNvSpPr txBox="1"/>
          <p:nvPr/>
        </p:nvSpPr>
        <p:spPr>
          <a:xfrm>
            <a:off x="242886" y="4460590"/>
            <a:ext cx="6129339" cy="46166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৪. গ্রিন হাউজ প্রভাব থেকে বাঁচতে হলে আমাদের করণীয় কী ?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5D793BA-2E85-42D9-848A-FAB18FC90498}"/>
              </a:ext>
            </a:extLst>
          </p:cNvPr>
          <p:cNvSpPr txBox="1"/>
          <p:nvPr/>
        </p:nvSpPr>
        <p:spPr>
          <a:xfrm>
            <a:off x="771521" y="5031807"/>
            <a:ext cx="10872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(ক) পানির ব্যবহার কমাতে হবে  (খ)  বেশি করে গাছ লাগাতে হবে   (গ) গাছপালা কাটতে হবে  (ঘ) কলকারখানা স্থাপন করতে হবে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Half Frame 37">
            <a:extLst>
              <a:ext uri="{FF2B5EF4-FFF2-40B4-BE49-F238E27FC236}">
                <a16:creationId xmlns="" xmlns:a16="http://schemas.microsoft.com/office/drawing/2014/main" id="{44C3B132-0D5B-4F82-8552-CEC7D1CDF9CD}"/>
              </a:ext>
            </a:extLst>
          </p:cNvPr>
          <p:cNvSpPr/>
          <p:nvPr/>
        </p:nvSpPr>
        <p:spPr>
          <a:xfrm rot="12501848">
            <a:off x="4584528" y="1617924"/>
            <a:ext cx="238873" cy="488379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Half Frame 38">
            <a:extLst>
              <a:ext uri="{FF2B5EF4-FFF2-40B4-BE49-F238E27FC236}">
                <a16:creationId xmlns="" xmlns:a16="http://schemas.microsoft.com/office/drawing/2014/main" id="{AE9A8071-74CF-49EB-BB62-F0F9B042D154}"/>
              </a:ext>
            </a:extLst>
          </p:cNvPr>
          <p:cNvSpPr/>
          <p:nvPr/>
        </p:nvSpPr>
        <p:spPr>
          <a:xfrm rot="12501848">
            <a:off x="7284867" y="2722181"/>
            <a:ext cx="238873" cy="488379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Half Frame 39">
            <a:extLst>
              <a:ext uri="{FF2B5EF4-FFF2-40B4-BE49-F238E27FC236}">
                <a16:creationId xmlns="" xmlns:a16="http://schemas.microsoft.com/office/drawing/2014/main" id="{270F7FF5-F127-42B1-BD8E-FE6C02919F36}"/>
              </a:ext>
            </a:extLst>
          </p:cNvPr>
          <p:cNvSpPr/>
          <p:nvPr/>
        </p:nvSpPr>
        <p:spPr>
          <a:xfrm rot="12501848">
            <a:off x="973554" y="3830169"/>
            <a:ext cx="238873" cy="488379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Half Frame 40">
            <a:extLst>
              <a:ext uri="{FF2B5EF4-FFF2-40B4-BE49-F238E27FC236}">
                <a16:creationId xmlns="" xmlns:a16="http://schemas.microsoft.com/office/drawing/2014/main" id="{04144147-6BA8-4A13-9DE7-D98A17D4CCC7}"/>
              </a:ext>
            </a:extLst>
          </p:cNvPr>
          <p:cNvSpPr/>
          <p:nvPr/>
        </p:nvSpPr>
        <p:spPr>
          <a:xfrm rot="12501848">
            <a:off x="3523879" y="4931569"/>
            <a:ext cx="238873" cy="488379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BA8A3BFE-9301-45EF-9662-8C979184E5DA}"/>
              </a:ext>
            </a:extLst>
          </p:cNvPr>
          <p:cNvSpPr txBox="1"/>
          <p:nvPr/>
        </p:nvSpPr>
        <p:spPr>
          <a:xfrm>
            <a:off x="242886" y="5459656"/>
            <a:ext cx="4596458" cy="46166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5.জ্বালানী পোড়ালে বায়ুতে কোনটি বাড়ে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C506345-6E9B-4F97-86FF-DDC944B53EA6}"/>
              </a:ext>
            </a:extLst>
          </p:cNvPr>
          <p:cNvSpPr txBox="1"/>
          <p:nvPr/>
        </p:nvSpPr>
        <p:spPr>
          <a:xfrm>
            <a:off x="771521" y="6076736"/>
            <a:ext cx="10872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(খ) 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(গ)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কার্বন ডাইঅক্সাইড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(ঘ)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নিয়ন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Half Frame 43">
            <a:extLst>
              <a:ext uri="{FF2B5EF4-FFF2-40B4-BE49-F238E27FC236}">
                <a16:creationId xmlns="" xmlns:a16="http://schemas.microsoft.com/office/drawing/2014/main" id="{52C7EA49-70E1-42DF-B985-E188E66698BB}"/>
              </a:ext>
            </a:extLst>
          </p:cNvPr>
          <p:cNvSpPr/>
          <p:nvPr/>
        </p:nvSpPr>
        <p:spPr>
          <a:xfrm rot="12501848">
            <a:off x="4702244" y="5996744"/>
            <a:ext cx="238873" cy="488379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54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E1675DD-BE9A-411C-B61B-544D5E1AF346}"/>
              </a:ext>
            </a:extLst>
          </p:cNvPr>
          <p:cNvSpPr txBox="1"/>
          <p:nvPr/>
        </p:nvSpPr>
        <p:spPr>
          <a:xfrm>
            <a:off x="4452937" y="277697"/>
            <a:ext cx="3286125" cy="76944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1AEFE60-1029-4129-8762-ECFF4B0BCE94}"/>
              </a:ext>
            </a:extLst>
          </p:cNvPr>
          <p:cNvSpPr txBox="1"/>
          <p:nvPr/>
        </p:nvSpPr>
        <p:spPr>
          <a:xfrm>
            <a:off x="3391004" y="1708488"/>
            <a:ext cx="6505185" cy="64633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 । গ্রীন হাউজ কি?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54F92B2-1A36-4D28-99F9-9A3FCEE023F5}"/>
              </a:ext>
            </a:extLst>
          </p:cNvPr>
          <p:cNvSpPr txBox="1"/>
          <p:nvPr/>
        </p:nvSpPr>
        <p:spPr>
          <a:xfrm>
            <a:off x="3381373" y="2594227"/>
            <a:ext cx="7059164" cy="58477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২.পৃথিবীর গড় তাপমাত্রা বৃদ্ধির কারন কী 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A6583F0-B3E7-4F15-9B12-6D3031B921C6}"/>
              </a:ext>
            </a:extLst>
          </p:cNvPr>
          <p:cNvSpPr txBox="1"/>
          <p:nvPr/>
        </p:nvSpPr>
        <p:spPr>
          <a:xfrm>
            <a:off x="3381373" y="3381783"/>
            <a:ext cx="7059164" cy="58477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৩. গাছপালা কোন গ্যাস শোষন করে নেয় 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D43D9F8-A9ED-4233-818E-531BCBDCCE33}"/>
              </a:ext>
            </a:extLst>
          </p:cNvPr>
          <p:cNvSpPr txBox="1"/>
          <p:nvPr/>
        </p:nvSpPr>
        <p:spPr>
          <a:xfrm>
            <a:off x="3391004" y="4093850"/>
            <a:ext cx="8150985" cy="58477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৪. গ্রিন হাউজ প্রভাব থেকে বাঁচতে হলে আমাদের করণীয় কী 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B41AC31-968F-4C47-A05C-21026833FE8B}"/>
              </a:ext>
            </a:extLst>
          </p:cNvPr>
          <p:cNvSpPr txBox="1"/>
          <p:nvPr/>
        </p:nvSpPr>
        <p:spPr>
          <a:xfrm>
            <a:off x="3391004" y="4805918"/>
            <a:ext cx="7049533" cy="58477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5.জ্বালানী পোড়ালে বায়ুতে কোনটি বাড়ে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0693"/>
            <a:ext cx="12192000" cy="142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65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4" y="628650"/>
            <a:ext cx="285750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1841" y="2371725"/>
            <a:ext cx="70580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বৈশ্বিক উষ্ণায়নের প্রভাবে কী কী ক্ষতি হচ্ছে তার একটি তালিকা তৈরি করে আনবে।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351581" y="2757487"/>
            <a:ext cx="19050" cy="22621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235502" y="2371724"/>
            <a:ext cx="0" cy="30337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04554" y="2757487"/>
            <a:ext cx="8" cy="22621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:\Users\ATAUR RAHMAN\Desktop\pesha\unnamed-fi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746" y="2445186"/>
            <a:ext cx="2971800" cy="243840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1934"/>
            <a:ext cx="12192000" cy="122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2026373"/>
            <a:ext cx="4790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লাগাই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বাঁচাই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10000" cy="20685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13471" y="369233"/>
            <a:ext cx="8268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এখানেই সমাপ্ত  </a:t>
            </a:r>
            <a:endParaRPr lang="en-US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66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2583" y="2649778"/>
            <a:ext cx="722683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"/>
          <a:stretch/>
        </p:blipFill>
        <p:spPr>
          <a:xfrm>
            <a:off x="0" y="4543910"/>
            <a:ext cx="12192000" cy="22601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9245" y="5326561"/>
            <a:ext cx="754251" cy="7888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4463" flipH="1">
            <a:off x="6172767" y="5164877"/>
            <a:ext cx="970423" cy="7888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60" flipH="1" flipV="1">
            <a:off x="2260725" y="4956768"/>
            <a:ext cx="1320232" cy="10505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182" y="3402523"/>
            <a:ext cx="3810000" cy="31991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707" y="3402523"/>
            <a:ext cx="3311293" cy="319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6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45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95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87496" y="1059320"/>
            <a:ext cx="3520440" cy="614198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224629" y="1059320"/>
            <a:ext cx="3520440" cy="628038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41067" y="190640"/>
            <a:ext cx="3520440" cy="65552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518" y="2018020"/>
            <a:ext cx="1553996" cy="20178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13149" y="4170794"/>
            <a:ext cx="3931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গ্রিন হাউজ প্রভাব 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 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০৯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/০৮/২০20খ্রিঃ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421721" y="1269368"/>
            <a:ext cx="45720" cy="49684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589643" y="2651760"/>
            <a:ext cx="22860" cy="24231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89097" y="2651760"/>
            <a:ext cx="24381" cy="24231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99519" y="1269368"/>
            <a:ext cx="45720" cy="49684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1555" y="4283264"/>
            <a:ext cx="5090419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নার্গিস আক্তার </a:t>
            </a:r>
            <a:endParaRPr lang="bn-IN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ফজু খলিফা কান্দি </a:t>
            </a:r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প্রাঃ বিদ্যালয়।</a:t>
            </a: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শিবচর, </a:t>
            </a:r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মাদারিপুর।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smtClean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  <a:hlinkClick r:id="rId3"/>
              </a:rPr>
              <a:t>nargisat1981@gmail.com</a:t>
            </a:r>
            <a:r>
              <a:rPr lang="en-US" sz="1600" dirty="0" smtClean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1" y="2017897"/>
            <a:ext cx="1684504" cy="1992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743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" t="8602" r="3505" b="9401"/>
          <a:stretch/>
        </p:blipFill>
        <p:spPr>
          <a:xfrm>
            <a:off x="420016" y="1751158"/>
            <a:ext cx="5234025" cy="3430442"/>
          </a:xfrm>
          <a:prstGeom prst="rect">
            <a:avLst/>
          </a:prstGeom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341" y="1751158"/>
            <a:ext cx="5175420" cy="34304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59080" y="396240"/>
            <a:ext cx="522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bn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পর্যবেক্ষণ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65805" y="5534138"/>
            <a:ext cx="6972921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 ঘরগুলো দেখা যাচ্ছে, সেগুলো কিসের তৈরি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52296" y="5567021"/>
            <a:ext cx="2649715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কাঁচের তৈরি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72740" y="5501255"/>
            <a:ext cx="5680252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কাঁচের তৈরি এই ঘরগুলোর নাম 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52467" y="5468372"/>
            <a:ext cx="2449372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গ্রিন হাউজ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50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5" y="3048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u="sng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5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9519" y="2542368"/>
            <a:ext cx="43461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গ্রিন হাউজ প্রভাব</a:t>
            </a:r>
            <a:endParaRPr lang="en-US" sz="80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882" y="1139686"/>
            <a:ext cx="2401602" cy="47408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" t="8602" r="3505" b="9401"/>
          <a:stretch/>
        </p:blipFill>
        <p:spPr>
          <a:xfrm>
            <a:off x="5411665" y="2170378"/>
            <a:ext cx="5234025" cy="3430442"/>
          </a:xfrm>
          <a:prstGeom prst="rect">
            <a:avLst/>
          </a:prstGeom>
          <a:ln w="9525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0346"/>
            <a:ext cx="12192000" cy="137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4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086" y="657831"/>
            <a:ext cx="245745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E0C70C-A127-43D4-8B56-067D5930334F}"/>
              </a:ext>
            </a:extLst>
          </p:cNvPr>
          <p:cNvSpPr txBox="1"/>
          <p:nvPr/>
        </p:nvSpPr>
        <p:spPr>
          <a:xfrm rot="10800000" flipH="1" flipV="1">
            <a:off x="1522993" y="1937023"/>
            <a:ext cx="45730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শিক্ষার্থীরা---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AE8EF76-D856-4CBC-BEC2-FA51C3E1AC0B}"/>
              </a:ext>
            </a:extLst>
          </p:cNvPr>
          <p:cNvSpPr txBox="1"/>
          <p:nvPr/>
        </p:nvSpPr>
        <p:spPr>
          <a:xfrm>
            <a:off x="1413194" y="2977057"/>
            <a:ext cx="9772650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12.1.1 গ্রিন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হাউজ গ্যাস কী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বলতে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12.1.2 বায়ুমণ্ডল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কীভাবে গ্রিন হাউজের মত কাজ করে  ব্যাখ্যা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    করতে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12.1.3 গ্রিন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হাউজ প্রভাব  বর্ণনা করতে পারবে।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0346"/>
            <a:ext cx="12192000" cy="137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9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>
            <a:off x="1615440" y="3962400"/>
            <a:ext cx="822960" cy="746760"/>
          </a:xfrm>
          <a:prstGeom prst="cub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2941320" y="3962400"/>
            <a:ext cx="822960" cy="746760"/>
          </a:xfrm>
          <a:prstGeom prst="cub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4267200" y="3962400"/>
            <a:ext cx="822960" cy="746760"/>
          </a:xfrm>
          <a:prstGeom prst="cub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7749540" y="3840480"/>
            <a:ext cx="822960" cy="746760"/>
          </a:xfrm>
          <a:prstGeom prst="cub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9083040" y="3840480"/>
            <a:ext cx="822960" cy="746760"/>
          </a:xfrm>
          <a:prstGeom prst="cub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10203180" y="3848100"/>
            <a:ext cx="822960" cy="746760"/>
          </a:xfrm>
          <a:prstGeom prst="cub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719134" y="497282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কাঁচের বাটি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79749" y="4972828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কাঁচের বাটি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12191" y="4686813"/>
            <a:ext cx="155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বরফখন্ড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67641" y="4570200"/>
            <a:ext cx="155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বরফখন্ড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Sun 27"/>
          <p:cNvSpPr/>
          <p:nvPr/>
        </p:nvSpPr>
        <p:spPr>
          <a:xfrm>
            <a:off x="5166360" y="0"/>
            <a:ext cx="1257300" cy="1219200"/>
          </a:xfrm>
          <a:prstGeom prst="sun">
            <a:avLst/>
          </a:prstGeom>
          <a:gradFill>
            <a:gsLst>
              <a:gs pos="23000">
                <a:srgbClr val="FFC000">
                  <a:alpha val="69000"/>
                </a:srgbClr>
              </a:gs>
              <a:gs pos="7000">
                <a:srgbClr val="FF505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201830" y="166209"/>
            <a:ext cx="447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92861" y="911454"/>
            <a:ext cx="3803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বাটিগুলোতে কী নিলাম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9580" y="3627120"/>
            <a:ext cx="11532870" cy="1417320"/>
            <a:chOff x="449580" y="3627120"/>
            <a:chExt cx="11532870" cy="1417320"/>
          </a:xfrm>
        </p:grpSpPr>
        <p:grpSp>
          <p:nvGrpSpPr>
            <p:cNvPr id="93" name="Group 92"/>
            <p:cNvGrpSpPr/>
            <p:nvPr/>
          </p:nvGrpSpPr>
          <p:grpSpPr>
            <a:xfrm>
              <a:off x="449580" y="3627120"/>
              <a:ext cx="11384280" cy="1417320"/>
              <a:chOff x="449580" y="3627120"/>
              <a:chExt cx="11384280" cy="1417320"/>
            </a:xfrm>
          </p:grpSpPr>
          <p:sp>
            <p:nvSpPr>
              <p:cNvPr id="20" name="Flowchart: Magnetic Disk 19"/>
              <p:cNvSpPr/>
              <p:nvPr/>
            </p:nvSpPr>
            <p:spPr>
              <a:xfrm>
                <a:off x="6515100" y="3627120"/>
                <a:ext cx="5318760" cy="1417320"/>
              </a:xfrm>
              <a:prstGeom prst="flowChartMagneticDisk">
                <a:avLst/>
              </a:prstGeom>
              <a:noFill/>
              <a:ln w="19050"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Magnetic Disk 20"/>
              <p:cNvSpPr/>
              <p:nvPr/>
            </p:nvSpPr>
            <p:spPr>
              <a:xfrm>
                <a:off x="449580" y="3627120"/>
                <a:ext cx="5318760" cy="1417320"/>
              </a:xfrm>
              <a:prstGeom prst="flowChartMagneticDisk">
                <a:avLst/>
              </a:prstGeom>
              <a:noFill/>
              <a:ln w="19050"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5377531" y="4137542"/>
              <a:ext cx="5289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1453462" y="4182177"/>
              <a:ext cx="5289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 </a:t>
              </a:r>
              <a:endPara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2301506" y="5731412"/>
            <a:ext cx="7167613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 নম্বর বাটিটি কাঁচের পাত্রদ্বারা ঢেকে দিলাম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44288" y="1419778"/>
            <a:ext cx="3803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 নম্বর বাটিকে কী করলাম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184533" y="5281044"/>
            <a:ext cx="7167613" cy="120032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এবারে সূর্যের আলোতে যদি রেখে দেই, তবে 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বরফ খন্ডগুলো আগে গলে যাবে?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018860" y="5618927"/>
            <a:ext cx="7280709" cy="64633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 নম্বর বাটিতে রাখা বরফখন্ডগুল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গলে যাবে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609785" y="5487314"/>
            <a:ext cx="7280709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কেন ২ নম্বর বাটির বরফখন্ড আগে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22085" y="5287882"/>
            <a:ext cx="10045907" cy="120032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ঢাকনার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ভেতরে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23" name="Flowchart: Delay 122"/>
          <p:cNvSpPr/>
          <p:nvPr/>
        </p:nvSpPr>
        <p:spPr>
          <a:xfrm rot="16200000">
            <a:off x="7299309" y="834891"/>
            <a:ext cx="4018280" cy="4084320"/>
          </a:xfrm>
          <a:prstGeom prst="flowChartDelay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35303" y="814517"/>
            <a:ext cx="5753454" cy="3181232"/>
            <a:chOff x="3135303" y="814517"/>
            <a:chExt cx="5753454" cy="3181232"/>
          </a:xfrm>
        </p:grpSpPr>
        <p:sp>
          <p:nvSpPr>
            <p:cNvPr id="6" name="Down Arrow 5"/>
            <p:cNvSpPr/>
            <p:nvPr/>
          </p:nvSpPr>
          <p:spPr>
            <a:xfrm rot="2284035">
              <a:off x="4659040" y="1000526"/>
              <a:ext cx="434994" cy="973455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wn Arrow 38"/>
            <p:cNvSpPr/>
            <p:nvPr/>
          </p:nvSpPr>
          <p:spPr>
            <a:xfrm rot="2284035">
              <a:off x="3896949" y="1873023"/>
              <a:ext cx="434994" cy="973455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Down Arrow 39"/>
            <p:cNvSpPr/>
            <p:nvPr/>
          </p:nvSpPr>
          <p:spPr>
            <a:xfrm rot="2284035">
              <a:off x="3135303" y="2766369"/>
              <a:ext cx="434994" cy="973455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Down Arrow 40"/>
            <p:cNvSpPr/>
            <p:nvPr/>
          </p:nvSpPr>
          <p:spPr>
            <a:xfrm rot="2284035">
              <a:off x="5066839" y="1225437"/>
              <a:ext cx="434994" cy="973455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Down Arrow 41"/>
            <p:cNvSpPr/>
            <p:nvPr/>
          </p:nvSpPr>
          <p:spPr>
            <a:xfrm rot="2284035">
              <a:off x="4349689" y="2169714"/>
              <a:ext cx="434994" cy="973455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Down Arrow 42"/>
            <p:cNvSpPr/>
            <p:nvPr/>
          </p:nvSpPr>
          <p:spPr>
            <a:xfrm rot="2284035">
              <a:off x="3694757" y="3022294"/>
              <a:ext cx="434994" cy="973455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Down Arrow 48"/>
            <p:cNvSpPr/>
            <p:nvPr/>
          </p:nvSpPr>
          <p:spPr>
            <a:xfrm rot="19523121">
              <a:off x="6347035" y="1205783"/>
              <a:ext cx="434994" cy="973455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Down Arrow 49"/>
            <p:cNvSpPr/>
            <p:nvPr/>
          </p:nvSpPr>
          <p:spPr>
            <a:xfrm rot="19523121">
              <a:off x="6945940" y="2080881"/>
              <a:ext cx="434994" cy="973455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Down Arrow 50"/>
            <p:cNvSpPr/>
            <p:nvPr/>
          </p:nvSpPr>
          <p:spPr>
            <a:xfrm rot="19523121">
              <a:off x="7564915" y="2936588"/>
              <a:ext cx="434994" cy="973455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Down Arrow 51"/>
            <p:cNvSpPr/>
            <p:nvPr/>
          </p:nvSpPr>
          <p:spPr>
            <a:xfrm rot="19095660">
              <a:off x="6759922" y="814517"/>
              <a:ext cx="434994" cy="973455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Down Arrow 52"/>
            <p:cNvSpPr/>
            <p:nvPr/>
          </p:nvSpPr>
          <p:spPr>
            <a:xfrm rot="18928747">
              <a:off x="7590037" y="1707223"/>
              <a:ext cx="434994" cy="973455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Down Arrow 53"/>
            <p:cNvSpPr/>
            <p:nvPr/>
          </p:nvSpPr>
          <p:spPr>
            <a:xfrm rot="19236308">
              <a:off x="8453763" y="2553222"/>
              <a:ext cx="434994" cy="1141683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85491" y="458091"/>
            <a:ext cx="8051025" cy="2720940"/>
            <a:chOff x="2185491" y="458091"/>
            <a:chExt cx="8051025" cy="2720940"/>
          </a:xfrm>
        </p:grpSpPr>
        <p:sp>
          <p:nvSpPr>
            <p:cNvPr id="58" name="Down Arrow 57"/>
            <p:cNvSpPr/>
            <p:nvPr/>
          </p:nvSpPr>
          <p:spPr>
            <a:xfrm rot="9420278">
              <a:off x="2563731" y="2659370"/>
              <a:ext cx="217169" cy="519661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Down Arrow 58"/>
            <p:cNvSpPr/>
            <p:nvPr/>
          </p:nvSpPr>
          <p:spPr>
            <a:xfrm rot="9420278">
              <a:off x="2185491" y="1751504"/>
              <a:ext cx="217169" cy="519661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Down Arrow 60"/>
            <p:cNvSpPr/>
            <p:nvPr/>
          </p:nvSpPr>
          <p:spPr>
            <a:xfrm rot="9420278">
              <a:off x="3177891" y="2346250"/>
              <a:ext cx="217169" cy="519661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Down Arrow 61"/>
            <p:cNvSpPr/>
            <p:nvPr/>
          </p:nvSpPr>
          <p:spPr>
            <a:xfrm rot="9420278">
              <a:off x="2865981" y="1667320"/>
              <a:ext cx="217169" cy="519661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Down Arrow 65"/>
            <p:cNvSpPr/>
            <p:nvPr/>
          </p:nvSpPr>
          <p:spPr>
            <a:xfrm rot="12371669">
              <a:off x="8901839" y="1840592"/>
              <a:ext cx="241697" cy="637200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wn Arrow 68"/>
            <p:cNvSpPr/>
            <p:nvPr/>
          </p:nvSpPr>
          <p:spPr>
            <a:xfrm rot="12341707">
              <a:off x="9248857" y="1287896"/>
              <a:ext cx="241697" cy="637200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wn Arrow 69"/>
            <p:cNvSpPr/>
            <p:nvPr/>
          </p:nvSpPr>
          <p:spPr>
            <a:xfrm rot="12284451">
              <a:off x="9654882" y="1724771"/>
              <a:ext cx="217169" cy="519661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wn Arrow 71"/>
            <p:cNvSpPr/>
            <p:nvPr/>
          </p:nvSpPr>
          <p:spPr>
            <a:xfrm rot="12151369">
              <a:off x="9348271" y="2274286"/>
              <a:ext cx="241697" cy="637200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wn Arrow 73"/>
            <p:cNvSpPr/>
            <p:nvPr/>
          </p:nvSpPr>
          <p:spPr>
            <a:xfrm rot="12526982">
              <a:off x="10019347" y="458091"/>
              <a:ext cx="217169" cy="519661"/>
            </a:xfrm>
            <a:prstGeom prst="downArrow">
              <a:avLst/>
            </a:prstGeom>
            <a:gradFill>
              <a:gsLst>
                <a:gs pos="23000">
                  <a:srgbClr val="FFFF0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741488" y="1068208"/>
            <a:ext cx="1083136" cy="1545565"/>
            <a:chOff x="9349152" y="1045097"/>
            <a:chExt cx="1083136" cy="1545565"/>
          </a:xfrm>
        </p:grpSpPr>
        <p:sp>
          <p:nvSpPr>
            <p:cNvPr id="77" name="Down Arrow 76"/>
            <p:cNvSpPr/>
            <p:nvPr/>
          </p:nvSpPr>
          <p:spPr>
            <a:xfrm rot="20895916">
              <a:off x="9899080" y="2224976"/>
              <a:ext cx="167481" cy="365686"/>
            </a:xfrm>
            <a:prstGeom prst="downArrow">
              <a:avLst/>
            </a:prstGeom>
            <a:gradFill>
              <a:gsLst>
                <a:gs pos="23000">
                  <a:srgbClr val="00B05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wn Arrow 78"/>
            <p:cNvSpPr/>
            <p:nvPr/>
          </p:nvSpPr>
          <p:spPr>
            <a:xfrm rot="20895916">
              <a:off x="10264807" y="1770213"/>
              <a:ext cx="167481" cy="365686"/>
            </a:xfrm>
            <a:prstGeom prst="downArrow">
              <a:avLst/>
            </a:prstGeom>
            <a:gradFill>
              <a:gsLst>
                <a:gs pos="23000">
                  <a:srgbClr val="00B05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wn Arrow 79"/>
            <p:cNvSpPr/>
            <p:nvPr/>
          </p:nvSpPr>
          <p:spPr>
            <a:xfrm rot="20895916">
              <a:off x="9840270" y="1291343"/>
              <a:ext cx="167481" cy="365686"/>
            </a:xfrm>
            <a:prstGeom prst="downArrow">
              <a:avLst/>
            </a:prstGeom>
            <a:gradFill>
              <a:gsLst>
                <a:gs pos="23000">
                  <a:srgbClr val="00B05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wn Arrow 113"/>
            <p:cNvSpPr/>
            <p:nvPr/>
          </p:nvSpPr>
          <p:spPr>
            <a:xfrm rot="20895916">
              <a:off x="9349152" y="1045097"/>
              <a:ext cx="167481" cy="365686"/>
            </a:xfrm>
            <a:prstGeom prst="downArrow">
              <a:avLst/>
            </a:prstGeom>
            <a:gradFill>
              <a:gsLst>
                <a:gs pos="23000">
                  <a:srgbClr val="00B050"/>
                </a:gs>
                <a:gs pos="9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403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3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/>
      <p:bldP spid="23" grpId="0"/>
      <p:bldP spid="24" grpId="0"/>
      <p:bldP spid="25" grpId="0"/>
      <p:bldP spid="28" grpId="0" animBg="1"/>
      <p:bldP spid="95" grpId="0"/>
      <p:bldP spid="96" grpId="0"/>
      <p:bldP spid="96" grpId="1"/>
      <p:bldP spid="99" grpId="0" animBg="1"/>
      <p:bldP spid="99" grpId="1" animBg="1"/>
      <p:bldP spid="100" grpId="0"/>
      <p:bldP spid="100" grpId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47" grpId="0" animBg="1"/>
      <p:bldP spid="1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6040828" y="964852"/>
            <a:ext cx="5906124" cy="5518184"/>
          </a:xfrm>
          <a:prstGeom prst="donu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 w="38100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793" y="62273"/>
            <a:ext cx="2027831" cy="1961190"/>
            <a:chOff x="34793" y="62273"/>
            <a:chExt cx="2027831" cy="19611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1" t="4839" r="14151" b="2642"/>
            <a:stretch/>
          </p:blipFill>
          <p:spPr>
            <a:xfrm>
              <a:off x="34793" y="62273"/>
              <a:ext cx="2027831" cy="196119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Sun 14"/>
            <p:cNvSpPr/>
            <p:nvPr/>
          </p:nvSpPr>
          <p:spPr>
            <a:xfrm>
              <a:off x="88232" y="213360"/>
              <a:ext cx="1920240" cy="1598056"/>
            </a:xfrm>
            <a:prstGeom prst="su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সূর্য</a:t>
              </a:r>
              <a:endPara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1" name="Down Arrow 30"/>
          <p:cNvSpPr/>
          <p:nvPr/>
        </p:nvSpPr>
        <p:spPr>
          <a:xfrm rot="17558992">
            <a:off x="2302169" y="811451"/>
            <a:ext cx="1230532" cy="1762611"/>
          </a:xfrm>
          <a:prstGeom prst="downArrow">
            <a:avLst/>
          </a:prstGeom>
          <a:gradFill>
            <a:gsLst>
              <a:gs pos="85000">
                <a:srgbClr val="FFFF00">
                  <a:alpha val="44000"/>
                </a:srgbClr>
              </a:gs>
              <a:gs pos="2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54771" y="137288"/>
            <a:ext cx="4263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</a:t>
            </a:r>
            <a:r>
              <a:rPr lang="bn-IN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308172" y="5196382"/>
            <a:ext cx="1985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বায়ুমণ্ডল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648831" y="3297059"/>
            <a:ext cx="3527155" cy="58477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1969" y="3400435"/>
            <a:ext cx="5097241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চারপাশের যে আবরণ দেখা যাচ্ছে, সেটা কী?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48205" y="2798706"/>
            <a:ext cx="2800775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বায়ুম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ণ্ডল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710713" y="5843130"/>
            <a:ext cx="557237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বায়ুমণ্ডল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ঘিরে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496971" y="5384286"/>
            <a:ext cx="5976881" cy="95410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বায়ুমণ্ডলের জলীয় বাষ্প ও কার্বন ডাইঅক্সাইড গ্যাস গ্রিন হাউজের কাঁচের দেয়ালের মতো কাজ করে।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385" y="5006471"/>
            <a:ext cx="6191688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দিনে সূর্যের আলো বায়ুমণ্ডলের ভেতর দিয়ে ভূপৃষ্ঠে এসে পড়ে এবং উত্তপ্ত হয়। রাতে সেই তাপ বায়ুমণ্ডলে ফিরে আসে।কিছু তাপ গ্যাসের কারনে ভূপৃষ্ঠে ফিরে আসে।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232" y="5861340"/>
            <a:ext cx="4651278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74496" y="5465663"/>
            <a:ext cx="38829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ষ্ণ থাকে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482" y="5627718"/>
            <a:ext cx="6089562" cy="52322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তাপ ধরে রাখার এই ঘটনাকেই গ্রিন হাউজ প্রভাব বলে।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Down Arrow 55"/>
          <p:cNvSpPr/>
          <p:nvPr/>
        </p:nvSpPr>
        <p:spPr>
          <a:xfrm rot="18841353">
            <a:off x="8338206" y="1073909"/>
            <a:ext cx="583001" cy="819108"/>
          </a:xfrm>
          <a:prstGeom prst="downArrow">
            <a:avLst/>
          </a:prstGeom>
          <a:gradFill>
            <a:gsLst>
              <a:gs pos="85000">
                <a:srgbClr val="FFFF00">
                  <a:alpha val="44000"/>
                </a:srgbClr>
              </a:gs>
              <a:gs pos="2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7284845" y="605655"/>
            <a:ext cx="1010680" cy="1735969"/>
            <a:chOff x="6980588" y="605655"/>
            <a:chExt cx="1314937" cy="1735969"/>
          </a:xfrm>
        </p:grpSpPr>
        <p:sp>
          <p:nvSpPr>
            <p:cNvPr id="62" name="Down Arrow 61"/>
            <p:cNvSpPr/>
            <p:nvPr/>
          </p:nvSpPr>
          <p:spPr>
            <a:xfrm rot="9423952">
              <a:off x="7281813" y="1335652"/>
              <a:ext cx="1013712" cy="1005972"/>
            </a:xfrm>
            <a:prstGeom prst="downArrow">
              <a:avLst/>
            </a:prstGeom>
            <a:gradFill>
              <a:gsLst>
                <a:gs pos="0">
                  <a:srgbClr val="FFFF00">
                    <a:alpha val="44000"/>
                  </a:srgbClr>
                </a:gs>
                <a:gs pos="56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Down Arrow 65"/>
            <p:cNvSpPr/>
            <p:nvPr/>
          </p:nvSpPr>
          <p:spPr>
            <a:xfrm rot="9423952">
              <a:off x="6980588" y="605655"/>
              <a:ext cx="829920" cy="798105"/>
            </a:xfrm>
            <a:prstGeom prst="downArrow">
              <a:avLst/>
            </a:prstGeom>
            <a:gradFill>
              <a:gsLst>
                <a:gs pos="0">
                  <a:srgbClr val="FFFF00">
                    <a:alpha val="44000"/>
                  </a:srgbClr>
                </a:gs>
                <a:gs pos="56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Donut 67"/>
          <p:cNvSpPr/>
          <p:nvPr/>
        </p:nvSpPr>
        <p:spPr>
          <a:xfrm>
            <a:off x="7007708" y="1780420"/>
            <a:ext cx="3973858" cy="3833499"/>
          </a:xfrm>
          <a:prstGeom prst="donut">
            <a:avLst/>
          </a:prstGeom>
          <a:gradFill flip="none" rotWithShape="1">
            <a:gsLst>
              <a:gs pos="100000">
                <a:srgbClr val="FFFF00">
                  <a:lumMod val="0"/>
                  <a:lumOff val="100000"/>
                  <a:alpha val="3000"/>
                </a:srgbClr>
              </a:gs>
              <a:gs pos="5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45" y="1915326"/>
            <a:ext cx="3706184" cy="361723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934664" y="3262279"/>
            <a:ext cx="1918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 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59225" y="881736"/>
            <a:ext cx="6035040" cy="5669280"/>
          </a:xfrm>
          <a:prstGeom prst="ellipse">
            <a:avLst/>
          </a:prstGeom>
          <a:noFill/>
          <a:ln w="38100" cap="rnd" cmpd="dbl">
            <a:solidFill>
              <a:srgbClr val="FF5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entagon 2"/>
          <p:cNvSpPr/>
          <p:nvPr/>
        </p:nvSpPr>
        <p:spPr>
          <a:xfrm>
            <a:off x="290586" y="4135117"/>
            <a:ext cx="5727632" cy="484632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লীয় বাষ্প ও কার্বন ডাইঅক্সাইড গ্যাসের আবরণ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066" y="3451943"/>
            <a:ext cx="566424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বায়ুমণ্ডলে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7776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49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31146 0.2016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10" presetClass="exit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6" presetClass="entr" presetSubtype="3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1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 animBg="1"/>
      <p:bldP spid="31" grpId="1" animBg="1"/>
      <p:bldP spid="31" grpId="2" animBg="1"/>
      <p:bldP spid="32" grpId="0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" grpId="0" animBg="1"/>
      <p:bldP spid="4" grpId="1" animBg="1"/>
      <p:bldP spid="19" grpId="0" animBg="1"/>
      <p:bldP spid="19" grpId="1" animBg="1"/>
      <p:bldP spid="7" grpId="0" animBg="1"/>
      <p:bldP spid="7" grpId="1" animBg="1"/>
      <p:bldP spid="20" grpId="0" animBg="1"/>
      <p:bldP spid="20" grpId="1" animBg="1"/>
      <p:bldP spid="30" grpId="0" animBg="1"/>
      <p:bldP spid="30" grpId="1" animBg="1"/>
      <p:bldP spid="9" grpId="0" animBg="1"/>
      <p:bldP spid="56" grpId="0" animBg="1"/>
      <p:bldP spid="68" grpId="0" animBg="1"/>
      <p:bldP spid="26" grpId="0"/>
      <p:bldP spid="8" grpId="0" animBg="1"/>
      <p:bldP spid="3" grpId="0" animBg="1"/>
      <p:bldP spid="3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7304851" y="2023463"/>
            <a:ext cx="3372114" cy="3431192"/>
          </a:xfrm>
          <a:prstGeom prst="donu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 w="38100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21354" y="1544138"/>
            <a:ext cx="1713946" cy="1451505"/>
            <a:chOff x="34793" y="62273"/>
            <a:chExt cx="2027831" cy="19611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1" t="4839" r="14151" b="2642"/>
            <a:stretch/>
          </p:blipFill>
          <p:spPr>
            <a:xfrm>
              <a:off x="34793" y="62273"/>
              <a:ext cx="2027831" cy="196119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Sun 4"/>
            <p:cNvSpPr/>
            <p:nvPr/>
          </p:nvSpPr>
          <p:spPr>
            <a:xfrm>
              <a:off x="88232" y="213360"/>
              <a:ext cx="1920240" cy="1598056"/>
            </a:xfrm>
            <a:prstGeom prst="su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সূর্য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Down Arrow 5"/>
          <p:cNvSpPr/>
          <p:nvPr/>
        </p:nvSpPr>
        <p:spPr>
          <a:xfrm rot="17558992">
            <a:off x="4705437" y="1996392"/>
            <a:ext cx="854736" cy="1686874"/>
          </a:xfrm>
          <a:prstGeom prst="downArrow">
            <a:avLst/>
          </a:prstGeom>
          <a:gradFill>
            <a:gsLst>
              <a:gs pos="85000">
                <a:srgbClr val="FFFF00">
                  <a:alpha val="44000"/>
                </a:srgbClr>
              </a:gs>
              <a:gs pos="2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70882" y="4886881"/>
            <a:ext cx="2248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বায়ুমণ্ডল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 rot="18841353">
            <a:off x="8818832" y="1894539"/>
            <a:ext cx="377642" cy="812483"/>
          </a:xfrm>
          <a:prstGeom prst="downArrow">
            <a:avLst/>
          </a:prstGeom>
          <a:gradFill>
            <a:gsLst>
              <a:gs pos="85000">
                <a:srgbClr val="FFFF00">
                  <a:alpha val="44000"/>
                </a:srgbClr>
              </a:gs>
              <a:gs pos="2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grpSp>
        <p:nvGrpSpPr>
          <p:cNvPr id="19" name="Group 18"/>
          <p:cNvGrpSpPr/>
          <p:nvPr/>
        </p:nvGrpSpPr>
        <p:grpSpPr>
          <a:xfrm>
            <a:off x="7963402" y="1664834"/>
            <a:ext cx="552600" cy="1117588"/>
            <a:chOff x="6980588" y="605655"/>
            <a:chExt cx="1314937" cy="1735969"/>
          </a:xfrm>
        </p:grpSpPr>
        <p:sp>
          <p:nvSpPr>
            <p:cNvPr id="20" name="Down Arrow 19"/>
            <p:cNvSpPr/>
            <p:nvPr/>
          </p:nvSpPr>
          <p:spPr>
            <a:xfrm rot="9423952">
              <a:off x="7281813" y="1335652"/>
              <a:ext cx="1013712" cy="1005972"/>
            </a:xfrm>
            <a:prstGeom prst="downArrow">
              <a:avLst/>
            </a:prstGeom>
            <a:gradFill>
              <a:gsLst>
                <a:gs pos="0">
                  <a:srgbClr val="FFFF00">
                    <a:alpha val="44000"/>
                  </a:srgbClr>
                </a:gs>
                <a:gs pos="56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1" name="Down Arrow 20"/>
            <p:cNvSpPr/>
            <p:nvPr/>
          </p:nvSpPr>
          <p:spPr>
            <a:xfrm rot="9423952">
              <a:off x="6980588" y="605655"/>
              <a:ext cx="829920" cy="798105"/>
            </a:xfrm>
            <a:prstGeom prst="downArrow">
              <a:avLst/>
            </a:prstGeom>
            <a:gradFill>
              <a:gsLst>
                <a:gs pos="0">
                  <a:srgbClr val="FFFF00">
                    <a:alpha val="44000"/>
                  </a:srgbClr>
                </a:gs>
                <a:gs pos="56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sp>
        <p:nvSpPr>
          <p:cNvPr id="22" name="Donut 21"/>
          <p:cNvSpPr/>
          <p:nvPr/>
        </p:nvSpPr>
        <p:spPr>
          <a:xfrm>
            <a:off x="7859049" y="2498776"/>
            <a:ext cx="2271176" cy="2396788"/>
          </a:xfrm>
          <a:prstGeom prst="donut">
            <a:avLst/>
          </a:prstGeom>
          <a:gradFill flip="none" rotWithShape="1">
            <a:gsLst>
              <a:gs pos="100000">
                <a:srgbClr val="FFFF00">
                  <a:lumMod val="0"/>
                  <a:lumOff val="100000"/>
                  <a:alpha val="3000"/>
                </a:srgbClr>
              </a:gs>
              <a:gs pos="5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42" y="2535563"/>
            <a:ext cx="2317190" cy="237295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345726" y="3435301"/>
            <a:ext cx="1096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 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252144" y="1944095"/>
            <a:ext cx="3449202" cy="3544562"/>
          </a:xfrm>
          <a:prstGeom prst="ellipse">
            <a:avLst/>
          </a:prstGeom>
          <a:noFill/>
          <a:ln w="38100" cap="rnd" cmpd="dbl">
            <a:solidFill>
              <a:srgbClr val="FF5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43" name="TextBox 42"/>
          <p:cNvSpPr txBox="1"/>
          <p:nvPr/>
        </p:nvSpPr>
        <p:spPr>
          <a:xfrm>
            <a:off x="3133150" y="886006"/>
            <a:ext cx="8184992" cy="58477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 থেকে আলো ও তাপ কী ভেদ করে পৃথিবীতে আসছে?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9629" y="182644"/>
            <a:ext cx="2371725" cy="107721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একটি   চিত্র দেখি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59630" y="4895564"/>
            <a:ext cx="4229477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বায়ুমণ্ডল ভেদ করে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74369" y="877095"/>
            <a:ext cx="7167877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পৃথিবীতে তাপ ফেরত আসছে কেন?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12496" y="5677591"/>
            <a:ext cx="94297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বায়ুমণ্ডলের গ্যাসে বাধাপ্রাপ্ত হয়ে তাপ ফেরত আসছে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15530" y="292320"/>
            <a:ext cx="4636357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চিত্র বিষয়ক আলোচনা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308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9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17878 0.1048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xit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6" presetClass="entr" presetSubtype="3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6" grpId="2" animBg="1"/>
      <p:bldP spid="8" grpId="0"/>
      <p:bldP spid="18" grpId="0" animBg="1"/>
      <p:bldP spid="22" grpId="0" animBg="1"/>
      <p:bldP spid="24" grpId="0"/>
      <p:bldP spid="25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10027" y="3280409"/>
            <a:ext cx="6463273" cy="193899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গ্রিন হাউজ প্রভাব কী ?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রাতের বেলায় সূর্যের অনুপস্থিতিতে 	পৃথিবী কিছুটা উষ্ণ থাকে কেন?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277415E-20E4-4856-A6EF-96F49771D0C4}"/>
              </a:ext>
            </a:extLst>
          </p:cNvPr>
          <p:cNvSpPr txBox="1"/>
          <p:nvPr/>
        </p:nvSpPr>
        <p:spPr>
          <a:xfrm>
            <a:off x="1045979" y="917417"/>
            <a:ext cx="1785937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download (1).png">
            <a:extLst>
              <a:ext uri="{FF2B5EF4-FFF2-40B4-BE49-F238E27FC236}">
                <a16:creationId xmlns="" xmlns:a16="http://schemas.microsoft.com/office/drawing/2014/main" id="{FEC9645A-9D16-486B-811B-48478541D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46" y="2021469"/>
            <a:ext cx="1906396" cy="1258940"/>
          </a:xfrm>
          <a:prstGeom prst="rect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" t="8602" r="3505" b="9401"/>
          <a:stretch/>
        </p:blipFill>
        <p:spPr>
          <a:xfrm>
            <a:off x="5797235" y="454621"/>
            <a:ext cx="3949929" cy="2588830"/>
          </a:xfrm>
          <a:prstGeom prst="rect">
            <a:avLst/>
          </a:prstGeom>
          <a:ln w="9525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0346"/>
            <a:ext cx="12192000" cy="137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9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679</Words>
  <Application>Microsoft Office PowerPoint</Application>
  <PresentationFormat>Widescreen</PresentationFormat>
  <Paragraphs>119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Nargis Akter</dc:creator>
  <cp:lastModifiedBy>Mohammad Kowsar Miah</cp:lastModifiedBy>
  <cp:revision>37</cp:revision>
  <dcterms:created xsi:type="dcterms:W3CDTF">2019-11-01T16:25:23Z</dcterms:created>
  <dcterms:modified xsi:type="dcterms:W3CDTF">2020-10-02T02:53:37Z</dcterms:modified>
</cp:coreProperties>
</file>