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4" r:id="rId3"/>
    <p:sldId id="263" r:id="rId4"/>
    <p:sldId id="276" r:id="rId5"/>
    <p:sldId id="259" r:id="rId6"/>
    <p:sldId id="280" r:id="rId7"/>
    <p:sldId id="260" r:id="rId8"/>
    <p:sldId id="261" r:id="rId9"/>
    <p:sldId id="281" r:id="rId10"/>
    <p:sldId id="289" r:id="rId11"/>
    <p:sldId id="262" r:id="rId12"/>
    <p:sldId id="286" r:id="rId13"/>
    <p:sldId id="287" r:id="rId14"/>
    <p:sldId id="256" r:id="rId15"/>
    <p:sldId id="268" r:id="rId16"/>
    <p:sldId id="283" r:id="rId17"/>
    <p:sldId id="284" r:id="rId18"/>
    <p:sldId id="267" r:id="rId19"/>
    <p:sldId id="285" r:id="rId20"/>
    <p:sldId id="270" r:id="rId21"/>
    <p:sldId id="271" r:id="rId22"/>
    <p:sldId id="273" r:id="rId23"/>
  </p:sldIdLst>
  <p:sldSz cx="13990638" cy="7315200"/>
  <p:notesSz cx="6858000" cy="9144000"/>
  <p:defaultTextStyle>
    <a:defPPr>
      <a:defRPr lang="en-US"/>
    </a:defPPr>
    <a:lvl1pPr marL="0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4221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8441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2662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6882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1103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5323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9544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3764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50" autoAdjust="0"/>
    <p:restoredTop sz="86434" autoAdjust="0"/>
  </p:normalViewPr>
  <p:slideViewPr>
    <p:cSldViewPr snapToGrid="0">
      <p:cViewPr varScale="1">
        <p:scale>
          <a:sx n="50" d="100"/>
          <a:sy n="50" d="100"/>
        </p:scale>
        <p:origin x="-317" y="-91"/>
      </p:cViewPr>
      <p:guideLst>
        <p:guide orient="horz" pos="2304"/>
        <p:guide pos="4407"/>
      </p:guideLst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235"/>
    </p:cViewPr>
  </p:sorterViewPr>
  <p:notesViewPr>
    <p:cSldViewPr snapToGrid="0">
      <p:cViewPr varScale="1">
        <p:scale>
          <a:sx n="41" d="100"/>
          <a:sy n="41" d="100"/>
        </p:scale>
        <p:origin x="-2333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EEDA6-5072-4201-A53A-44DACF5945E4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D5B82-5F08-4B58-82C8-EC2A939297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F47AC-E110-4842-AE9F-7E372F42B053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143000"/>
            <a:ext cx="589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7097-0EBE-41C4-8B9B-4A79CE95A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383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4221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8441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2662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6882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21103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5323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9544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3764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143000"/>
            <a:ext cx="589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097-0EBE-41C4-8B9B-4A79CE95A3E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143000"/>
            <a:ext cx="589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097-0EBE-41C4-8B9B-4A79CE95A3E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298" y="2272454"/>
            <a:ext cx="11892042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8596" y="4145280"/>
            <a:ext cx="979344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3212" y="292948"/>
            <a:ext cx="3147894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532" y="292948"/>
            <a:ext cx="921050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164" y="4700694"/>
            <a:ext cx="11892042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164" y="3100495"/>
            <a:ext cx="11892042" cy="160019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7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4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1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8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5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0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7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532" y="1706880"/>
            <a:ext cx="6179198" cy="482769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08" y="1706880"/>
            <a:ext cx="6179198" cy="482769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532" y="1637454"/>
            <a:ext cx="6181628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16" indent="0">
              <a:buNone/>
              <a:defRPr sz="2700" b="1"/>
            </a:lvl2pPr>
            <a:lvl3pPr marL="1217432" indent="0">
              <a:buNone/>
              <a:defRPr sz="2400" b="1"/>
            </a:lvl3pPr>
            <a:lvl4pPr marL="1826148" indent="0">
              <a:buNone/>
              <a:defRPr sz="2100" b="1"/>
            </a:lvl4pPr>
            <a:lvl5pPr marL="2434864" indent="0">
              <a:buNone/>
              <a:defRPr sz="2100" b="1"/>
            </a:lvl5pPr>
            <a:lvl6pPr marL="3043580" indent="0">
              <a:buNone/>
              <a:defRPr sz="2100" b="1"/>
            </a:lvl6pPr>
            <a:lvl7pPr marL="3652296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32" y="2319867"/>
            <a:ext cx="6181628" cy="4214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51" y="1637454"/>
            <a:ext cx="6184056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16" indent="0">
              <a:buNone/>
              <a:defRPr sz="2700" b="1"/>
            </a:lvl2pPr>
            <a:lvl3pPr marL="1217432" indent="0">
              <a:buNone/>
              <a:defRPr sz="2400" b="1"/>
            </a:lvl3pPr>
            <a:lvl4pPr marL="1826148" indent="0">
              <a:buNone/>
              <a:defRPr sz="2100" b="1"/>
            </a:lvl4pPr>
            <a:lvl5pPr marL="2434864" indent="0">
              <a:buNone/>
              <a:defRPr sz="2100" b="1"/>
            </a:lvl5pPr>
            <a:lvl6pPr marL="3043580" indent="0">
              <a:buNone/>
              <a:defRPr sz="2100" b="1"/>
            </a:lvl6pPr>
            <a:lvl7pPr marL="3652296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51" y="2319867"/>
            <a:ext cx="6184056" cy="4214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32" y="291253"/>
            <a:ext cx="4602824" cy="12395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951" y="291254"/>
            <a:ext cx="7821155" cy="62433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532" y="1530774"/>
            <a:ext cx="4602824" cy="5003801"/>
          </a:xfrm>
        </p:spPr>
        <p:txBody>
          <a:bodyPr/>
          <a:lstStyle>
            <a:lvl1pPr marL="0" indent="0">
              <a:buNone/>
              <a:defRPr sz="1900"/>
            </a:lvl1pPr>
            <a:lvl2pPr marL="608716" indent="0">
              <a:buNone/>
              <a:defRPr sz="1600"/>
            </a:lvl2pPr>
            <a:lvl3pPr marL="1217432" indent="0">
              <a:buNone/>
              <a:defRPr sz="1300"/>
            </a:lvl3pPr>
            <a:lvl4pPr marL="1826148" indent="0">
              <a:buNone/>
              <a:defRPr sz="1200"/>
            </a:lvl4pPr>
            <a:lvl5pPr marL="2434864" indent="0">
              <a:buNone/>
              <a:defRPr sz="1200"/>
            </a:lvl5pPr>
            <a:lvl6pPr marL="3043580" indent="0">
              <a:buNone/>
              <a:defRPr sz="1200"/>
            </a:lvl6pPr>
            <a:lvl7pPr marL="3652296" indent="0">
              <a:buNone/>
              <a:defRPr sz="1200"/>
            </a:lvl7pPr>
            <a:lvl8pPr marL="4261013" indent="0">
              <a:buNone/>
              <a:defRPr sz="1200"/>
            </a:lvl8pPr>
            <a:lvl9pPr marL="48697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2263" y="5120640"/>
            <a:ext cx="8394383" cy="60452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2263" y="653627"/>
            <a:ext cx="8394383" cy="4389120"/>
          </a:xfrm>
        </p:spPr>
        <p:txBody>
          <a:bodyPr/>
          <a:lstStyle>
            <a:lvl1pPr marL="0" indent="0">
              <a:buNone/>
              <a:defRPr sz="4300"/>
            </a:lvl1pPr>
            <a:lvl2pPr marL="608716" indent="0">
              <a:buNone/>
              <a:defRPr sz="3700"/>
            </a:lvl2pPr>
            <a:lvl3pPr marL="1217432" indent="0">
              <a:buNone/>
              <a:defRPr sz="3200"/>
            </a:lvl3pPr>
            <a:lvl4pPr marL="1826148" indent="0">
              <a:buNone/>
              <a:defRPr sz="2700"/>
            </a:lvl4pPr>
            <a:lvl5pPr marL="2434864" indent="0">
              <a:buNone/>
              <a:defRPr sz="2700"/>
            </a:lvl5pPr>
            <a:lvl6pPr marL="3043580" indent="0">
              <a:buNone/>
              <a:defRPr sz="2700"/>
            </a:lvl6pPr>
            <a:lvl7pPr marL="3652296" indent="0">
              <a:buNone/>
              <a:defRPr sz="2700"/>
            </a:lvl7pPr>
            <a:lvl8pPr marL="4261013" indent="0">
              <a:buNone/>
              <a:defRPr sz="2700"/>
            </a:lvl8pPr>
            <a:lvl9pPr marL="486972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2263" y="5725161"/>
            <a:ext cx="8394383" cy="858519"/>
          </a:xfrm>
        </p:spPr>
        <p:txBody>
          <a:bodyPr/>
          <a:lstStyle>
            <a:lvl1pPr marL="0" indent="0">
              <a:buNone/>
              <a:defRPr sz="1900"/>
            </a:lvl1pPr>
            <a:lvl2pPr marL="608716" indent="0">
              <a:buNone/>
              <a:defRPr sz="1600"/>
            </a:lvl2pPr>
            <a:lvl3pPr marL="1217432" indent="0">
              <a:buNone/>
              <a:defRPr sz="1300"/>
            </a:lvl3pPr>
            <a:lvl4pPr marL="1826148" indent="0">
              <a:buNone/>
              <a:defRPr sz="1200"/>
            </a:lvl4pPr>
            <a:lvl5pPr marL="2434864" indent="0">
              <a:buNone/>
              <a:defRPr sz="1200"/>
            </a:lvl5pPr>
            <a:lvl6pPr marL="3043580" indent="0">
              <a:buNone/>
              <a:defRPr sz="1200"/>
            </a:lvl6pPr>
            <a:lvl7pPr marL="3652296" indent="0">
              <a:buNone/>
              <a:defRPr sz="1200"/>
            </a:lvl7pPr>
            <a:lvl8pPr marL="4261013" indent="0">
              <a:buNone/>
              <a:defRPr sz="1200"/>
            </a:lvl8pPr>
            <a:lvl9pPr marL="48697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532" y="292947"/>
            <a:ext cx="12591574" cy="1219200"/>
          </a:xfrm>
          <a:prstGeom prst="rect">
            <a:avLst/>
          </a:prstGeom>
        </p:spPr>
        <p:txBody>
          <a:bodyPr vert="horz" lIns="121743" tIns="60872" rIns="121743" bIns="608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532" y="1706880"/>
            <a:ext cx="12591574" cy="4827694"/>
          </a:xfrm>
          <a:prstGeom prst="rect">
            <a:avLst/>
          </a:prstGeom>
        </p:spPr>
        <p:txBody>
          <a:bodyPr vert="horz" lIns="121743" tIns="60872" rIns="121743" bIns="608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532" y="6780107"/>
            <a:ext cx="3264482" cy="389467"/>
          </a:xfrm>
          <a:prstGeom prst="rect">
            <a:avLst/>
          </a:prstGeom>
        </p:spPr>
        <p:txBody>
          <a:bodyPr vert="horz" lIns="121743" tIns="60872" rIns="121743" bIns="608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C699-C0DC-4A7A-ACE7-16C8ACD0880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0135" y="6780107"/>
            <a:ext cx="4430369" cy="389467"/>
          </a:xfrm>
          <a:prstGeom prst="rect">
            <a:avLst/>
          </a:prstGeom>
        </p:spPr>
        <p:txBody>
          <a:bodyPr vert="horz" lIns="121743" tIns="60872" rIns="121743" bIns="608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6624" y="6780107"/>
            <a:ext cx="3264482" cy="389467"/>
          </a:xfrm>
          <a:prstGeom prst="rect">
            <a:avLst/>
          </a:prstGeom>
        </p:spPr>
        <p:txBody>
          <a:bodyPr vert="horz" lIns="121743" tIns="60872" rIns="121743" bIns="608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4B949-0355-42A7-A998-0F8BBE436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743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37" indent="-456537" algn="l" defTabSz="121743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164" indent="-380448" algn="l" defTabSz="121743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790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506" indent="-304358" algn="l" defTabSz="121743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222" indent="-304358" algn="l" defTabSz="121743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938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655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371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087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16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32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48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864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80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296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013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729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tus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tretch>
            <a:fillRect/>
          </a:stretch>
        </p:blipFill>
        <p:spPr>
          <a:xfrm>
            <a:off x="1733779" y="1303867"/>
            <a:ext cx="10559821" cy="55117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10800000" flipV="1">
            <a:off x="221365" y="654436"/>
            <a:ext cx="6627135" cy="1323439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8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BD" sz="8000" b="1" cap="all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8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7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827985-8925-4AEB-A5B1-DBC12A09D709}"/>
              </a:ext>
            </a:extLst>
          </p:cNvPr>
          <p:cNvGrpSpPr/>
          <p:nvPr/>
        </p:nvGrpSpPr>
        <p:grpSpPr>
          <a:xfrm>
            <a:off x="6446520" y="365760"/>
            <a:ext cx="6736080" cy="2042160"/>
            <a:chOff x="136332" y="2417380"/>
            <a:chExt cx="13443335" cy="3735680"/>
          </a:xfrm>
          <a:solidFill>
            <a:schemeClr val="bg1">
              <a:lumMod val="85000"/>
            </a:schemeClr>
          </a:solidFill>
          <a:scene3d>
            <a:camera prst="perspectiveFront"/>
            <a:lightRig rig="threePt" dir="t"/>
          </a:scene3d>
        </p:grpSpPr>
        <p:sp>
          <p:nvSpPr>
            <p:cNvPr id="6" name="Freeform: Shape 3">
              <a:extLst>
                <a:ext uri="{FF2B5EF4-FFF2-40B4-BE49-F238E27FC236}">
                  <a16:creationId xmlns:a16="http://schemas.microsoft.com/office/drawing/2014/main" xmlns="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xmlns="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xmlns="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xmlns="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 dirty="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xmlns="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: Shape 8">
              <a:extLst>
                <a:ext uri="{FF2B5EF4-FFF2-40B4-BE49-F238E27FC236}">
                  <a16:creationId xmlns:a16="http://schemas.microsoft.com/office/drawing/2014/main" xmlns="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xmlns="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xmlns="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xmlns="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800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3424" y="335280"/>
            <a:ext cx="7656976" cy="12039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শিখব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6160" y="1588459"/>
            <a:ext cx="7452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ত্রিকোণীসেট ব্যবহার করে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822960" y="3034345"/>
            <a:ext cx="6548590" cy="38021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29680" y="3052629"/>
            <a:ext cx="3838519" cy="38385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6933" y="33866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50543" y="1896547"/>
            <a:ext cx="6866414" cy="3596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41" r="20333"/>
          <a:stretch>
            <a:fillRect/>
          </a:stretch>
        </p:blipFill>
        <p:spPr>
          <a:xfrm>
            <a:off x="5303152" y="3251215"/>
            <a:ext cx="226612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41" r="20333"/>
          <a:stretch>
            <a:fillRect/>
          </a:stretch>
        </p:blipFill>
        <p:spPr>
          <a:xfrm>
            <a:off x="7013419" y="287881"/>
            <a:ext cx="226612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41" r="20333"/>
          <a:stretch>
            <a:fillRect/>
          </a:stretch>
        </p:blipFill>
        <p:spPr>
          <a:xfrm>
            <a:off x="8723686" y="3251215"/>
            <a:ext cx="2266120" cy="2336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890074" y="5300148"/>
            <a:ext cx="135467" cy="118534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14635" y="5248428"/>
            <a:ext cx="103917" cy="1211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07970" y="2302027"/>
            <a:ext cx="103917" cy="1211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752F3BA-9A28-4091-B543-1B9FDC343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494" r="31635"/>
          <a:stretch>
            <a:fillRect/>
          </a:stretch>
        </p:blipFill>
        <p:spPr>
          <a:xfrm>
            <a:off x="4982143" y="5317081"/>
            <a:ext cx="6786562" cy="10668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571105" y="5334013"/>
            <a:ext cx="3589867" cy="16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783678" y="2548494"/>
            <a:ext cx="3539082" cy="2031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752F3BA-9A28-4091-B543-1B9FDC343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494" r="31635"/>
          <a:stretch>
            <a:fillRect/>
          </a:stretch>
        </p:blipFill>
        <p:spPr>
          <a:xfrm rot="7233814">
            <a:off x="3171306" y="2424667"/>
            <a:ext cx="6231127" cy="1066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41" r="20333"/>
          <a:stretch>
            <a:fillRect/>
          </a:stretch>
        </p:blipFill>
        <p:spPr>
          <a:xfrm>
            <a:off x="5286221" y="3217346"/>
            <a:ext cx="2266120" cy="2336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39384" y="6336212"/>
            <a:ext cx="6437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আঁকি।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8754532" y="697411"/>
            <a:ext cx="4876801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চাঁদা ও ত্রিকোণী সেট ব্যবহার করে সামান্তরিক আঁকি। 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5673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517E-6 3.33333E-6 L 0.26217 -0.0021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517E-6 3.33333E-6 L 0.11985 -0.4086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8254084" y="688729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703536" y="387748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085505" y="1293170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16236" y="688730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391">
            <a:off x="1683051" y="4517588"/>
            <a:ext cx="7172325" cy="41642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75">
            <a:off x="2174487" y="-490340"/>
            <a:ext cx="3691121" cy="36911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49" y="528542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9" name="Rectangle 8"/>
          <p:cNvSpPr/>
          <p:nvPr/>
        </p:nvSpPr>
        <p:spPr>
          <a:xfrm>
            <a:off x="1553131" y="5171606"/>
            <a:ext cx="11099191" cy="134297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735E-6 -2.84722E-6 L 0.18806 0.2102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13932 -0.419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209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997880" y="1988781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544467" y="1932143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611">
            <a:off x="975249" y="1008592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Oval 6"/>
          <p:cNvSpPr/>
          <p:nvPr/>
        </p:nvSpPr>
        <p:spPr>
          <a:xfrm>
            <a:off x="4259408" y="274564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53" y="-484558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Rectangle 8"/>
          <p:cNvSpPr/>
          <p:nvPr/>
        </p:nvSpPr>
        <p:spPr>
          <a:xfrm>
            <a:off x="740847" y="6347113"/>
            <a:ext cx="12853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বিন্দু দুইটি যোগ করি।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5176">
            <a:off x="5713950" y="-518426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611">
            <a:off x="4480452" y="1009616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2" name="Oval 11"/>
          <p:cNvSpPr/>
          <p:nvPr/>
        </p:nvSpPr>
        <p:spPr>
          <a:xfrm>
            <a:off x="7755466" y="2708413"/>
            <a:ext cx="135467" cy="13638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17" y="2819746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23" y="287467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9" name="Straight Connector 18"/>
          <p:cNvCxnSpPr/>
          <p:nvPr/>
        </p:nvCxnSpPr>
        <p:spPr>
          <a:xfrm>
            <a:off x="4260398" y="278587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ame 19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28933 -1.48148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6367" y="512837"/>
            <a:ext cx="6314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1798" y="2085945"/>
            <a:ext cx="68243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4605" y="2814079"/>
            <a:ext cx="12999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807798" y="3576079"/>
            <a:ext cx="1056411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২য় ও ৩য়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2143075" y="5523412"/>
            <a:ext cx="9117592" cy="1266855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r>
              <a:rPr lang="bn-BD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আমরা</a:t>
            </a:r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সামান্তরিকটি</a:t>
            </a:r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 পারি।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79689146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210297"/>
            <a:ext cx="3398320" cy="258240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Frame 2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0666" y="338666"/>
            <a:ext cx="7247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13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402" y="2831012"/>
            <a:ext cx="945002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ক দল ও গ দলঃ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একটি </a:t>
            </a:r>
            <a:r>
              <a:rPr lang="bn-BD" sz="5400" dirty="0" smtClean="0">
                <a:ln w="1143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আকঁ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যার সন্নিহিত বাহুদ্বয় যথাক্রমে ৫ ও ৩ সেমি 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801933" y="4846079"/>
            <a:ext cx="931376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খ দল ও ঘ দলঃ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একটি </a:t>
            </a:r>
            <a:r>
              <a:rPr lang="bn-BD" sz="5400" dirty="0" smtClean="0">
                <a:ln w="1143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আকঁ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যার সন্নিহিত বাহুদ্বয় যথাক্রমে ৩ ও ৬ সেমি 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53340394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438104" y="2024442"/>
            <a:ext cx="1905000" cy="1066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8324467" y="2081583"/>
            <a:ext cx="1905000" cy="1066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31078" y="3494315"/>
            <a:ext cx="3973299" cy="370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51292" y="1160019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58587" y="2863122"/>
            <a:ext cx="565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92513" y="2938073"/>
            <a:ext cx="562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54896" y="1446695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856604" y="1649420"/>
            <a:ext cx="3973299" cy="370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438121" y="2010917"/>
            <a:ext cx="1905000" cy="1066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76106" y="1636413"/>
            <a:ext cx="3973299" cy="3701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8328685" y="2062840"/>
            <a:ext cx="1905000" cy="1066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39974" y="3500235"/>
            <a:ext cx="3973299" cy="3701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32900" y="5173683"/>
            <a:ext cx="12375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6641" y="4542810"/>
            <a:ext cx="12727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 = ৩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63441" y="3710172"/>
            <a:ext cx="5944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400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4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4400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96316" y="3954898"/>
            <a:ext cx="3092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b="1" u="sng" dirty="0">
              <a:ln w="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Arc 41"/>
          <p:cNvSpPr/>
          <p:nvPr/>
        </p:nvSpPr>
        <p:spPr>
          <a:xfrm rot="19613833">
            <a:off x="5018621" y="2673173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Arc 42"/>
          <p:cNvSpPr/>
          <p:nvPr/>
        </p:nvSpPr>
        <p:spPr>
          <a:xfrm rot="9172076">
            <a:off x="8755957" y="1627419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08538" y="2884771"/>
            <a:ext cx="60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৬০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868394" y="1833930"/>
            <a:ext cx="60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৬০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7930" y="5791767"/>
            <a:ext cx="7480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4000" b="1" i="1" dirty="0">
                <a:latin typeface="NikoshBAN" pitchFamily="2" charset="0"/>
                <a:cs typeface="NikoshBAN" pitchFamily="2" charset="0"/>
              </a:rPr>
              <a:t>˪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˪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গঘক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৬০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।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3880" y="366770"/>
            <a:ext cx="1306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 </a:t>
            </a:r>
            <a:r>
              <a:rPr lang="en-US" sz="6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 </a:t>
            </a:r>
            <a:endParaRPr lang="en-US" sz="6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914813" y="1656080"/>
            <a:ext cx="2863427" cy="18643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846320" y="1676400"/>
            <a:ext cx="4937760" cy="18135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26103" y="6387011"/>
            <a:ext cx="531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0"/>
                <a:latin typeface="NikoshBAN" pitchFamily="2" charset="0"/>
                <a:cs typeface="NikoshBAN" pitchFamily="2" charset="0"/>
              </a:rPr>
              <a:t>(৪) কর্ণদ্বয়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latin typeface="NikoshBAN" pitchFamily="2" charset="0"/>
                <a:cs typeface="NikoshBAN" pitchFamily="2" charset="0"/>
              </a:rPr>
              <a:t>সমান নয়।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322E-6 6.25E-7 L 0.2767 0.00477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4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625E-6 -4.72222E-6 L 0.0757 -0.2513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4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  <p:bldP spid="46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367" y="375086"/>
            <a:ext cx="110393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সামান্তরিকের বৈশিষ্ট্যগুলো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bn-BD" sz="66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2801" y="1762102"/>
            <a:ext cx="8172670" cy="12644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600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দুই জোড়া বাহু সমান্তরাল।</a:t>
            </a:r>
            <a:endParaRPr lang="en-US" sz="6000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587" y="3886256"/>
            <a:ext cx="10526947" cy="1187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৩</a:t>
            </a:r>
            <a:r>
              <a:rPr lang="en-US" sz="6000" dirty="0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000" dirty="0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বিপরীত কোনগুলো পরস্পর সমান।</a:t>
            </a:r>
            <a:endParaRPr lang="en-US" sz="6000" dirty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9136" y="2770626"/>
            <a:ext cx="9313932" cy="13239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00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বিপরীত বাহুগুলো পরস্পর সমান।</a:t>
            </a:r>
            <a:endParaRPr lang="en-US" sz="6000" dirty="0"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521" y="5049279"/>
            <a:ext cx="8891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৪। কর্ণদ্বয় পরস্পর সমান নয়।</a:t>
            </a:r>
            <a:endParaRPr lang="en-US" sz="6000" b="1" dirty="0"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1845734" y="2726264"/>
            <a:ext cx="10126134" cy="4131733"/>
          </a:xfrm>
          <a:prstGeom prst="parallelogram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4" y="262593"/>
            <a:ext cx="3318934" cy="2209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173674" y="765144"/>
            <a:ext cx="55755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u="sng" dirty="0" err="1" smtClean="0"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b="1" u="sng" dirty="0" smtClean="0"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b="1" u="sng" dirty="0" smtClean="0"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u="sng" dirty="0" smtClean="0"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u="sng" dirty="0" smtClean="0"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9600" b="1" u="sng" dirty="0" smtClean="0"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9600" b="1" u="sng" dirty="0">
              <a:blipFill>
                <a:blip r:embed="rId5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ai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254201" y="203200"/>
            <a:ext cx="3473594" cy="23198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71646" y="3593012"/>
            <a:ext cx="839043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৩টি বৈশিষ্ট্য </a:t>
            </a:r>
          </a:p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তোমাদের খাতায় লেখ।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22030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3918374" y="221872"/>
            <a:ext cx="6004559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0"/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6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bn-BD" sz="6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1235305"/>
            <a:ext cx="1348739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১0</a:t>
            </a:r>
            <a:r>
              <a:rPr lang="bn-BD" sz="4800" dirty="0" smtClean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800" dirty="0" smtClean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latin typeface="NikoshBAN" pitchFamily="2" charset="0"/>
                <a:cs typeface="NikoshBAN" pitchFamily="2" charset="0"/>
              </a:rPr>
              <a:t>নং পৃষ্ঠা খোল এবং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 নিরবে বোঝার চেষ্টা কর </a:t>
            </a:r>
            <a:r>
              <a:rPr lang="bn-BD" sz="4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08155" y="2367622"/>
            <a:ext cx="7650646" cy="4676645"/>
            <a:chOff x="3525354" y="2418422"/>
            <a:chExt cx="7955447" cy="43545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35" t="1074" r="1219" b="2060"/>
            <a:stretch/>
          </p:blipFill>
          <p:spPr>
            <a:xfrm>
              <a:off x="3525354" y="2418422"/>
              <a:ext cx="7955447" cy="43545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868" y="2435498"/>
              <a:ext cx="3623732" cy="4099786"/>
            </a:xfrm>
            <a:prstGeom prst="rect">
              <a:avLst/>
            </a:prstGeom>
          </p:spPr>
        </p:pic>
        <p:pic>
          <p:nvPicPr>
            <p:cNvPr id="9" name="Picture 2" descr="C:\Users\BBGPS\Desktop\IMG_20200917_00405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69200" y="2493432"/>
              <a:ext cx="3606800" cy="4088837"/>
            </a:xfrm>
            <a:prstGeom prst="rect">
              <a:avLst/>
            </a:prstGeom>
            <a:noFill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5" y="2173239"/>
            <a:ext cx="3946278" cy="473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 2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6168548" y="2346960"/>
            <a:ext cx="2289652" cy="466344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4880" y="3746495"/>
            <a:ext cx="448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 </a:t>
            </a:r>
          </a:p>
          <a:p>
            <a:pPr algn="ctr"/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4800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4380" y="868680"/>
            <a:ext cx="43053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" y="3749040"/>
            <a:ext cx="59055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1575" y="632307"/>
            <a:ext cx="2425665" cy="29125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Uzzol.jpg"/>
          <p:cNvPicPr>
            <a:picLocks noChangeAspect="1"/>
          </p:cNvPicPr>
          <p:nvPr/>
        </p:nvPicPr>
        <p:blipFill>
          <a:blip r:embed="rId5" cstate="print">
            <a:lum bright="10000" contrast="30000"/>
          </a:blip>
          <a:stretch>
            <a:fillRect/>
          </a:stretch>
        </p:blipFill>
        <p:spPr>
          <a:xfrm>
            <a:off x="1563649" y="611595"/>
            <a:ext cx="3008351" cy="2939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8751679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254003" y="2032000"/>
            <a:ext cx="9889068" cy="4334933"/>
          </a:xfrm>
          <a:prstGeom prst="parallelogram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3854" y="270933"/>
            <a:ext cx="4160520" cy="186204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115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593" y="2243149"/>
            <a:ext cx="855133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দাওঃ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কয়জোড়া বাহু সমন্তরাল?</a:t>
            </a:r>
            <a:endParaRPr lang="en-US" sz="3600" dirty="0" smtClean="0"/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কর্ণদ্বয় কেমন?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bn-BD" sz="40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বিপরীত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কোণগুলো কেমন?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bn-BD" sz="40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বিপরীত বাহু কেমন?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9245600" y="1981199"/>
            <a:ext cx="4436533" cy="4419601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pPr marL="914400" indent="-914400" algn="ctr"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জোড়া।</a:t>
            </a:r>
          </a:p>
          <a:p>
            <a:pPr marL="914400" indent="-914400" algn="ctr"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সমান নয়।</a:t>
            </a:r>
          </a:p>
          <a:p>
            <a:pPr marL="914400" indent="-914400" algn="ctr"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সমান।</a:t>
            </a:r>
          </a:p>
          <a:p>
            <a:pPr marL="914400" indent="-914400" algn="ctr"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91345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ora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rcRect l="14398" t="7234" r="10093"/>
          <a:stretch>
            <a:fillRect/>
          </a:stretch>
        </p:blipFill>
        <p:spPr>
          <a:xfrm>
            <a:off x="10058400" y="259080"/>
            <a:ext cx="3733799" cy="2674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18226" y="943094"/>
            <a:ext cx="543931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1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3366" y="301418"/>
            <a:ext cx="4112674" cy="2529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405467" y="3574590"/>
            <a:ext cx="110574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বাহুদ্বয়ের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799799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Beautiful_Tree_10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5067" t="6682" r="5333" b="6113"/>
          <a:stretch>
            <a:fillRect/>
          </a:stretch>
        </p:blipFill>
        <p:spPr>
          <a:xfrm>
            <a:off x="2834640" y="198120"/>
            <a:ext cx="8427720" cy="56540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0400" y="5577840"/>
            <a:ext cx="80314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9600" y="2282778"/>
            <a:ext cx="2026920" cy="186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7531" y="2252298"/>
            <a:ext cx="1979817" cy="18669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864007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8841" y="320040"/>
            <a:ext cx="468750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1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2080" y="2556897"/>
            <a:ext cx="116890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ln w="0"/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7200" b="1" dirty="0" smtClean="0">
                <a:ln w="0"/>
                <a:latin typeface="NikoshBAN" pitchFamily="2" charset="0"/>
                <a:cs typeface="NikoshBAN" pitchFamily="2" charset="0"/>
              </a:rPr>
              <a:t>-</a:t>
            </a:r>
            <a:r>
              <a:rPr lang="bn-IN" sz="7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 smtClean="0">
                <a:ln w="0"/>
                <a:latin typeface="NikoshBAN" pitchFamily="2" charset="0"/>
                <a:cs typeface="NikoshBAN" pitchFamily="2" charset="0"/>
              </a:rPr>
              <a:t>২৯.১.১ </a:t>
            </a:r>
            <a:r>
              <a:rPr lang="bn-BD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bn-IN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আকৃতি </a:t>
            </a:r>
            <a:r>
              <a:rPr lang="bn-BD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</a:t>
            </a:r>
            <a:r>
              <a:rPr lang="bn-IN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5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২৯.২.১ সামান্তরিক আঁকতে পারবে; </a:t>
            </a:r>
            <a:endParaRPr lang="bn-IN" sz="5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২৯.৩</a:t>
            </a:r>
            <a:r>
              <a:rPr lang="en-US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IN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bn-IN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 </a:t>
            </a:r>
            <a:r>
              <a:rPr lang="bn-BD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লিখতে </a:t>
            </a:r>
            <a:r>
              <a:rPr lang="bn-IN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r>
              <a:rPr lang="bn-BD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2021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92422" y="356475"/>
            <a:ext cx="828896" cy="16256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91787" y="326850"/>
            <a:ext cx="1126656" cy="16095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420783">
            <a:off x="6658726" y="1990021"/>
            <a:ext cx="1015792" cy="2384925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882678">
            <a:off x="5439544" y="4512510"/>
            <a:ext cx="1126656" cy="1609508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7310276">
            <a:off x="5588425" y="4538873"/>
            <a:ext cx="828896" cy="1625603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4292" y="287490"/>
            <a:ext cx="7306508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2279770" y="3953694"/>
            <a:ext cx="1021579" cy="251617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06429" y="2584969"/>
            <a:ext cx="461986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6380440" y="1885848"/>
            <a:ext cx="1380688" cy="259195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38117" y="2892130"/>
            <a:ext cx="410690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49876" y="2058135"/>
            <a:ext cx="828896" cy="1625603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2404626" y="2084639"/>
            <a:ext cx="1126656" cy="160950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49634" y="4888991"/>
            <a:ext cx="397866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2334" y="4915727"/>
            <a:ext cx="413896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9990992">
            <a:off x="9648684" y="4217876"/>
            <a:ext cx="828896" cy="2038592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859298" y="4852402"/>
            <a:ext cx="378630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25" name="Rectangle 24"/>
          <p:cNvSpPr/>
          <p:nvPr/>
        </p:nvSpPr>
        <p:spPr>
          <a:xfrm rot="1263569">
            <a:off x="2357956" y="4246238"/>
            <a:ext cx="892151" cy="19720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70102" y="402195"/>
            <a:ext cx="828896" cy="16256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10632252" y="2145545"/>
            <a:ext cx="828896" cy="2188999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789659" y="2921863"/>
            <a:ext cx="396262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81733" y="2370667"/>
            <a:ext cx="1185333" cy="17450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191886">
            <a:off x="9392019" y="4095821"/>
            <a:ext cx="1246468" cy="215874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99545" y="6251545"/>
            <a:ext cx="8645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 আমরা কী বলতে পারি?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84621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8" grpId="0"/>
      <p:bldP spid="7" grpId="0" animBg="1"/>
      <p:bldP spid="19" grpId="0"/>
      <p:bldP spid="9" grpId="0" animBg="1"/>
      <p:bldP spid="20" grpId="0"/>
      <p:bldP spid="12" grpId="0" animBg="1"/>
      <p:bldP spid="13" grpId="0" animBg="1"/>
      <p:bldP spid="22" grpId="0"/>
      <p:bldP spid="23" grpId="0"/>
      <p:bldP spid="16" grpId="0" animBg="1"/>
      <p:bldP spid="24" grpId="0"/>
      <p:bldP spid="25" grpId="0" animBg="1"/>
      <p:bldP spid="10" grpId="0" animBg="1"/>
      <p:bldP spid="21" grpId="0"/>
      <p:bldP spid="27" grpId="0" animBg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5000">
              <a:srgbClr val="00B050"/>
            </a:gs>
            <a:gs pos="50000">
              <a:srgbClr val="FFC000"/>
            </a:gs>
            <a:gs pos="75000">
              <a:srgbClr val="00B050"/>
            </a:gs>
            <a:gs pos="100000">
              <a:srgbClr val="FF000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978" y="347156"/>
            <a:ext cx="110722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আজকে আমাদের পা</a:t>
            </a:r>
            <a:r>
              <a:rPr lang="bn-BD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ঠের বিষয়ঃ</a:t>
            </a:r>
            <a:endParaRPr lang="en-US" sz="8800" dirty="0"/>
          </a:p>
        </p:txBody>
      </p:sp>
      <p:sp>
        <p:nvSpPr>
          <p:cNvPr id="4" name="Flowchart: Data 3"/>
          <p:cNvSpPr/>
          <p:nvPr/>
        </p:nvSpPr>
        <p:spPr>
          <a:xfrm>
            <a:off x="1845733" y="1811867"/>
            <a:ext cx="9635066" cy="4064000"/>
          </a:xfrm>
          <a:prstGeom prst="flowChartInputOutp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13800" b="1" i="1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05669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30357" y="790780"/>
            <a:ext cx="1908043" cy="1723820"/>
            <a:chOff x="637037" y="1994740"/>
            <a:chExt cx="1535407" cy="1490028"/>
          </a:xfrm>
        </p:grpSpPr>
        <p:sp>
          <p:nvSpPr>
            <p:cNvPr id="4" name="Isosceles Triangle 3"/>
            <p:cNvSpPr/>
            <p:nvPr/>
          </p:nvSpPr>
          <p:spPr>
            <a:xfrm>
              <a:off x="637037" y="1994740"/>
              <a:ext cx="1512378" cy="1490028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1036298" y="2117636"/>
              <a:ext cx="767364" cy="15049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5480" y="2670582"/>
              <a:ext cx="349000" cy="48826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74617" y="2087880"/>
            <a:ext cx="1997384" cy="1717207"/>
            <a:chOff x="4825953" y="311588"/>
            <a:chExt cx="1972412" cy="1992136"/>
          </a:xfrm>
        </p:grpSpPr>
        <p:sp>
          <p:nvSpPr>
            <p:cNvPr id="8" name="Rectangle 7"/>
            <p:cNvSpPr/>
            <p:nvPr/>
          </p:nvSpPr>
          <p:spPr>
            <a:xfrm rot="20420783">
              <a:off x="5293295" y="311588"/>
              <a:ext cx="1015792" cy="199213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121815" y="322863"/>
              <a:ext cx="1380688" cy="19724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1892" y="1014495"/>
              <a:ext cx="410690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85360" y="537398"/>
            <a:ext cx="1783080" cy="1840041"/>
            <a:chOff x="7217947" y="216102"/>
            <a:chExt cx="1625603" cy="1779222"/>
          </a:xfrm>
        </p:grpSpPr>
        <p:sp>
          <p:nvSpPr>
            <p:cNvPr id="12" name="Rectangle 11"/>
            <p:cNvSpPr/>
            <p:nvPr/>
          </p:nvSpPr>
          <p:spPr>
            <a:xfrm rot="5400000">
              <a:off x="7616301" y="556555"/>
              <a:ext cx="828896" cy="162560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228261">
              <a:off x="7603629" y="216102"/>
              <a:ext cx="1166022" cy="1779222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6358" y="1074187"/>
              <a:ext cx="396262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58001" y="2042160"/>
            <a:ext cx="1523999" cy="1562257"/>
            <a:chOff x="2499234" y="3022648"/>
            <a:chExt cx="1609508" cy="1625603"/>
          </a:xfrm>
        </p:grpSpPr>
        <p:sp>
          <p:nvSpPr>
            <p:cNvPr id="16" name="Rectangle 15"/>
            <p:cNvSpPr/>
            <p:nvPr/>
          </p:nvSpPr>
          <p:spPr>
            <a:xfrm>
              <a:off x="2885910" y="3022648"/>
              <a:ext cx="828896" cy="162560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2740660" y="3049152"/>
              <a:ext cx="1126655" cy="160950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2970" y="3548873"/>
              <a:ext cx="397865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22080" y="883920"/>
            <a:ext cx="1778857" cy="1854446"/>
            <a:chOff x="7707852" y="1044336"/>
            <a:chExt cx="1233805" cy="1221590"/>
          </a:xfrm>
        </p:grpSpPr>
        <p:grpSp>
          <p:nvGrpSpPr>
            <p:cNvPr id="20" name="Group 13"/>
            <p:cNvGrpSpPr/>
            <p:nvPr/>
          </p:nvGrpSpPr>
          <p:grpSpPr>
            <a:xfrm>
              <a:off x="7707852" y="1044336"/>
              <a:ext cx="1233805" cy="1221590"/>
              <a:chOff x="4757200" y="3107124"/>
              <a:chExt cx="1625603" cy="1609508"/>
            </a:xfrm>
          </p:grpSpPr>
          <p:sp>
            <p:nvSpPr>
              <p:cNvPr id="22" name="Rectangle 21"/>
              <p:cNvSpPr/>
              <p:nvPr/>
            </p:nvSpPr>
            <p:spPr>
              <a:xfrm rot="1882678">
                <a:off x="5006673" y="3107124"/>
                <a:ext cx="1126656" cy="16095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7310276">
                <a:off x="5155554" y="3133488"/>
                <a:ext cx="828896" cy="16256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117809" y="1411376"/>
              <a:ext cx="413896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40956" y="1478281"/>
            <a:ext cx="1813044" cy="2154390"/>
            <a:chOff x="7167611" y="2882096"/>
            <a:chExt cx="1598427" cy="1625603"/>
          </a:xfrm>
        </p:grpSpPr>
        <p:sp>
          <p:nvSpPr>
            <p:cNvPr id="25" name="Rectangle 24"/>
            <p:cNvSpPr/>
            <p:nvPr/>
          </p:nvSpPr>
          <p:spPr>
            <a:xfrm rot="19990992">
              <a:off x="7714267" y="2882096"/>
              <a:ext cx="828896" cy="162560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14984051">
              <a:off x="7292309" y="2868211"/>
              <a:ext cx="1349032" cy="159842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17767" y="3342570"/>
              <a:ext cx="378630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418420" y="4110828"/>
            <a:ext cx="11226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6টি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2418683"/>
              </p:ext>
            </p:extLst>
          </p:nvPr>
        </p:nvGraphicFramePr>
        <p:xfrm>
          <a:off x="2260820" y="5054164"/>
          <a:ext cx="846386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7618"/>
                <a:gridCol w="3176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সমান্তরাল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চতুর্ভুজ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307470" y="5622419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0723" y="6184793"/>
            <a:ext cx="4825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38875" y="5628898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ক, গ,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92551" y="6176657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খ, ঘ,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09" t="8999" r="12187" b="59812"/>
          <a:stretch/>
        </p:blipFill>
        <p:spPr>
          <a:xfrm>
            <a:off x="581755" y="441960"/>
            <a:ext cx="7223271" cy="4968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837" y="5942307"/>
            <a:ext cx="12755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দুইজোড়া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8464162" y="1655196"/>
            <a:ext cx="4840357" cy="2032883"/>
          </a:xfrm>
          <a:prstGeom prst="parallelogram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7680960" y="2407920"/>
            <a:ext cx="2057400" cy="50292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458200" y="3657599"/>
            <a:ext cx="4358640" cy="3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5100932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2406E-7 1.73611E-6 L 0.31052 0.002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4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8554E-6 -3.125E-6 L 0.03518 -0.271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6239" y="259081"/>
            <a:ext cx="472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u="sng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9600" u="sng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2246755"/>
            <a:ext cx="3468046" cy="328977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992880" y="2297612"/>
            <a:ext cx="97231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দাওঃ</a:t>
            </a:r>
          </a:p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সামান্তরিকের কয় জোড়া বাহু সমন্তরাল?</a:t>
            </a:r>
          </a:p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 সামান্তরিক কাকে বলে?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2346469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883" y="205838"/>
            <a:ext cx="11227633" cy="19294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 উপায় সাধারণত ২ টি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912" y="2393180"/>
            <a:ext cx="573064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কম্পাস 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951" y="4760876"/>
            <a:ext cx="694885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ত্রিকোণীসেট ব্যবহার করে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829" y="1962150"/>
            <a:ext cx="17145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754954" y="3308664"/>
            <a:ext cx="4249554" cy="2467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62410" y="4271827"/>
            <a:ext cx="2053189" cy="205318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</TotalTime>
  <Words>531</Words>
  <Application>Microsoft Office PowerPoint</Application>
  <PresentationFormat>Custom</PresentationFormat>
  <Paragraphs>103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BBGPS</cp:lastModifiedBy>
  <cp:revision>300</cp:revision>
  <dcterms:created xsi:type="dcterms:W3CDTF">2018-04-26T00:35:40Z</dcterms:created>
  <dcterms:modified xsi:type="dcterms:W3CDTF">2020-10-02T16:23:43Z</dcterms:modified>
</cp:coreProperties>
</file>