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account" initials="Ma" lastIdx="1" clrIdx="0">
    <p:extLst>
      <p:ext uri="{19B8F6BF-5375-455C-9EA6-DF929625EA0E}">
        <p15:presenceInfo xmlns:p15="http://schemas.microsoft.com/office/powerpoint/2012/main" userId="503550a6aaf1ee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9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8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5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3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15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7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5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4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0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A24B8-06B6-43EC-88FD-9699BE497EA3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0A121-232E-4FC7-9DE6-4C9EC7BD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7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5" y="106018"/>
            <a:ext cx="13437706" cy="966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3026" y="636104"/>
            <a:ext cx="7540487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নমুনাঃ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তথ্য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বিশ্ব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সমগ্রকের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প্রতিনিধিত্বকারী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ক্ষুদ্র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অংশ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সমগ্রকের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s-IN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বৈশিষ্ট্য সমূহ প্রদর্শন করতে পারে তাকে নমুনা বলে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0504" y="2504661"/>
            <a:ext cx="3445566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উদাহরনঃ</a:t>
            </a:r>
            <a:r>
              <a:rPr lang="en-US" sz="2400" b="1" dirty="0" smtClean="0"/>
              <a:t> </a:t>
            </a:r>
            <a:r>
              <a:rPr lang="en-US" sz="2400" dirty="0" err="1" smtClean="0"/>
              <a:t>রক্ত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পরিক্ষার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প্রয়োজন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শরীরের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সকল</a:t>
            </a:r>
            <a:r>
              <a:rPr lang="en-US" sz="2400" dirty="0" smtClean="0"/>
              <a:t> </a:t>
            </a:r>
            <a:r>
              <a:rPr lang="en-US" sz="2400" dirty="0" err="1" smtClean="0"/>
              <a:t>রক্ত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কয়েক</a:t>
            </a:r>
            <a:r>
              <a:rPr lang="en-US" sz="2400" dirty="0" smtClean="0"/>
              <a:t> </a:t>
            </a:r>
            <a:r>
              <a:rPr lang="en-US" sz="2400" dirty="0" err="1" smtClean="0"/>
              <a:t>ফোঁটা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রক্ত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নিয়ে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পরিক্ষা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14" y="2504661"/>
            <a:ext cx="3793642" cy="214685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427305" y="4784035"/>
            <a:ext cx="4154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রক্ত</a:t>
            </a:r>
            <a:r>
              <a:rPr lang="en-US" dirty="0" smtClean="0"/>
              <a:t> </a:t>
            </a:r>
            <a:r>
              <a:rPr lang="en-US" dirty="0" err="1" smtClean="0"/>
              <a:t>পরীক্ষার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নমুনা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161088" y="33357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74434" y="1603512"/>
            <a:ext cx="3008244" cy="201433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নমুনা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45635" y="4717774"/>
            <a:ext cx="2425148" cy="1219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dirty="0" smtClean="0">
                <a:solidFill>
                  <a:schemeClr val="tx1"/>
                </a:solidFill>
              </a:rPr>
              <a:t>বৃহৎ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নমুনা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n≥30</a:t>
            </a:r>
          </a:p>
        </p:txBody>
      </p:sp>
      <p:sp>
        <p:nvSpPr>
          <p:cNvPr id="4" name="Rectangle 3"/>
          <p:cNvSpPr/>
          <p:nvPr/>
        </p:nvSpPr>
        <p:spPr>
          <a:xfrm>
            <a:off x="6433931" y="4720954"/>
            <a:ext cx="2584174" cy="12324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ক্ষুদ্র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নমুনা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n&lt;30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2" idx="5"/>
          </p:cNvCxnSpPr>
          <p:nvPr/>
        </p:nvCxnSpPr>
        <p:spPr>
          <a:xfrm>
            <a:off x="6742131" y="3322850"/>
            <a:ext cx="983887" cy="1394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646048" y="3322850"/>
            <a:ext cx="1056772" cy="13949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24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418" y="638265"/>
            <a:ext cx="7500730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চলকঃ</a:t>
            </a:r>
            <a:r>
              <a:rPr lang="en-US" sz="2400" dirty="0" err="1" smtClean="0"/>
              <a:t>তথ্যবিশ্বের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একক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উপাদান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সমূহের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as-IN" sz="2400" dirty="0" smtClean="0"/>
              <a:t>বৈশিষ্ট্য</a:t>
            </a:r>
            <a:r>
              <a:rPr lang="en-US" sz="2400" dirty="0" smtClean="0"/>
              <a:t> </a:t>
            </a:r>
            <a:r>
              <a:rPr lang="as-IN" sz="2400" dirty="0"/>
              <a:t>স্হান, কাল, পাত্রভেদে পরিমাপ যোগ্য এবং ভিন্ন ভিন্ন হয় তাকে চলক বলে</a:t>
            </a:r>
            <a:r>
              <a:rPr lang="as-IN" sz="2400" dirty="0" smtClean="0"/>
              <a:t>।</a:t>
            </a:r>
            <a:endParaRPr lang="en-US" sz="2400" dirty="0" smtClean="0"/>
          </a:p>
          <a:p>
            <a:r>
              <a:rPr lang="as-IN" sz="2400" dirty="0" smtClean="0"/>
              <a:t>অর্থাৎ </a:t>
            </a:r>
            <a:r>
              <a:rPr lang="as-IN" sz="2400" dirty="0"/>
              <a:t>যে সকল বৈশিষ্ট্য সমগ্রক বা তথ্য বিশ্বের বিভিন্ন একক সমূহের সাপেক্ষে পরিমানগত ভাবে পরিবর্তিত হয় তাকে চলক বলে</a:t>
            </a:r>
            <a:r>
              <a:rPr lang="as-IN" sz="2400" dirty="0" smtClean="0"/>
              <a:t>।</a:t>
            </a:r>
            <a:endParaRPr lang="en-US" sz="2400" dirty="0" smtClean="0"/>
          </a:p>
          <a:p>
            <a:r>
              <a:rPr lang="en-US" sz="2400" dirty="0" err="1" smtClean="0"/>
              <a:t>চলককে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সাধারনত</a:t>
            </a:r>
            <a:r>
              <a:rPr lang="en-US" sz="2400" dirty="0" smtClean="0"/>
              <a:t>  </a:t>
            </a:r>
            <a:r>
              <a:rPr lang="en-US" sz="2400" dirty="0" err="1" smtClean="0"/>
              <a:t>ইংরেজি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বর্ণমালার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অক্ষর</a:t>
            </a:r>
            <a:r>
              <a:rPr lang="en-US" sz="2400" dirty="0" smtClean="0"/>
              <a:t> </a:t>
            </a:r>
            <a:r>
              <a:rPr lang="en-US" sz="2400" dirty="0" err="1" smtClean="0"/>
              <a:t>x,y,z</a:t>
            </a:r>
            <a:r>
              <a:rPr lang="en-US" sz="2400" dirty="0"/>
              <a:t> </a:t>
            </a:r>
            <a:r>
              <a:rPr lang="en-US" sz="2400" dirty="0" err="1" smtClean="0"/>
              <a:t>দ্বারা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20418" y="4174435"/>
            <a:ext cx="750073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যেমনঃওজন,উচ্চতা,বয়স,রক্তের</a:t>
            </a:r>
            <a:r>
              <a:rPr lang="en-US" dirty="0" smtClean="0"/>
              <a:t> </a:t>
            </a:r>
            <a:r>
              <a:rPr lang="en-US" dirty="0" err="1" smtClean="0"/>
              <a:t>গ্রউপ,মাসিক</a:t>
            </a:r>
            <a:r>
              <a:rPr lang="en-US" dirty="0" smtClean="0"/>
              <a:t> </a:t>
            </a:r>
            <a:r>
              <a:rPr lang="en-US" dirty="0" err="1" smtClean="0"/>
              <a:t>খরচ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আরেক</a:t>
            </a:r>
            <a:r>
              <a:rPr lang="en-US" dirty="0" smtClean="0"/>
              <a:t> </a:t>
            </a:r>
            <a:r>
              <a:rPr lang="en-US" dirty="0" err="1" smtClean="0"/>
              <a:t>জনের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ও </a:t>
            </a:r>
            <a:r>
              <a:rPr lang="en-US" dirty="0" err="1" smtClean="0"/>
              <a:t>পরিমাপযোগ্য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90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47076"/>
              </p:ext>
            </p:extLst>
          </p:nvPr>
        </p:nvGraphicFramePr>
        <p:xfrm>
          <a:off x="1113184" y="927652"/>
          <a:ext cx="7431527" cy="316158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7803"/>
                <a:gridCol w="1507803"/>
                <a:gridCol w="1507803"/>
                <a:gridCol w="1507803"/>
                <a:gridCol w="1400315"/>
              </a:tblGrid>
              <a:tr h="63251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নাম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ln w="38100">
                            <a:solidFill>
                              <a:schemeClr val="tx1"/>
                            </a:solidFill>
                          </a:ln>
                          <a:solidFill>
                            <a:schemeClr val="bg1"/>
                          </a:solidFill>
                        </a:rPr>
                        <a:t>ওজন</a:t>
                      </a:r>
                      <a:endParaRPr lang="en-US" b="0" dirty="0">
                        <a:ln w="38100">
                          <a:solidFill>
                            <a:schemeClr val="tx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উচ্চতা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বয়স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মাসিক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খরচ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405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মিনার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৬০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৫ফিট</a:t>
                      </a:r>
                      <a:r>
                        <a:rPr lang="en-US" baseline="0" dirty="0" smtClean="0"/>
                        <a:t> ৬ </a:t>
                      </a:r>
                      <a:r>
                        <a:rPr lang="en-US" baseline="0" dirty="0" err="1" smtClean="0"/>
                        <a:t>ইঞ্চি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২০০০</a:t>
                      </a:r>
                      <a:endParaRPr lang="en-US" dirty="0"/>
                    </a:p>
                  </a:txBody>
                  <a:tcPr/>
                </a:tc>
              </a:tr>
              <a:tr h="8405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রিনা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ফিট</a:t>
                      </a:r>
                      <a:r>
                        <a:rPr lang="en-US" baseline="0" dirty="0" smtClean="0"/>
                        <a:t> ২ </a:t>
                      </a:r>
                      <a:r>
                        <a:rPr lang="en-US" baseline="0" dirty="0" err="1" smtClean="0"/>
                        <a:t>ইঞ্চি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১৯০০</a:t>
                      </a:r>
                      <a:endParaRPr lang="en-US" dirty="0"/>
                    </a:p>
                  </a:txBody>
                  <a:tcPr/>
                </a:tc>
              </a:tr>
              <a:tr h="84050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যুথি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৫ </a:t>
                      </a:r>
                      <a:r>
                        <a:rPr lang="en-US" dirty="0" err="1" smtClean="0"/>
                        <a:t>ফিট</a:t>
                      </a:r>
                      <a:r>
                        <a:rPr lang="en-US" baseline="0" dirty="0" smtClean="0"/>
                        <a:t> ১ </a:t>
                      </a:r>
                      <a:r>
                        <a:rPr lang="en-US" baseline="0" dirty="0" err="1" smtClean="0"/>
                        <a:t>ইঞ্চি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১৯৫০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74643" y="4492487"/>
            <a:ext cx="98728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ওপরের</a:t>
            </a:r>
            <a:r>
              <a:rPr lang="en-US" dirty="0" smtClean="0"/>
              <a:t> </a:t>
            </a:r>
            <a:r>
              <a:rPr lang="en-US" dirty="0" err="1" smtClean="0"/>
              <a:t>তথ্য</a:t>
            </a:r>
            <a:r>
              <a:rPr lang="en-US" dirty="0" smtClean="0"/>
              <a:t> </a:t>
            </a:r>
            <a:r>
              <a:rPr lang="en-US" dirty="0" err="1" smtClean="0"/>
              <a:t>ছক</a:t>
            </a:r>
            <a:r>
              <a:rPr lang="en-US" dirty="0" smtClean="0"/>
              <a:t>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করলে</a:t>
            </a:r>
            <a:r>
              <a:rPr lang="en-US" dirty="0" smtClean="0"/>
              <a:t>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,</a:t>
            </a:r>
            <a:r>
              <a:rPr lang="en-US" dirty="0" err="1" smtClean="0"/>
              <a:t>মিনার,রিনা</a:t>
            </a:r>
            <a:r>
              <a:rPr lang="en-US" dirty="0" smtClean="0"/>
              <a:t> ও </a:t>
            </a:r>
            <a:r>
              <a:rPr lang="en-US" dirty="0" err="1" smtClean="0"/>
              <a:t>যুথির</a:t>
            </a:r>
            <a:r>
              <a:rPr lang="en-US" dirty="0" smtClean="0"/>
              <a:t> </a:t>
            </a:r>
            <a:r>
              <a:rPr lang="en-US" dirty="0" err="1" smtClean="0"/>
              <a:t>উচ্চতা,বয়স,ওজন</a:t>
            </a:r>
            <a:r>
              <a:rPr lang="en-US" dirty="0"/>
              <a:t> </a:t>
            </a:r>
            <a:r>
              <a:rPr lang="en-US" dirty="0" err="1" smtClean="0"/>
              <a:t>ওমাসিক</a:t>
            </a:r>
            <a:r>
              <a:rPr lang="en-US" dirty="0" smtClean="0"/>
              <a:t> </a:t>
            </a:r>
            <a:r>
              <a:rPr lang="en-US" dirty="0" err="1" smtClean="0"/>
              <a:t>খরচ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জন</a:t>
            </a:r>
            <a:r>
              <a:rPr lang="en-US" dirty="0" smtClean="0"/>
              <a:t> </a:t>
            </a:r>
            <a:r>
              <a:rPr lang="en-US" dirty="0" err="1" smtClean="0"/>
              <a:t>ভিন্ন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পরিমাপ</a:t>
            </a:r>
            <a:r>
              <a:rPr lang="en-US" dirty="0" smtClean="0"/>
              <a:t> </a:t>
            </a:r>
            <a:r>
              <a:rPr lang="en-US" dirty="0" err="1" smtClean="0"/>
              <a:t>যোগ্য।তথ্য</a:t>
            </a:r>
            <a:r>
              <a:rPr lang="en-US" dirty="0" smtClean="0"/>
              <a:t> </a:t>
            </a:r>
            <a:r>
              <a:rPr lang="en-US" dirty="0" err="1" smtClean="0"/>
              <a:t>বিশ্বের</a:t>
            </a:r>
            <a:r>
              <a:rPr lang="en-US" dirty="0" smtClean="0"/>
              <a:t> </a:t>
            </a:r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পরিবরতন</a:t>
            </a:r>
            <a:r>
              <a:rPr lang="en-US" dirty="0" smtClean="0"/>
              <a:t> </a:t>
            </a:r>
            <a:r>
              <a:rPr lang="en-US" dirty="0" err="1" smtClean="0"/>
              <a:t>শীল</a:t>
            </a:r>
            <a:r>
              <a:rPr lang="en-US" dirty="0" smtClean="0"/>
              <a:t> </a:t>
            </a:r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চলক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15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1722" y="861391"/>
            <a:ext cx="7752521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ধ্রুবকঃধ্রুবক</a:t>
            </a:r>
            <a:r>
              <a:rPr lang="en-US" sz="2400" dirty="0" smtClean="0"/>
              <a:t> </a:t>
            </a:r>
            <a:r>
              <a:rPr lang="en-US" sz="2400" dirty="0" err="1" smtClean="0"/>
              <a:t>হচ্ছে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তথ্যর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অপরিবর্তন</a:t>
            </a:r>
            <a:r>
              <a:rPr lang="en-US" sz="2400" dirty="0" smtClean="0"/>
              <a:t> </a:t>
            </a:r>
            <a:r>
              <a:rPr lang="en-US" sz="2400" dirty="0" err="1" smtClean="0"/>
              <a:t>শীল</a:t>
            </a:r>
            <a:r>
              <a:rPr lang="en-US" sz="2400" dirty="0" smtClean="0"/>
              <a:t> </a:t>
            </a:r>
            <a:r>
              <a:rPr lang="as-IN" sz="2400" dirty="0" smtClean="0"/>
              <a:t>বৈশিষ্ট্য</a:t>
            </a:r>
            <a:r>
              <a:rPr lang="en-US" sz="2400" dirty="0" smtClean="0"/>
              <a:t>।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64" y="1802295"/>
            <a:ext cx="2710610" cy="3254003"/>
          </a:xfrm>
          <a:prstGeom prst="rect">
            <a:avLst/>
          </a:prstGeom>
          <a:ln w="38100">
            <a:solidFill>
              <a:schemeClr val="accent5">
                <a:lumMod val="5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479" y="1750985"/>
            <a:ext cx="3070688" cy="3356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FFFFFF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2" y="2372139"/>
            <a:ext cx="3104453" cy="2325343"/>
          </a:xfrm>
          <a:prstGeom prst="rect">
            <a:avLst/>
          </a:prstGeom>
          <a:ln w="28575">
            <a:solidFill>
              <a:schemeClr val="tx2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56564" y="5350871"/>
            <a:ext cx="2710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হাতের</a:t>
            </a:r>
            <a:r>
              <a:rPr lang="en-US" dirty="0" smtClean="0"/>
              <a:t> </a:t>
            </a:r>
            <a:r>
              <a:rPr lang="en-US" dirty="0" err="1" smtClean="0"/>
              <a:t>আঙ্গুলের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32244" y="5535537"/>
            <a:ext cx="3087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রিক্সার</a:t>
            </a:r>
            <a:r>
              <a:rPr lang="en-US" dirty="0" smtClean="0"/>
              <a:t> </a:t>
            </a:r>
            <a:r>
              <a:rPr lang="en-US" dirty="0" err="1" smtClean="0"/>
              <a:t>চাকার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878957" y="5107607"/>
            <a:ext cx="3087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বাঘের</a:t>
            </a:r>
            <a:r>
              <a:rPr lang="en-US" dirty="0" smtClean="0"/>
              <a:t> </a:t>
            </a:r>
            <a:r>
              <a:rPr lang="en-US" dirty="0" err="1" smtClean="0"/>
              <a:t>পায়ের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76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545" y="706582"/>
            <a:ext cx="5361710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বাড়ির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কাজ</a:t>
            </a:r>
            <a:r>
              <a:rPr lang="en-US" sz="2400" b="1" dirty="0" err="1"/>
              <a:t>ঃ</a:t>
            </a:r>
            <a:endParaRPr lang="en-US" sz="2400" b="1" dirty="0" smtClean="0"/>
          </a:p>
          <a:p>
            <a:pPr marL="2171700" lvl="4" indent="-342900">
              <a:buFont typeface="+mj-lt"/>
              <a:buAutoNum type="arabicPeriod"/>
            </a:pPr>
            <a:r>
              <a:rPr lang="en-US" sz="2400" b="1" dirty="0" err="1" smtClean="0"/>
              <a:t>সমগ্রক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নমুনার</a:t>
            </a:r>
            <a:r>
              <a:rPr lang="en-US" sz="2400" b="1" dirty="0"/>
              <a:t> </a:t>
            </a:r>
            <a:r>
              <a:rPr lang="en-US" sz="2400" b="1" dirty="0" err="1" smtClean="0"/>
              <a:t>মাঝে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পার্থক্য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করো</a:t>
            </a:r>
            <a:r>
              <a:rPr lang="en-US" sz="2400" b="1" dirty="0" smtClean="0"/>
              <a:t>।</a:t>
            </a:r>
          </a:p>
          <a:p>
            <a:pPr marL="2171700" lvl="4" indent="-342900">
              <a:buFont typeface="+mj-lt"/>
              <a:buAutoNum type="arabicPeriod"/>
            </a:pPr>
            <a:r>
              <a:rPr lang="en-US" sz="2400" b="1" dirty="0" err="1" smtClean="0"/>
              <a:t>চলক</a:t>
            </a:r>
            <a:r>
              <a:rPr lang="en-US" sz="2400" b="1" dirty="0" smtClean="0"/>
              <a:t> ও </a:t>
            </a:r>
            <a:r>
              <a:rPr lang="en-US" sz="2400" b="1" dirty="0" err="1" smtClean="0"/>
              <a:t>ধ্রুবকের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মাঝে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পার্থক্য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করো</a:t>
            </a:r>
            <a:r>
              <a:rPr lang="en-US" sz="2400" b="1" dirty="0" smtClean="0"/>
              <a:t>।</a:t>
            </a:r>
          </a:p>
          <a:p>
            <a:pPr lvl="4"/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64824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6" y="0"/>
            <a:ext cx="11251096" cy="7031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6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617" y="-79513"/>
            <a:ext cx="10396882" cy="1842052"/>
          </a:xfrm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পরিচিতিঃ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87895" y="1908314"/>
            <a:ext cx="4479235" cy="30469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তামান্না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শারমিন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প্রভাষক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,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পরিসংখ্যান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বিভাগ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চান্দিনা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রেদোয়ান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আহমেদ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কলেজ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</a:p>
          <a:p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চান্দিনা,কুমিল্লা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।</a:t>
            </a:r>
          </a:p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ই-মেইলঃtamannasustbd.gmail.com</a:t>
            </a:r>
          </a:p>
          <a:p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ফোনঃ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 ০১৭৩৪৫০৯৮৪৮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81462" y="1762539"/>
            <a:ext cx="3519003" cy="3047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32235" y="2018795"/>
            <a:ext cx="3141386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21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208" y="312116"/>
            <a:ext cx="10515600" cy="132556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as-IN" dirty="0"/>
              <a:t>পাঠ </a:t>
            </a:r>
            <a:r>
              <a:rPr lang="as-IN" dirty="0" smtClean="0"/>
              <a:t>পরিচিতি</a:t>
            </a:r>
            <a:r>
              <a:rPr lang="en-US" dirty="0" smtClean="0"/>
              <a:t>ঃ</a:t>
            </a:r>
            <a:r>
              <a:rPr lang="as-IN" dirty="0"/>
              <a:t/>
            </a:r>
            <a:br>
              <a:rPr lang="as-IN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01078" y="2040835"/>
            <a:ext cx="59899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উচ্চ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প্রথম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বর্ষ</a:t>
            </a:r>
            <a:endParaRPr lang="en-US" sz="3200" dirty="0" smtClean="0"/>
          </a:p>
          <a:p>
            <a:r>
              <a:rPr lang="en-US" sz="3200" dirty="0" err="1" smtClean="0"/>
              <a:t>পরিসংখ্যান</a:t>
            </a:r>
            <a:r>
              <a:rPr lang="en-US" sz="3200" dirty="0" smtClean="0"/>
              <a:t> ১ম </a:t>
            </a:r>
            <a:r>
              <a:rPr lang="en-US" sz="3200" dirty="0" err="1" smtClean="0"/>
              <a:t>পত্র</a:t>
            </a:r>
            <a:endParaRPr lang="en-US" sz="3200" dirty="0" smtClean="0"/>
          </a:p>
          <a:p>
            <a:r>
              <a:rPr lang="en-US" sz="3200" dirty="0" smtClean="0"/>
              <a:t>১ম </a:t>
            </a:r>
            <a:r>
              <a:rPr lang="en-US" sz="3200" dirty="0" err="1" smtClean="0"/>
              <a:t>অধ্যায়</a:t>
            </a:r>
            <a:endParaRPr lang="en-US" sz="3200" dirty="0" smtClean="0"/>
          </a:p>
          <a:p>
            <a:r>
              <a:rPr lang="en-US" sz="3200" dirty="0" err="1" smtClean="0"/>
              <a:t>পরিসংখ্যান,চলক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প্রতীক</a:t>
            </a:r>
            <a:endParaRPr lang="en-US" sz="3200" dirty="0" smtClean="0"/>
          </a:p>
          <a:p>
            <a:r>
              <a:rPr lang="en-US" sz="3200" dirty="0" smtClean="0"/>
              <a:t>তারিখঃ২০/১০/২০২০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04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18" y="593035"/>
            <a:ext cx="10396882" cy="115196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পরিসংখ্যান,চলক</a:t>
            </a:r>
            <a:r>
              <a:rPr lang="en-US" dirty="0" smtClean="0"/>
              <a:t> ও </a:t>
            </a:r>
            <a:r>
              <a:rPr lang="en-US" dirty="0" err="1" smtClean="0"/>
              <a:t>প্রতীক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0991" y="2646148"/>
            <a:ext cx="4784035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err="1" smtClean="0"/>
              <a:t>সমগ্রক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err="1" smtClean="0"/>
              <a:t>নমুনা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err="1" smtClean="0"/>
              <a:t>চলক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 err="1" smtClean="0"/>
              <a:t>ধ্রুবক</a:t>
            </a:r>
            <a:endParaRPr lang="as-IN" sz="2400" dirty="0" smtClean="0"/>
          </a:p>
          <a:p>
            <a:endParaRPr lang="as-IN" sz="2400" dirty="0" smtClean="0"/>
          </a:p>
          <a:p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5217" y="1964741"/>
            <a:ext cx="614900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/>
              <a:t>শিখন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ফলঃ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6402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1878" y="1151965"/>
            <a:ext cx="9846365" cy="338554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as-IN" dirty="0" smtClean="0"/>
          </a:p>
          <a:p>
            <a:r>
              <a:rPr lang="as-IN" sz="2800" b="1" u="sng" dirty="0" smtClean="0"/>
              <a:t>সমগ্রকঃ </a:t>
            </a:r>
            <a:r>
              <a:rPr lang="as-IN" sz="2800" dirty="0" smtClean="0"/>
              <a:t>অনুসন্ধানের বা জরিপের বিষয় বস্তুর সাথে সম্পর্কিত কোনো নির্দিষ্ট বৈশিষ্ট্যের সকল এককের সমাবেশকে তথ্য বিশ্ব বা সমগ্রক বলে।</a:t>
            </a:r>
            <a:endParaRPr lang="en-US" sz="2800" dirty="0" smtClean="0"/>
          </a:p>
          <a:p>
            <a:r>
              <a:rPr lang="as-IN" sz="2800" dirty="0" smtClean="0"/>
              <a:t>অন্য ভাবে বলা যায়,কোনো অনুসন্ধান বা গবেষণার কাজে অনুসন্ধান ক্ষেত্র হতে একই বৈশিষ্ট্য ও সমজাতীয় যে সব একক হতে তথ্য পাওয়া যায় তাদের সকল একককে একত্রে তথ্যবিশ্ব বা সমগ্রক বলে।</a:t>
            </a:r>
            <a:endParaRPr lang="as-IN" sz="2800" dirty="0"/>
          </a:p>
        </p:txBody>
      </p:sp>
    </p:spTree>
    <p:extLst>
      <p:ext uri="{BB962C8B-B14F-4D97-AF65-F5344CB8AC3E}">
        <p14:creationId xmlns:p14="http://schemas.microsoft.com/office/powerpoint/2010/main" val="164588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0800000" flipH="1" flipV="1">
            <a:off x="496804" y="2164014"/>
            <a:ext cx="4989456" cy="20005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উদাহরনঃ</a:t>
            </a:r>
            <a:endParaRPr lang="en-US" sz="2800" b="1" u="sng" dirty="0" smtClean="0"/>
          </a:p>
          <a:p>
            <a:r>
              <a:rPr lang="as-IN" sz="2400" dirty="0" smtClean="0"/>
              <a:t>যদি আমি সারা বাংলাদেশের জনগনের আয় নিয়ে গবেষনা  করতে চাই তাহলে  বাংলাশের সকল জনগ</a:t>
            </a:r>
            <a:r>
              <a:rPr lang="en-US" sz="2400" dirty="0" err="1" smtClean="0"/>
              <a:t>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আয়</a:t>
            </a:r>
            <a:r>
              <a:rPr lang="as-IN" sz="2400" dirty="0" smtClean="0"/>
              <a:t> হবে সমগ্রক।</a:t>
            </a:r>
            <a:endParaRPr lang="as-IN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445" y="1179443"/>
            <a:ext cx="4113132" cy="425023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440557" y="4929809"/>
            <a:ext cx="345881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সকল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জনগনের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আয়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2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1" y="954156"/>
            <a:ext cx="950180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সমগ্রকের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প্রকারভেদঃ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383" y="2213113"/>
            <a:ext cx="5777947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এককের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সংখ্যার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</a:t>
            </a:r>
            <a:r>
              <a:rPr lang="en-US" sz="2400" dirty="0" smtClean="0"/>
              <a:t> </a:t>
            </a:r>
            <a:r>
              <a:rPr lang="en-US" sz="2400" dirty="0" err="1" smtClean="0"/>
              <a:t>ভিত্তি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সমগ্রক</a:t>
            </a:r>
            <a:r>
              <a:rPr lang="en-US" sz="2400" dirty="0" smtClean="0"/>
              <a:t> </a:t>
            </a:r>
            <a:r>
              <a:rPr lang="en-US" sz="2400" dirty="0" err="1" smtClean="0"/>
              <a:t>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ভাগে</a:t>
            </a:r>
            <a:r>
              <a:rPr lang="en-US" sz="2400" dirty="0" smtClean="0"/>
              <a:t> </a:t>
            </a:r>
            <a:r>
              <a:rPr lang="en-US" sz="2400" dirty="0" err="1" smtClean="0"/>
              <a:t>ভাগ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হয়েছে</a:t>
            </a:r>
            <a:r>
              <a:rPr lang="en-US" sz="2400" dirty="0" smtClean="0"/>
              <a:t>-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সসীম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সমগ্রক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err="1" smtClean="0"/>
              <a:t>অসীম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সমগ্রক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622" y="620990"/>
            <a:ext cx="5157787" cy="823912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সসীম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সমগ্রক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6" y="2944916"/>
            <a:ext cx="3438211" cy="2429669"/>
          </a:xfrm>
          <a:solidFill>
            <a:srgbClr val="00B050"/>
          </a:solidFill>
          <a:ln w="57150">
            <a:solidFill>
              <a:schemeClr val="tx1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191" y="634656"/>
            <a:ext cx="5183188" cy="823912"/>
          </a:xfr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অসীম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সমগ্রক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0341" y="2861572"/>
            <a:ext cx="3410141" cy="2513012"/>
          </a:xfrm>
        </p:spPr>
      </p:pic>
      <p:sp>
        <p:nvSpPr>
          <p:cNvPr id="2" name="TextBox 1"/>
          <p:cNvSpPr txBox="1"/>
          <p:nvPr/>
        </p:nvSpPr>
        <p:spPr>
          <a:xfrm>
            <a:off x="918356" y="5777948"/>
            <a:ext cx="3256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এলাকার</a:t>
            </a:r>
            <a:r>
              <a:rPr lang="en-US" dirty="0" smtClean="0"/>
              <a:t> ৫ </a:t>
            </a:r>
            <a:r>
              <a:rPr lang="en-US" dirty="0" err="1" smtClean="0"/>
              <a:t>বছরের</a:t>
            </a:r>
            <a:r>
              <a:rPr lang="en-US" dirty="0" smtClean="0"/>
              <a:t> </a:t>
            </a:r>
            <a:r>
              <a:rPr lang="en-US" dirty="0" err="1" smtClean="0"/>
              <a:t>ছোট</a:t>
            </a:r>
            <a:r>
              <a:rPr lang="en-US" dirty="0" smtClean="0"/>
              <a:t> </a:t>
            </a:r>
            <a:r>
              <a:rPr lang="en-US" dirty="0" err="1" smtClean="0"/>
              <a:t>বাচ্চার</a:t>
            </a:r>
            <a:r>
              <a:rPr lang="en-US" dirty="0" smtClean="0"/>
              <a:t> </a:t>
            </a:r>
            <a:r>
              <a:rPr lang="en-US" dirty="0" err="1" smtClean="0"/>
              <a:t>ওজন</a:t>
            </a:r>
            <a:r>
              <a:rPr lang="en-US" dirty="0" smtClean="0"/>
              <a:t> </a:t>
            </a:r>
            <a:r>
              <a:rPr lang="en-US" dirty="0" err="1" smtClean="0"/>
              <a:t>পরিমাপ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61043" y="5777948"/>
            <a:ext cx="3392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আকাশে</a:t>
            </a:r>
            <a:r>
              <a:rPr lang="en-US" dirty="0" smtClean="0"/>
              <a:t> </a:t>
            </a:r>
            <a:r>
              <a:rPr lang="en-US" dirty="0" err="1" smtClean="0"/>
              <a:t>তারার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গণনা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2500883" y="17330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8203096" y="16708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23" y="318052"/>
            <a:ext cx="6003234" cy="4943061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chemeClr val="tx1"/>
            </a:solidFill>
          </a:ln>
        </p:spPr>
      </p:pic>
      <p:sp>
        <p:nvSpPr>
          <p:cNvPr id="3" name="Down Arrow 2"/>
          <p:cNvSpPr/>
          <p:nvPr/>
        </p:nvSpPr>
        <p:spPr>
          <a:xfrm rot="19536229">
            <a:off x="8004953" y="3537337"/>
            <a:ext cx="158221" cy="21687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0356228">
            <a:off x="1470991" y="2597426"/>
            <a:ext cx="1736035" cy="1921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1061" y="2716696"/>
            <a:ext cx="109478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সমগ্রক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66785" y="5724940"/>
            <a:ext cx="206733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নমুনা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372</Words>
  <Application>Microsoft Office PowerPoint</Application>
  <PresentationFormat>Widescreen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Vrinda</vt:lpstr>
      <vt:lpstr>Wingdings</vt:lpstr>
      <vt:lpstr>Office Theme</vt:lpstr>
      <vt:lpstr>PowerPoint Presentation</vt:lpstr>
      <vt:lpstr>শিক্ষক পরিচিতিঃ</vt:lpstr>
      <vt:lpstr>পাঠ পরিচিতিঃ </vt:lpstr>
      <vt:lpstr>পরিসংখ্যান,চলক ও প্রতীক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Microsoft account</dc:creator>
  <cp:lastModifiedBy>Microsoft account</cp:lastModifiedBy>
  <cp:revision>37</cp:revision>
  <dcterms:created xsi:type="dcterms:W3CDTF">2020-10-18T13:17:09Z</dcterms:created>
  <dcterms:modified xsi:type="dcterms:W3CDTF">2020-10-19T08:47:52Z</dcterms:modified>
</cp:coreProperties>
</file>