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6" r:id="rId2"/>
    <p:sldId id="285" r:id="rId3"/>
    <p:sldId id="266" r:id="rId4"/>
    <p:sldId id="267" r:id="rId5"/>
    <p:sldId id="268" r:id="rId6"/>
    <p:sldId id="274" r:id="rId7"/>
    <p:sldId id="278" r:id="rId8"/>
    <p:sldId id="283" r:id="rId9"/>
    <p:sldId id="284" r:id="rId10"/>
    <p:sldId id="269" r:id="rId11"/>
    <p:sldId id="270" r:id="rId12"/>
    <p:sldId id="280" r:id="rId13"/>
    <p:sldId id="279" r:id="rId14"/>
    <p:sldId id="282" r:id="rId15"/>
    <p:sldId id="277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434" autoAdjust="0"/>
  </p:normalViewPr>
  <p:slideViewPr>
    <p:cSldViewPr snapToGrid="0">
      <p:cViewPr>
        <p:scale>
          <a:sx n="76" d="100"/>
          <a:sy n="76" d="100"/>
        </p:scale>
        <p:origin x="-5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BE015-656D-48EA-9121-8E4CC5F6623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2B12B-BB61-455D-9FD8-6951B3F1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5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42F-7267-474B-BE4B-D3E19500390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11-EFA3-48A1-967F-AAA1D5B1A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9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42F-7267-474B-BE4B-D3E19500390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11-EFA3-48A1-967F-AAA1D5B1A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4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42F-7267-474B-BE4B-D3E19500390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11-EFA3-48A1-967F-AAA1D5B1A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1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42F-7267-474B-BE4B-D3E19500390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11-EFA3-48A1-967F-AAA1D5B1A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2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42F-7267-474B-BE4B-D3E19500390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11-EFA3-48A1-967F-AAA1D5B1A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4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42F-7267-474B-BE4B-D3E19500390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11-EFA3-48A1-967F-AAA1D5B1A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2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42F-7267-474B-BE4B-D3E19500390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11-EFA3-48A1-967F-AAA1D5B1A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8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42F-7267-474B-BE4B-D3E19500390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11-EFA3-48A1-967F-AAA1D5B1A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0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42F-7267-474B-BE4B-D3E19500390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11-EFA3-48A1-967F-AAA1D5B1A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5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42F-7267-474B-BE4B-D3E19500390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11-EFA3-48A1-967F-AAA1D5B1A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1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42F-7267-474B-BE4B-D3E19500390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11-EFA3-48A1-967F-AAA1D5B1A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9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FC42F-7267-474B-BE4B-D3E19500390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6111-EFA3-48A1-967F-AAA1D5B1A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2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4296" y="764024"/>
            <a:ext cx="1030892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আসসালামুয়ালাইকুম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>
              <a:defRPr/>
            </a:pP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বিসমিল্লাহির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রাহ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মানির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রাহীম</a:t>
            </a:r>
            <a:endParaRPr lang="en-US" sz="54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en-US" sz="5400" kern="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কচুয়া</a:t>
            </a:r>
            <a:r>
              <a:rPr lang="en-US" sz="5400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5400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sz="5400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5400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5400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কচুয়া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5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>
              <a:defRPr/>
            </a:pPr>
            <a:endParaRPr lang="en-US" sz="120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2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943" y="2149087"/>
            <a:ext cx="11062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কাকে বলে? এই প্রশ্নের উত্তরে বলা যায়-</a:t>
            </a:r>
          </a:p>
          <a:p>
            <a:pPr marL="742950" indent="-742950">
              <a:buAutoNum type="arabicPeriod"/>
            </a:pP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শব্দই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এক-একটি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স্বতন্ত্র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স্বতন্ত্র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6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5648" y="3460497"/>
            <a:ext cx="3477296" cy="76944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 প্রকার?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0280" y="4867280"/>
            <a:ext cx="5705340" cy="646331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কার কি অভিমত? জানাও-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97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857133" y="2280071"/>
            <a:ext cx="2307942" cy="2201489"/>
          </a:xfrm>
          <a:prstGeom prst="ellipse">
            <a:avLst/>
          </a:prstGeom>
          <a:gradFill>
            <a:gsLst>
              <a:gs pos="9000">
                <a:srgbClr val="FF0000"/>
              </a:gs>
              <a:gs pos="50000">
                <a:srgbClr val="FFFF00"/>
              </a:gs>
              <a:gs pos="71000">
                <a:srgbClr val="00B050"/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74027" y="4686277"/>
            <a:ext cx="1860778" cy="1870513"/>
          </a:xfrm>
          <a:prstGeom prst="ellipse">
            <a:avLst/>
          </a:prstGeom>
          <a:gradFill>
            <a:gsLst>
              <a:gs pos="9000">
                <a:srgbClr val="FF0000"/>
              </a:gs>
              <a:gs pos="50000">
                <a:srgbClr val="FFFF00"/>
              </a:gs>
              <a:gs pos="71000">
                <a:srgbClr val="00B050"/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endParaRPr lang="en-US" sz="36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76299" y="4688549"/>
            <a:ext cx="1860778" cy="1870513"/>
          </a:xfrm>
          <a:prstGeom prst="ellipse">
            <a:avLst/>
          </a:prstGeom>
          <a:gradFill>
            <a:gsLst>
              <a:gs pos="9000">
                <a:srgbClr val="FF0000"/>
              </a:gs>
              <a:gs pos="50000">
                <a:srgbClr val="FFFF00"/>
              </a:gs>
              <a:gs pos="71000">
                <a:srgbClr val="00B050"/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endParaRPr lang="en-US" sz="36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478571" y="4690821"/>
            <a:ext cx="1860778" cy="1870513"/>
          </a:xfrm>
          <a:prstGeom prst="ellipse">
            <a:avLst/>
          </a:prstGeom>
          <a:gradFill>
            <a:gsLst>
              <a:gs pos="9000">
                <a:srgbClr val="FF0000"/>
              </a:gs>
              <a:gs pos="50000">
                <a:srgbClr val="FFFF00"/>
              </a:gs>
              <a:gs pos="71000">
                <a:srgbClr val="00B050"/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endParaRPr lang="en-US" sz="36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480843" y="4693093"/>
            <a:ext cx="1860778" cy="1870513"/>
          </a:xfrm>
          <a:prstGeom prst="ellipse">
            <a:avLst/>
          </a:prstGeom>
          <a:gradFill>
            <a:gsLst>
              <a:gs pos="9000">
                <a:srgbClr val="FF0000"/>
              </a:gs>
              <a:gs pos="50000">
                <a:srgbClr val="FFFF00"/>
              </a:gs>
              <a:gs pos="71000">
                <a:srgbClr val="00B050"/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endParaRPr lang="en-US" sz="36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469467" y="4695365"/>
            <a:ext cx="1860778" cy="1870513"/>
          </a:xfrm>
          <a:prstGeom prst="ellipse">
            <a:avLst/>
          </a:prstGeom>
          <a:gradFill>
            <a:gsLst>
              <a:gs pos="9000">
                <a:srgbClr val="FF0000"/>
              </a:gs>
              <a:gs pos="50000">
                <a:srgbClr val="FFFF00"/>
              </a:gs>
              <a:gs pos="71000">
                <a:srgbClr val="00B050"/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endParaRPr lang="en-US" sz="36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62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3281 -0.63866 C 0.23776 -0.63866 0.32318 -0.49723 0.32318 -0.32061 C 0.32318 -0.14445 0.23776 -0.00024 0.13281 -0.00024 C 0.02799 -0.00024 -0.05677 -0.14445 -0.05677 -0.32061 C -0.05677 -0.49723 0.02799 -0.63866 0.13281 -0.63866 Z " pathEditMode="relative" rAng="0" ptsTypes="AAAAA">
                                      <p:cBhvr>
                                        <p:cTn id="4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192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3281 -0.63866 C 0.23776 -0.63866 0.32318 -0.49722 0.32318 -0.3206 C 0.32318 -0.14445 0.23776 -0.00023 0.13281 -0.00023 C 0.02799 -0.00023 -0.05677 -0.14445 -0.05677 -0.3206 C -0.05677 -0.49722 0.02799 -0.63866 0.13281 -0.63866 Z " pathEditMode="relative" rAng="0" ptsTypes="AAAAA">
                                      <p:cBhvr>
                                        <p:cTn id="4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192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pat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3281 -0.63866 C 0.23776 -0.63866 0.32318 -0.49722 0.32318 -0.3206 C 0.32318 -0.14444 0.23776 -0.00023 0.13281 -0.00023 C 0.02799 -0.00023 -0.05677 -0.14444 -0.05677 -0.3206 C -0.05677 -0.49722 0.02799 -0.63866 0.13281 -0.63866 Z " pathEditMode="relative" rAng="0" ptsTypes="AAAAA">
                                      <p:cBhvr>
                                        <p:cTn id="4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192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path" presetSubtype="0" repeatCount="indefinite" fill="hold" grpId="0" nodeType="withEffect">
                                  <p:stCondLst>
                                    <p:cond delay="3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3281 -0.63866 C 0.23776 -0.63866 0.32318 -0.49722 0.32318 -0.3206 C 0.32318 -0.14444 0.23776 -0.00023 0.13281 -0.00023 C 0.02799 -0.00023 -0.05677 -0.14444 -0.05677 -0.3206 C -0.05677 -0.49722 0.02799 -0.63866 0.13281 -0.63866 Z " pathEditMode="relative" rAng="0" ptsTypes="AAAAA">
                                      <p:cBhvr>
                                        <p:cTn id="4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192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path" presetSubtype="0" repeatCount="indefinite" fill="hold" grpId="0" nodeType="withEffect">
                                  <p:stCondLst>
                                    <p:cond delay="4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3281 -0.63865 C 0.23776 -0.63865 0.32317 -0.49722 0.32317 -0.3206 C 0.32317 -0.14444 0.23776 -0.00023 0.13281 -0.00023 C 0.02799 -0.00023 -0.05677 -0.14444 -0.05677 -0.3206 C -0.05677 -0.49722 0.02799 -0.63865 0.13281 -0.63865 Z " pathEditMode="relative" rAng="0" ptsTypes="AAAAA">
                                      <p:cBhvr>
                                        <p:cTn id="5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3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3967" y="947625"/>
            <a:ext cx="3193960" cy="83099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 কত প্রকার?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2956" y="2345634"/>
            <a:ext cx="70766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পদ পাঁচ প্রকার। এগুলো হলো-</a:t>
            </a:r>
          </a:p>
          <a:p>
            <a:pPr marL="742950" indent="-742950" algn="just">
              <a:buAutoNum type="arabicPeriod"/>
            </a:pP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বিশেষ্য পদ,</a:t>
            </a:r>
          </a:p>
          <a:p>
            <a:pPr marL="742950" indent="-742950" algn="just">
              <a:buAutoNum type="arabicPeriod"/>
            </a:pP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বিশেষণ পদ,</a:t>
            </a:r>
          </a:p>
          <a:p>
            <a:pPr marL="742950" indent="-742950" algn="just">
              <a:buAutoNum type="arabicPeriod"/>
            </a:pP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সর্বনাম পদ,</a:t>
            </a:r>
          </a:p>
          <a:p>
            <a:pPr marL="742950" indent="-742950" algn="just">
              <a:buAutoNum type="arabicPeriod"/>
            </a:pP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অব্যয় পদ ও </a:t>
            </a:r>
          </a:p>
          <a:p>
            <a:pPr marL="742950" indent="-742950" algn="just">
              <a:buAutoNum type="arabicPeriod"/>
            </a:pP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 পদ।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02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mph" presetSubtype="6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0210" y="3347633"/>
            <a:ext cx="7098224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বই থেকে ২৫ ও ২৬ পৃষ্ঠা বের করে পড়।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10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1684" y="2464235"/>
            <a:ext cx="64317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খাতায় লেখ-</a:t>
            </a:r>
          </a:p>
          <a:p>
            <a:pPr marL="742950" indent="-742950">
              <a:buAutoNum type="arabicPeriod"/>
            </a:pP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ও পদের দুইটি পার্থক্য লিখ।</a:t>
            </a:r>
          </a:p>
          <a:p>
            <a:pPr marL="742950" indent="-742950">
              <a:buAutoNum type="arabicPeriod"/>
            </a:pP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 কত প্রকার? তাদের নাম লিখ।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1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1586" y="2184762"/>
            <a:ext cx="5129939" cy="132343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 সুস্থ ও সুন্দর থাকো,</a:t>
            </a: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4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43592" y="875210"/>
            <a:ext cx="4956313" cy="446276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প্রকাশমান গোলাপের শুভেচ্ছা জানিয়ে আজকের বাংলা ব্যাকরণ পাঠে স্বাগত জানাচ্ছি আমি-</a:t>
            </a:r>
          </a:p>
          <a:p>
            <a:pPr algn="just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মোহাম্মদামুন অর রশিদ 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just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pPr algn="just"/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কচুয়া সরকারি পাইলট উচ্চ বিদ্যালয়</a:t>
            </a:r>
          </a:p>
          <a:p>
            <a:pPr algn="just"/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কচুয়া, চাঁদপুর।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127" y="1218845"/>
            <a:ext cx="3728225" cy="381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59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713" y="1272217"/>
            <a:ext cx="3525077" cy="1015663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3496" y="1338467"/>
            <a:ext cx="3008243" cy="144655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ও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bn-IN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পর্ব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10334" y="4916557"/>
            <a:ext cx="1789043" cy="1015663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</a:t>
            </a: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86609" y="4916557"/>
            <a:ext cx="1378226" cy="1015663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8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00"/>
                            </p:stCondLst>
                            <p:childTnLst>
                              <p:par>
                                <p:cTn id="18" presetID="49" presetClass="entr" presetSubtype="0" repeatCount="indefinite" decel="10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00"/>
                            </p:stCondLst>
                            <p:childTnLst>
                              <p:par>
                                <p:cTn id="25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200"/>
                            </p:stCondLst>
                            <p:childTnLst>
                              <p:par>
                                <p:cTn id="31" presetID="49" presetClass="entr" presetSubtype="0" repeatCount="indefinite" decel="10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700"/>
                            </p:stCondLst>
                            <p:childTnLst>
                              <p:par>
                                <p:cTn id="38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700"/>
                            </p:stCondLst>
                            <p:childTnLst>
                              <p:par>
                                <p:cTn id="44" presetID="49" presetClass="entr" presetSubtype="0" repeatCount="indefinite" decel="10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100"/>
                            </p:stCondLst>
                            <p:childTnLst>
                              <p:par>
                                <p:cTn id="51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2940" y="2083673"/>
            <a:ext cx="9952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থেকে আমরা যা শিখবো-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4105" y="3682211"/>
            <a:ext cx="57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শব্দ ও পদের স্বরূপ কী?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প্রকার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9965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80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600"/>
                            </p:stCondLst>
                            <p:childTnLst>
                              <p:par>
                                <p:cTn id="1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700"/>
                            </p:stCondLst>
                            <p:childTnLst>
                              <p:par>
                                <p:cTn id="21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1393" y="1416671"/>
            <a:ext cx="3528809" cy="769441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ও পদের স্বরূপ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0467" y="3155317"/>
            <a:ext cx="82811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বৈয়াকরণগণ বিভিন্নভাবে সংজ্ঞা দিয়ে শব্দ ও পদের পার্থক্য চিহ্নিত করার চেষ্টা করেছেন। পরবর্তী স্লইডগুলোতে এ-বিষয়টি উপস্থাপন করা হচ্ছে-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8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1238" y="489020"/>
            <a:ext cx="2202657" cy="707886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কী?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0310" y="1512052"/>
            <a:ext cx="989097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পণ্ডিত দেবকুমারের মতে,</a:t>
            </a:r>
          </a:p>
          <a:p>
            <a:pPr algn="just"/>
            <a:r>
              <a:rPr lang="bn-IN" sz="32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“বাক্য হইতে বিচ্যুত, অন্য কোনও পদের সহিত সম্বন্ধহীন এবং কোনও রূপ সম্বন্ধের চিহ্নহীন একটিমাত্র বাক্যাংশকে, ক্রিয়া-ভিন্ন স্থলে, পদ না বলিয়া শব্দ বলা হইয়া থাকে।”</a:t>
            </a:r>
          </a:p>
          <a:p>
            <a:pPr algn="just"/>
            <a:endParaRPr lang="bn-IN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ড. </a:t>
            </a:r>
            <a:r>
              <a:rPr lang="bn-IN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মুহম্মদ এনামুল হক এর মতে,</a:t>
            </a:r>
          </a:p>
          <a:p>
            <a:pPr algn="just"/>
            <a:r>
              <a:rPr lang="bn-IN" sz="32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“বাংলায় শব্দ বলিতে মানবকণ্ঠনির্গত এক বা একাধিক সার্থক (অর্থযুক্ত) ধ্বনিসমষ্টি বুঝায়; অথচ এইরূপ এক ধ্বনিসমষ্টির সহিত  আর এক ধ্বনিসমষ্টির  কোন অন্বয় থাকে না।” </a:t>
            </a:r>
            <a:endParaRPr lang="en-US" sz="32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8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1238" y="1244391"/>
            <a:ext cx="2202657" cy="70788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 কী?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9374" y="2731254"/>
            <a:ext cx="767300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পণ্ডিত উপেন্দ্রনাথের মতে,</a:t>
            </a:r>
          </a:p>
          <a:p>
            <a:pPr algn="just"/>
            <a:r>
              <a:rPr lang="bn-IN" sz="32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“বাক্যে ব্যবহৃত শব্দকে পদ কহে।”</a:t>
            </a:r>
          </a:p>
          <a:p>
            <a:pPr algn="just"/>
            <a:endParaRPr lang="bn-IN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ড. মুনীর চৌধুরীর মতে,</a:t>
            </a:r>
          </a:p>
          <a:p>
            <a:pPr algn="just"/>
            <a:r>
              <a:rPr lang="bn-IN" sz="36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“বাক্যমধ্যে ব্যবহৃত  প্রত্যেকটি শব্দকে পদ বলা যায়।”</a:t>
            </a:r>
            <a:endParaRPr lang="en-US" sz="32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28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8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5565" y="1231139"/>
            <a:ext cx="4704521" cy="70788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পণ্ডিতগণের মতের মর্মকথা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4330" y="2373445"/>
            <a:ext cx="75404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ও পদকে ঘিরে পণ্ডিতগণের মতের মর্মকথা হলো, অর্থপূর্ণ ধ্বনিসমষ্টি হচ্ছে শব্দ। আর এ শব্দ যখন বাক্যে ব্যবহৃত হয়, তখন তাকে পদ বলে। যেমন-</a:t>
            </a:r>
          </a:p>
          <a:p>
            <a:pPr algn="ctr"/>
            <a:r>
              <a:rPr lang="bn-IN" sz="32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মা, ভাত , খাব</a:t>
            </a:r>
          </a:p>
          <a:p>
            <a:pPr algn="just"/>
            <a:r>
              <a:rPr lang="bn-IN" sz="32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ওপরের তিনটি শব্দ, কিন্তু নিচের তিনটি পদ-</a:t>
            </a:r>
          </a:p>
          <a:p>
            <a:pPr algn="ctr"/>
            <a:r>
              <a:rPr lang="bn-IN" sz="32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 ভাত খাব। </a:t>
            </a:r>
            <a:endParaRPr lang="en-US" sz="32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12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368</Words>
  <Application>Microsoft Office PowerPoint</Application>
  <PresentationFormat>Custom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Rahul Bangla</dc:creator>
  <cp:lastModifiedBy>Kachua Pillot School</cp:lastModifiedBy>
  <cp:revision>105</cp:revision>
  <dcterms:created xsi:type="dcterms:W3CDTF">2019-09-02T14:08:30Z</dcterms:created>
  <dcterms:modified xsi:type="dcterms:W3CDTF">2020-10-11T10:49:51Z</dcterms:modified>
</cp:coreProperties>
</file>