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3" r:id="rId4"/>
    <p:sldId id="291" r:id="rId5"/>
    <p:sldId id="284" r:id="rId6"/>
    <p:sldId id="285" r:id="rId7"/>
    <p:sldId id="286" r:id="rId8"/>
    <p:sldId id="287" r:id="rId9"/>
    <p:sldId id="288" r:id="rId10"/>
    <p:sldId id="289" r:id="rId11"/>
    <p:sldId id="292" r:id="rId12"/>
    <p:sldId id="293" r:id="rId13"/>
    <p:sldId id="294" r:id="rId14"/>
    <p:sldId id="296" r:id="rId15"/>
    <p:sldId id="298" r:id="rId16"/>
    <p:sldId id="300" r:id="rId17"/>
    <p:sldId id="301" r:id="rId18"/>
    <p:sldId id="302" r:id="rId19"/>
    <p:sldId id="303" r:id="rId20"/>
    <p:sldId id="304" r:id="rId21"/>
    <p:sldId id="305" r:id="rId22"/>
    <p:sldId id="307" r:id="rId23"/>
    <p:sldId id="30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63262-D96A-44DA-A638-C12A9DEBE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61DD79-3A0A-4CD8-8E00-B94074898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0D734-7441-4D04-8AA6-51A2F1A49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1FF8-06FB-4644-96D7-E347497E2C0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B827B-54F3-49A9-8780-4300D2330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E7872-73D2-479C-BFAD-CB0369736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637B-F179-4ED3-A57E-A656FBE1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77298-D576-430D-A8AB-5E1816759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8483B5-9C4B-42EC-AABE-4A1C1BEDF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4B04D-F4A8-4D18-8F9E-226D7009B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1FF8-06FB-4644-96D7-E347497E2C0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4EC9A-3469-4559-9AEF-B4CD83EA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045A9-2625-408B-B45B-22AB60E20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637B-F179-4ED3-A57E-A656FBE1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27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67598B-0205-4517-8A60-789DF9A9D8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786C79-4DE1-4308-8215-C3918A739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648CD-6507-456D-9A77-A0F3B82AB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1FF8-06FB-4644-96D7-E347497E2C0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562A9-FCCA-4843-9EA5-1431A386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AC757-25AC-4E22-B30D-76FF88B5D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637B-F179-4ED3-A57E-A656FBE1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6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3C015-8833-4410-BB95-E5B25F17A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D9D00-5A02-4596-98F8-148DEB9C8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1D2E4-26B0-4815-BE36-A09EE49B9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1FF8-06FB-4644-96D7-E347497E2C0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59FD8-D077-4ACE-9C2A-68F3223D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6DFE5-DB21-4FA2-B805-91DC2F92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637B-F179-4ED3-A57E-A656FBE1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8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88156-9346-421D-81D2-7E5CF64E8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29C36-1ED2-46E4-995A-5BA036B5E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CDD1A-409F-4F9E-8794-837A313F5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1FF8-06FB-4644-96D7-E347497E2C0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A8427-7FAE-4DC5-B891-29BFA6792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11DDE-B5C2-4681-BCA0-C2EF64917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637B-F179-4ED3-A57E-A656FBE1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2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C044A-D307-4CA8-868B-BC317C97C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C9A06-B6DB-4824-B6A3-851A027AB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8711DA-2FC3-4BB2-98F2-7F51397D9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25823-3100-4CBA-BC86-6F28ED794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1FF8-06FB-4644-96D7-E347497E2C0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7D00C-8C93-43C5-955D-0A2DD6234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3A7C1-2472-4B1E-BDD3-5B5BC1FFB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637B-F179-4ED3-A57E-A656FBE1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4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470E2-25F1-4FDC-8E88-5F5200CAF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78527-D088-43E1-B3D0-8E9A04C79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539FD7-A500-44E3-B6E2-1D38F4879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EB23A9-42C4-4629-AC95-4962BD42D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502243-0F9C-4CE9-9817-E0A8DFD6C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FFFA0-568B-4086-AA44-AE835ECC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1FF8-06FB-4644-96D7-E347497E2C0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1989B0-1236-47A2-8118-1D7A753B7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CCA29F-54DD-4938-96CE-2D9FA7C74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637B-F179-4ED3-A57E-A656FBE1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3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4F6B2-A0C1-44BB-96C9-A56F13CAF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CC74A4-E0C4-404F-805A-829CA5E55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1FF8-06FB-4644-96D7-E347497E2C0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7EAE11-FE29-4DA9-83C4-9E2CD575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850732-7AD9-4895-BE3C-77C325838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637B-F179-4ED3-A57E-A656FBE1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2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66AAF8-68D3-42ED-AF04-A91F8C8A9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1FF8-06FB-4644-96D7-E347497E2C0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7510C7-F731-4992-B03A-25C38FBF8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98BA1-F241-4646-9ADC-8701F2192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637B-F179-4ED3-A57E-A656FBE1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4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72192-A0F8-4FBC-B341-A06888C3C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ADBE6-F0C3-47CA-AA84-27DBF6E4B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33032-C77F-4C19-94FC-DA429B9D9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8A86B-9C4D-4818-A813-7112BA5D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1FF8-06FB-4644-96D7-E347497E2C0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F4388-0029-48B8-ADF0-1F7B7A2AE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1041B-02B3-49DF-92D5-36651665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637B-F179-4ED3-A57E-A656FBE1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7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B5ABA-1896-4012-B9F2-89342EB77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D11DDD-5CD8-44A8-9F7E-91E61D0592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6389D-3232-4411-BB8A-A0A122101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3C6F2-9073-4A4E-9463-CBCDFF7E1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1FF8-06FB-4644-96D7-E347497E2C0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EC349-39C6-4CE6-8FF1-512B44BE3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C7F8D-3378-4E57-B7BB-8FF0E684E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637B-F179-4ED3-A57E-A656FBE1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2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7A5D7A-3548-45E2-8426-1250440F7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F8BFB-CC10-4B80-89C3-42669D1CC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276B0-87B2-4A75-8061-AC36FAC13B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51FF8-06FB-4644-96D7-E347497E2C0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B80F5-6EE6-4565-A69C-1718A5A01B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39E16-A1EE-49EB-B249-417793B9D1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3637B-F179-4ED3-A57E-A656FBE1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4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BFA14E-7F70-48E4-8487-B0D351AA2CF0}"/>
              </a:ext>
            </a:extLst>
          </p:cNvPr>
          <p:cNvSpPr/>
          <p:nvPr/>
        </p:nvSpPr>
        <p:spPr>
          <a:xfrm>
            <a:off x="1772530" y="3756075"/>
            <a:ext cx="9031458" cy="15615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 ও 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6B4461-D449-49F7-9424-8773C88CAD5C}"/>
              </a:ext>
            </a:extLst>
          </p:cNvPr>
          <p:cNvSpPr/>
          <p:nvPr/>
        </p:nvSpPr>
        <p:spPr>
          <a:xfrm>
            <a:off x="1772530" y="1529862"/>
            <a:ext cx="9031458" cy="18991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মহিল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9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BB6347-CF11-4DDF-924B-3EFFDA3518ED}"/>
              </a:ext>
            </a:extLst>
          </p:cNvPr>
          <p:cNvSpPr/>
          <p:nvPr/>
        </p:nvSpPr>
        <p:spPr>
          <a:xfrm>
            <a:off x="773723" y="3581990"/>
            <a:ext cx="8342141" cy="1339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দৃষ্টিভঙ্গির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6B15AA-FF2E-4244-83F0-B868D6C022E0}"/>
              </a:ext>
            </a:extLst>
          </p:cNvPr>
          <p:cNvSpPr/>
          <p:nvPr/>
        </p:nvSpPr>
        <p:spPr>
          <a:xfrm>
            <a:off x="773724" y="648871"/>
            <a:ext cx="11150989" cy="1339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সুশাসনের সাথে রাষ্ট্রবিজ্ঞানের সম্পর্ক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BE8095-0B7A-49DC-8960-6274F88B3699}"/>
              </a:ext>
            </a:extLst>
          </p:cNvPr>
          <p:cNvSpPr/>
          <p:nvPr/>
        </p:nvSpPr>
        <p:spPr>
          <a:xfrm>
            <a:off x="773724" y="2300948"/>
            <a:ext cx="8342139" cy="968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বৈসাদৃশ্য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92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BB6347-CF11-4DDF-924B-3EFFDA3518ED}"/>
              </a:ext>
            </a:extLst>
          </p:cNvPr>
          <p:cNvSpPr/>
          <p:nvPr/>
        </p:nvSpPr>
        <p:spPr>
          <a:xfrm>
            <a:off x="773723" y="3581990"/>
            <a:ext cx="8342141" cy="1339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পরিধি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6B15AA-FF2E-4244-83F0-B868D6C022E0}"/>
              </a:ext>
            </a:extLst>
          </p:cNvPr>
          <p:cNvSpPr/>
          <p:nvPr/>
        </p:nvSpPr>
        <p:spPr>
          <a:xfrm>
            <a:off x="773724" y="648871"/>
            <a:ext cx="11150989" cy="1339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সুশাসনের সাথে রাষ্ট্রবিজ্ঞানের সম্পর্ক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BE8095-0B7A-49DC-8960-6274F88B3699}"/>
              </a:ext>
            </a:extLst>
          </p:cNvPr>
          <p:cNvSpPr/>
          <p:nvPr/>
        </p:nvSpPr>
        <p:spPr>
          <a:xfrm>
            <a:off x="773724" y="2300948"/>
            <a:ext cx="8342139" cy="968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বৈসাদৃশ্য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82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BB6347-CF11-4DDF-924B-3EFFDA3518ED}"/>
              </a:ext>
            </a:extLst>
          </p:cNvPr>
          <p:cNvSpPr/>
          <p:nvPr/>
        </p:nvSpPr>
        <p:spPr>
          <a:xfrm>
            <a:off x="773723" y="3581990"/>
            <a:ext cx="8342141" cy="1339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6B15AA-FF2E-4244-83F0-B868D6C022E0}"/>
              </a:ext>
            </a:extLst>
          </p:cNvPr>
          <p:cNvSpPr/>
          <p:nvPr/>
        </p:nvSpPr>
        <p:spPr>
          <a:xfrm>
            <a:off x="773724" y="648871"/>
            <a:ext cx="11150989" cy="1339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সুশাসনের সাথে রাষ্ট্রবিজ্ঞানের সম্পর্ক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BE8095-0B7A-49DC-8960-6274F88B3699}"/>
              </a:ext>
            </a:extLst>
          </p:cNvPr>
          <p:cNvSpPr/>
          <p:nvPr/>
        </p:nvSpPr>
        <p:spPr>
          <a:xfrm>
            <a:off x="773724" y="2300948"/>
            <a:ext cx="8342139" cy="968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বৈসাদৃশ্য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20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BB6347-CF11-4DDF-924B-3EFFDA3518ED}"/>
              </a:ext>
            </a:extLst>
          </p:cNvPr>
          <p:cNvSpPr/>
          <p:nvPr/>
        </p:nvSpPr>
        <p:spPr>
          <a:xfrm>
            <a:off x="773723" y="3581990"/>
            <a:ext cx="8342141" cy="1339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6B15AA-FF2E-4244-83F0-B868D6C022E0}"/>
              </a:ext>
            </a:extLst>
          </p:cNvPr>
          <p:cNvSpPr/>
          <p:nvPr/>
        </p:nvSpPr>
        <p:spPr>
          <a:xfrm>
            <a:off x="773724" y="648871"/>
            <a:ext cx="11150989" cy="1339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সুশাসনের সাথে রাষ্ট্রবিজ্ঞানের সম্পর্ক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BE8095-0B7A-49DC-8960-6274F88B3699}"/>
              </a:ext>
            </a:extLst>
          </p:cNvPr>
          <p:cNvSpPr/>
          <p:nvPr/>
        </p:nvSpPr>
        <p:spPr>
          <a:xfrm>
            <a:off x="773724" y="2300948"/>
            <a:ext cx="8342139" cy="968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বৈসাদৃশ্য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19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5EEB0E-9DB1-4FF2-AD5A-1522135367C7}"/>
              </a:ext>
            </a:extLst>
          </p:cNvPr>
          <p:cNvSpPr txBox="1"/>
          <p:nvPr/>
        </p:nvSpPr>
        <p:spPr>
          <a:xfrm>
            <a:off x="1270781" y="1061617"/>
            <a:ext cx="99974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ইতিহাসের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8C50064-3492-4D10-B0F9-25B4E31A1CD0}"/>
              </a:ext>
            </a:extLst>
          </p:cNvPr>
          <p:cNvSpPr/>
          <p:nvPr/>
        </p:nvSpPr>
        <p:spPr>
          <a:xfrm>
            <a:off x="5051357" y="2734880"/>
            <a:ext cx="2192172" cy="15333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সাদৃশ্য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158F233-555B-4F43-9DD1-5D987DD5F963}"/>
              </a:ext>
            </a:extLst>
          </p:cNvPr>
          <p:cNvSpPr/>
          <p:nvPr/>
        </p:nvSpPr>
        <p:spPr>
          <a:xfrm rot="21031383">
            <a:off x="7840856" y="1805686"/>
            <a:ext cx="4256700" cy="20503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পূর্ণতা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6B64348-A73F-4ABD-87C2-0A21D2C0CFB2}"/>
              </a:ext>
            </a:extLst>
          </p:cNvPr>
          <p:cNvSpPr/>
          <p:nvPr/>
        </p:nvSpPr>
        <p:spPr>
          <a:xfrm rot="848683">
            <a:off x="1556070" y="2040569"/>
            <a:ext cx="2770003" cy="164880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ঘনিষ্ঠতা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B77676D-4D99-4C0B-AE7E-D1EB884C5F98}"/>
              </a:ext>
            </a:extLst>
          </p:cNvPr>
          <p:cNvSpPr/>
          <p:nvPr/>
        </p:nvSpPr>
        <p:spPr>
          <a:xfrm>
            <a:off x="1065510" y="4130385"/>
            <a:ext cx="3985847" cy="1702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পারস্পারিক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নির্ভরতা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70DFDD7-85DA-408A-9221-F63A9EB2A59B}"/>
              </a:ext>
            </a:extLst>
          </p:cNvPr>
          <p:cNvSpPr/>
          <p:nvPr/>
        </p:nvSpPr>
        <p:spPr>
          <a:xfrm>
            <a:off x="6228841" y="4637891"/>
            <a:ext cx="3905074" cy="16351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পারস্পারিক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সহযোগিতা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E9CDD737-6E1C-4F16-904F-5D617E86EC14}"/>
              </a:ext>
            </a:extLst>
          </p:cNvPr>
          <p:cNvSpPr/>
          <p:nvPr/>
        </p:nvSpPr>
        <p:spPr>
          <a:xfrm rot="1172011">
            <a:off x="4395494" y="3095870"/>
            <a:ext cx="694007" cy="2708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DF3BC702-BABC-4EF2-9D9B-5A66BC2858E4}"/>
              </a:ext>
            </a:extLst>
          </p:cNvPr>
          <p:cNvSpPr/>
          <p:nvPr/>
        </p:nvSpPr>
        <p:spPr>
          <a:xfrm rot="10291669" flipV="1">
            <a:off x="7315139" y="3095263"/>
            <a:ext cx="523288" cy="2468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701F575C-A8D2-4C79-B7E9-0BE36BA0293C}"/>
              </a:ext>
            </a:extLst>
          </p:cNvPr>
          <p:cNvSpPr/>
          <p:nvPr/>
        </p:nvSpPr>
        <p:spPr>
          <a:xfrm rot="13586090">
            <a:off x="7019888" y="4023682"/>
            <a:ext cx="694007" cy="337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FFA7E3A0-94B7-407D-9F52-585B58DAFB65}"/>
              </a:ext>
            </a:extLst>
          </p:cNvPr>
          <p:cNvSpPr/>
          <p:nvPr/>
        </p:nvSpPr>
        <p:spPr>
          <a:xfrm rot="19313064">
            <a:off x="4502802" y="3902885"/>
            <a:ext cx="642740" cy="40250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0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5EEB0E-9DB1-4FF2-AD5A-1522135367C7}"/>
              </a:ext>
            </a:extLst>
          </p:cNvPr>
          <p:cNvSpPr txBox="1"/>
          <p:nvPr/>
        </p:nvSpPr>
        <p:spPr>
          <a:xfrm>
            <a:off x="1158240" y="746242"/>
            <a:ext cx="101662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ইতিহাসের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8C50064-3492-4D10-B0F9-25B4E31A1CD0}"/>
              </a:ext>
            </a:extLst>
          </p:cNvPr>
          <p:cNvSpPr/>
          <p:nvPr/>
        </p:nvSpPr>
        <p:spPr>
          <a:xfrm>
            <a:off x="4977230" y="2819107"/>
            <a:ext cx="2554317" cy="153415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বৈসাদৃশ্য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158F233-555B-4F43-9DD1-5D987DD5F963}"/>
              </a:ext>
            </a:extLst>
          </p:cNvPr>
          <p:cNvSpPr/>
          <p:nvPr/>
        </p:nvSpPr>
        <p:spPr>
          <a:xfrm>
            <a:off x="8025222" y="1986559"/>
            <a:ext cx="4229687" cy="29612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অতীত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ভবিষ্যতের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6B64348-A73F-4ABD-87C2-0A21D2C0CFB2}"/>
              </a:ext>
            </a:extLst>
          </p:cNvPr>
          <p:cNvSpPr/>
          <p:nvPr/>
        </p:nvSpPr>
        <p:spPr>
          <a:xfrm>
            <a:off x="589976" y="2015212"/>
            <a:ext cx="4048707" cy="124499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বিষয়বস্তুগত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B77676D-4D99-4C0B-AE7E-D1EB884C5F98}"/>
              </a:ext>
            </a:extLst>
          </p:cNvPr>
          <p:cNvSpPr/>
          <p:nvPr/>
        </p:nvSpPr>
        <p:spPr>
          <a:xfrm>
            <a:off x="1022671" y="4029549"/>
            <a:ext cx="3555032" cy="156754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পরিধিগত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70DFDD7-85DA-408A-9221-F63A9EB2A59B}"/>
              </a:ext>
            </a:extLst>
          </p:cNvPr>
          <p:cNvSpPr/>
          <p:nvPr/>
        </p:nvSpPr>
        <p:spPr>
          <a:xfrm>
            <a:off x="5546348" y="4943166"/>
            <a:ext cx="3905074" cy="124651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পদ্ধতিগত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E9CDD737-6E1C-4F16-904F-5D617E86EC14}"/>
              </a:ext>
            </a:extLst>
          </p:cNvPr>
          <p:cNvSpPr/>
          <p:nvPr/>
        </p:nvSpPr>
        <p:spPr>
          <a:xfrm rot="1139085">
            <a:off x="4349003" y="2985304"/>
            <a:ext cx="465921" cy="337625"/>
          </a:xfrm>
          <a:prstGeom prst="leftArrow">
            <a:avLst>
              <a:gd name="adj1" fmla="val 50000"/>
              <a:gd name="adj2" fmla="val 483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DF3BC702-BABC-4EF2-9D9B-5A66BC2858E4}"/>
              </a:ext>
            </a:extLst>
          </p:cNvPr>
          <p:cNvSpPr/>
          <p:nvPr/>
        </p:nvSpPr>
        <p:spPr>
          <a:xfrm rot="9832298">
            <a:off x="7368091" y="2855540"/>
            <a:ext cx="614205" cy="337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FFA7E3A0-94B7-407D-9F52-585B58DAFB65}"/>
              </a:ext>
            </a:extLst>
          </p:cNvPr>
          <p:cNvSpPr/>
          <p:nvPr/>
        </p:nvSpPr>
        <p:spPr>
          <a:xfrm rot="19313064">
            <a:off x="4350368" y="3962438"/>
            <a:ext cx="694007" cy="40250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AB23ADA7-35B9-4254-B9B9-F166D8DDD00F}"/>
              </a:ext>
            </a:extLst>
          </p:cNvPr>
          <p:cNvSpPr/>
          <p:nvPr/>
        </p:nvSpPr>
        <p:spPr>
          <a:xfrm rot="15161751">
            <a:off x="7074241" y="4262906"/>
            <a:ext cx="570856" cy="3800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7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5EEB0E-9DB1-4FF2-AD5A-1522135367C7}"/>
              </a:ext>
            </a:extLst>
          </p:cNvPr>
          <p:cNvSpPr txBox="1"/>
          <p:nvPr/>
        </p:nvSpPr>
        <p:spPr>
          <a:xfrm>
            <a:off x="1144171" y="1232143"/>
            <a:ext cx="107477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নীতিশাস্ত্রের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40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8C50064-3492-4D10-B0F9-25B4E31A1CD0}"/>
              </a:ext>
            </a:extLst>
          </p:cNvPr>
          <p:cNvSpPr/>
          <p:nvPr/>
        </p:nvSpPr>
        <p:spPr>
          <a:xfrm>
            <a:off x="4985190" y="2743198"/>
            <a:ext cx="2214857" cy="1329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সাদৃশ্য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158F233-555B-4F43-9DD1-5D987DD5F963}"/>
              </a:ext>
            </a:extLst>
          </p:cNvPr>
          <p:cNvSpPr/>
          <p:nvPr/>
        </p:nvSpPr>
        <p:spPr>
          <a:xfrm>
            <a:off x="8314006" y="2502351"/>
            <a:ext cx="3848254" cy="266049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উভয়ের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ভিত্তিমূল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6B64348-A73F-4ABD-87C2-0A21D2C0CFB2}"/>
              </a:ext>
            </a:extLst>
          </p:cNvPr>
          <p:cNvSpPr/>
          <p:nvPr/>
        </p:nvSpPr>
        <p:spPr>
          <a:xfrm>
            <a:off x="842300" y="2502351"/>
            <a:ext cx="3305908" cy="1702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উভয়ের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B77676D-4D99-4C0B-AE7E-D1EB884C5F98}"/>
              </a:ext>
            </a:extLst>
          </p:cNvPr>
          <p:cNvSpPr/>
          <p:nvPr/>
        </p:nvSpPr>
        <p:spPr>
          <a:xfrm>
            <a:off x="2530939" y="4990513"/>
            <a:ext cx="7737229" cy="1329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পরিপূরক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E9CDD737-6E1C-4F16-904F-5D617E86EC14}"/>
              </a:ext>
            </a:extLst>
          </p:cNvPr>
          <p:cNvSpPr/>
          <p:nvPr/>
        </p:nvSpPr>
        <p:spPr>
          <a:xfrm>
            <a:off x="4280139" y="3174892"/>
            <a:ext cx="561137" cy="337625"/>
          </a:xfrm>
          <a:prstGeom prst="leftArrow">
            <a:avLst>
              <a:gd name="adj1" fmla="val 50000"/>
              <a:gd name="adj2" fmla="val 483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DF3BC702-BABC-4EF2-9D9B-5A66BC2858E4}"/>
              </a:ext>
            </a:extLst>
          </p:cNvPr>
          <p:cNvSpPr/>
          <p:nvPr/>
        </p:nvSpPr>
        <p:spPr>
          <a:xfrm rot="10800000">
            <a:off x="7368991" y="3239084"/>
            <a:ext cx="629232" cy="337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FFA7E3A0-94B7-407D-9F52-585B58DAFB65}"/>
              </a:ext>
            </a:extLst>
          </p:cNvPr>
          <p:cNvSpPr/>
          <p:nvPr/>
        </p:nvSpPr>
        <p:spPr>
          <a:xfrm rot="16200000">
            <a:off x="5860344" y="4323306"/>
            <a:ext cx="471307" cy="40250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5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5EEB0E-9DB1-4FF2-AD5A-1522135367C7}"/>
              </a:ext>
            </a:extLst>
          </p:cNvPr>
          <p:cNvSpPr txBox="1"/>
          <p:nvPr/>
        </p:nvSpPr>
        <p:spPr>
          <a:xfrm>
            <a:off x="923391" y="1075738"/>
            <a:ext cx="107477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নীতিশাস্ত্রের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40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8C50064-3492-4D10-B0F9-25B4E31A1CD0}"/>
              </a:ext>
            </a:extLst>
          </p:cNvPr>
          <p:cNvSpPr/>
          <p:nvPr/>
        </p:nvSpPr>
        <p:spPr>
          <a:xfrm>
            <a:off x="4563248" y="2539218"/>
            <a:ext cx="2995152" cy="15333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বৈসাদৃশ্য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158F233-555B-4F43-9DD1-5D987DD5F963}"/>
              </a:ext>
            </a:extLst>
          </p:cNvPr>
          <p:cNvSpPr/>
          <p:nvPr/>
        </p:nvSpPr>
        <p:spPr>
          <a:xfrm>
            <a:off x="8244993" y="2495291"/>
            <a:ext cx="3684418" cy="2342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দৃষ্টিভঙ্গিজনিত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6B64348-A73F-4ABD-87C2-0A21D2C0CFB2}"/>
              </a:ext>
            </a:extLst>
          </p:cNvPr>
          <p:cNvSpPr/>
          <p:nvPr/>
        </p:nvSpPr>
        <p:spPr>
          <a:xfrm>
            <a:off x="638179" y="2370407"/>
            <a:ext cx="3308829" cy="1702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বিষয়বস্তুগত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E9CDD737-6E1C-4F16-904F-5D617E86EC14}"/>
              </a:ext>
            </a:extLst>
          </p:cNvPr>
          <p:cNvSpPr/>
          <p:nvPr/>
        </p:nvSpPr>
        <p:spPr>
          <a:xfrm>
            <a:off x="3947009" y="3305908"/>
            <a:ext cx="526356" cy="492421"/>
          </a:xfrm>
          <a:prstGeom prst="leftArrow">
            <a:avLst>
              <a:gd name="adj1" fmla="val 50000"/>
              <a:gd name="adj2" fmla="val 483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DF3BC702-BABC-4EF2-9D9B-5A66BC2858E4}"/>
              </a:ext>
            </a:extLst>
          </p:cNvPr>
          <p:cNvSpPr/>
          <p:nvPr/>
        </p:nvSpPr>
        <p:spPr>
          <a:xfrm rot="11172744">
            <a:off x="7625257" y="3189906"/>
            <a:ext cx="629232" cy="478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51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B1EF12-E34A-4EFB-B496-DA78031EA9F9}"/>
              </a:ext>
            </a:extLst>
          </p:cNvPr>
          <p:cNvSpPr txBox="1"/>
          <p:nvPr/>
        </p:nvSpPr>
        <p:spPr>
          <a:xfrm>
            <a:off x="3826411" y="380309"/>
            <a:ext cx="41414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CB0141-73BF-4040-86C1-7BDF194189CB}"/>
              </a:ext>
            </a:extLst>
          </p:cNvPr>
          <p:cNvSpPr txBox="1"/>
          <p:nvPr/>
        </p:nvSpPr>
        <p:spPr>
          <a:xfrm>
            <a:off x="1965958" y="1252856"/>
            <a:ext cx="8852097" cy="2402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BD" sz="44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১</a:t>
            </a:r>
            <a:r>
              <a:rPr lang="en-US" sz="44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। “ </a:t>
            </a:r>
            <a:r>
              <a:rPr lang="en-US" sz="44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ইতিহাস</a:t>
            </a:r>
            <a:r>
              <a:rPr lang="en-US" sz="44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ব্যতীত</a:t>
            </a:r>
            <a:r>
              <a:rPr lang="en-US" sz="44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রাষ্ট্রবিজ্ঞান</a:t>
            </a:r>
            <a:r>
              <a:rPr lang="en-US" sz="44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ভিত্তিহীন</a:t>
            </a:r>
            <a:r>
              <a:rPr lang="en-US" sz="44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এবং</a:t>
            </a:r>
            <a:r>
              <a:rPr lang="en-US" sz="44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রাষ্ট্রবিজ্ঞান</a:t>
            </a:r>
            <a:r>
              <a:rPr lang="en-US" sz="44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ব্যতীত</a:t>
            </a:r>
            <a:r>
              <a:rPr lang="en-US" sz="44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ইতিহাস</a:t>
            </a:r>
            <a:r>
              <a:rPr lang="en-US" sz="44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মূল্যহীন</a:t>
            </a:r>
            <a:r>
              <a:rPr lang="en-US" sz="44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”-</a:t>
            </a:r>
            <a:r>
              <a:rPr lang="en-US" sz="44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উক্তিটি</a:t>
            </a:r>
            <a:r>
              <a:rPr lang="en-US" sz="44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কার</a:t>
            </a:r>
            <a:r>
              <a:rPr lang="en-US" sz="44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306E4A-FBF4-4178-A1BC-EAE28BF4DDC9}"/>
              </a:ext>
            </a:extLst>
          </p:cNvPr>
          <p:cNvSpPr txBox="1"/>
          <p:nvPr/>
        </p:nvSpPr>
        <p:spPr>
          <a:xfrm>
            <a:off x="2096086" y="4036715"/>
            <a:ext cx="33621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লর্ড</a:t>
            </a:r>
            <a:r>
              <a:rPr lang="en-US" sz="48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 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এ্যাকটন</a:t>
            </a:r>
            <a:endParaRPr lang="en-US" sz="4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68F28B-BDBB-4EE5-90D5-C0EE22204D1B}"/>
              </a:ext>
            </a:extLst>
          </p:cNvPr>
          <p:cNvSpPr txBox="1"/>
          <p:nvPr/>
        </p:nvSpPr>
        <p:spPr>
          <a:xfrm>
            <a:off x="5950145" y="4041712"/>
            <a:ext cx="3960247" cy="91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অধ্যাপক</a:t>
            </a:r>
            <a:r>
              <a:rPr lang="en-US" sz="48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লাস্কি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1682C4-8681-4948-BB41-ED7D3E38FB2F}"/>
              </a:ext>
            </a:extLst>
          </p:cNvPr>
          <p:cNvSpPr txBox="1"/>
          <p:nvPr/>
        </p:nvSpPr>
        <p:spPr>
          <a:xfrm>
            <a:off x="2096086" y="5148096"/>
            <a:ext cx="3601329" cy="91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অধ্যাপক</a:t>
            </a:r>
            <a:r>
              <a:rPr lang="en-US" sz="48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সিলি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1714F8-5F3B-4D3A-AAAD-B4EC492F443A}"/>
              </a:ext>
            </a:extLst>
          </p:cNvPr>
          <p:cNvSpPr txBox="1"/>
          <p:nvPr/>
        </p:nvSpPr>
        <p:spPr>
          <a:xfrm>
            <a:off x="6096000" y="5208469"/>
            <a:ext cx="4468837" cy="91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অধ্যাপক</a:t>
            </a:r>
            <a:r>
              <a:rPr lang="en-US" sz="48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ফাইনার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87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CABA86-A142-4BFF-BAA4-8480A5502776}"/>
              </a:ext>
            </a:extLst>
          </p:cNvPr>
          <p:cNvSpPr txBox="1"/>
          <p:nvPr/>
        </p:nvSpPr>
        <p:spPr>
          <a:xfrm>
            <a:off x="1487659" y="606573"/>
            <a:ext cx="10202593" cy="2652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২। 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মামুন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পেশায়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একজন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ডাক্তার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।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তিনি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বাংলাদেশের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সরকার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ও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সংবিধান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সম্পর্কে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জানতে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চান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।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এর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অন্য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তাকে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কোন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বিষয়গুলো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পড়তে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হবে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?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		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938C1B-13B6-4BD6-8A48-B370BCEF2BF8}"/>
              </a:ext>
            </a:extLst>
          </p:cNvPr>
          <p:cNvSpPr txBox="1"/>
          <p:nvPr/>
        </p:nvSpPr>
        <p:spPr>
          <a:xfrm>
            <a:off x="2332892" y="3006192"/>
            <a:ext cx="8426547" cy="84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পৌরনীতি</a:t>
            </a:r>
            <a:r>
              <a:rPr lang="en-US" sz="44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সুশাসন</a:t>
            </a:r>
            <a:r>
              <a:rPr lang="en-US" sz="44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এবং</a:t>
            </a:r>
            <a:r>
              <a:rPr lang="en-US" sz="44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মনোবিজ্ঞান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1E2612-6686-4829-BDC8-BB66D9EFA871}"/>
              </a:ext>
            </a:extLst>
          </p:cNvPr>
          <p:cNvSpPr txBox="1"/>
          <p:nvPr/>
        </p:nvSpPr>
        <p:spPr>
          <a:xfrm>
            <a:off x="2332892" y="3863941"/>
            <a:ext cx="8426547" cy="91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পৌরনীতি</a:t>
            </a:r>
            <a:r>
              <a:rPr lang="en-US" sz="44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সুশাসন</a:t>
            </a:r>
            <a:r>
              <a:rPr lang="en-US" sz="44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এবং</a:t>
            </a:r>
            <a:r>
              <a:rPr lang="en-US" sz="44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অর্থনীতি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A38446-4FFF-4487-8A19-4097537B0FCE}"/>
              </a:ext>
            </a:extLst>
          </p:cNvPr>
          <p:cNvSpPr txBox="1"/>
          <p:nvPr/>
        </p:nvSpPr>
        <p:spPr>
          <a:xfrm>
            <a:off x="2332892" y="4925230"/>
            <a:ext cx="8808720" cy="84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পৌরনীতি</a:t>
            </a:r>
            <a:r>
              <a:rPr lang="en-US" sz="44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সুশাসন</a:t>
            </a:r>
            <a:r>
              <a:rPr lang="en-US" sz="44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এবং</a:t>
            </a:r>
            <a:r>
              <a:rPr lang="en-US" sz="44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সমাজবিজ্ঞান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5AAFA5-053D-4B31-8F46-8CA6168499FB}"/>
              </a:ext>
            </a:extLst>
          </p:cNvPr>
          <p:cNvSpPr txBox="1"/>
          <p:nvPr/>
        </p:nvSpPr>
        <p:spPr>
          <a:xfrm>
            <a:off x="1882726" y="5744571"/>
            <a:ext cx="8808720" cy="84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>
              <a:lnSpc>
                <a:spcPct val="115000"/>
              </a:lnSpc>
              <a:spcAft>
                <a:spcPts val="1000"/>
              </a:spcAft>
            </a:pPr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পৌরনীতি</a:t>
            </a:r>
            <a:r>
              <a:rPr lang="en-US" sz="44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সুশাসন</a:t>
            </a:r>
            <a:r>
              <a:rPr lang="en-US" sz="44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এবং</a:t>
            </a:r>
            <a:r>
              <a:rPr lang="en-US" sz="44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রাষ্ট্রবিজ্ঞান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65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B36F9E-B8E4-4DA9-8084-0C880E508C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955"/>
            <a:ext cx="1951038" cy="2442932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63F84A9C-7986-4E7B-8896-223A88B286B8}"/>
              </a:ext>
            </a:extLst>
          </p:cNvPr>
          <p:cNvSpPr txBox="1">
            <a:spLocks/>
          </p:cNvSpPr>
          <p:nvPr/>
        </p:nvSpPr>
        <p:spPr>
          <a:xfrm>
            <a:off x="2560320" y="478955"/>
            <a:ext cx="7877908" cy="15045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bn-BD" sz="7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6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pPr algn="ctr"/>
            <a:r>
              <a:rPr lang="bn-IN" sz="48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9FA8D09-A450-4A95-A5FC-9A5B9AF010F5}"/>
              </a:ext>
            </a:extLst>
          </p:cNvPr>
          <p:cNvSpPr txBox="1">
            <a:spLocks/>
          </p:cNvSpPr>
          <p:nvPr/>
        </p:nvSpPr>
        <p:spPr>
          <a:xfrm>
            <a:off x="2560320" y="1983545"/>
            <a:ext cx="7877908" cy="45439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মো: আলতাফ হোসেন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 রাষ্ট্রবিজ্ঞান বিভাগ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(ICT</a:t>
            </a:r>
            <a:r>
              <a:rPr lang="en-US" sz="5400" dirty="0"/>
              <a:t>4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E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অ্যাম্বাসেডর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</a:p>
          <a:p>
            <a:pPr marL="0" indent="0">
              <a:buNone/>
            </a:pP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মাস্টার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ট্রেইনার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71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8021A7-F45F-4DB9-AEBE-CC9D85E60D2C}"/>
              </a:ext>
            </a:extLst>
          </p:cNvPr>
          <p:cNvSpPr txBox="1"/>
          <p:nvPr/>
        </p:nvSpPr>
        <p:spPr>
          <a:xfrm>
            <a:off x="2641209" y="682375"/>
            <a:ext cx="8022103" cy="194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৩।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মানুষ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প্রকৃতিগতভাবেই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সামাজিক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ও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রাজনৈতিক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জীব-উক্তিটি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কার</a:t>
            </a: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?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						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9DE26F-9D6C-4589-92DE-9125C7B60D11}"/>
              </a:ext>
            </a:extLst>
          </p:cNvPr>
          <p:cNvSpPr/>
          <p:nvPr/>
        </p:nvSpPr>
        <p:spPr>
          <a:xfrm>
            <a:off x="2641209" y="4037427"/>
            <a:ext cx="2461846" cy="763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জন</a:t>
            </a:r>
            <a:r>
              <a:rPr lang="en-US" sz="44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লক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BC9F4F-FEB9-43C8-882E-1C43BC1332EA}"/>
              </a:ext>
            </a:extLst>
          </p:cNvPr>
          <p:cNvSpPr/>
          <p:nvPr/>
        </p:nvSpPr>
        <p:spPr>
          <a:xfrm>
            <a:off x="6277707" y="4084408"/>
            <a:ext cx="2461846" cy="763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রুশো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3D6873-B400-4D59-9F85-CD6884DF5B55}"/>
              </a:ext>
            </a:extLst>
          </p:cNvPr>
          <p:cNvSpPr/>
          <p:nvPr/>
        </p:nvSpPr>
        <p:spPr>
          <a:xfrm>
            <a:off x="2641209" y="2842673"/>
            <a:ext cx="2461846" cy="763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প্লেটো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7E86AF-6C3E-4020-ADFA-53C52BBF008C}"/>
              </a:ext>
            </a:extLst>
          </p:cNvPr>
          <p:cNvSpPr/>
          <p:nvPr/>
        </p:nvSpPr>
        <p:spPr>
          <a:xfrm>
            <a:off x="6277707" y="2773592"/>
            <a:ext cx="2461846" cy="763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এরিস্টটল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42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2F49FE-F8C8-4157-AD27-3E734FDBEBFB}"/>
              </a:ext>
            </a:extLst>
          </p:cNvPr>
          <p:cNvSpPr/>
          <p:nvPr/>
        </p:nvSpPr>
        <p:spPr>
          <a:xfrm>
            <a:off x="2817054" y="2886133"/>
            <a:ext cx="2461846" cy="763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স্বাধীনতা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899374-F3DB-4484-88AD-CA5349D08618}"/>
              </a:ext>
            </a:extLst>
          </p:cNvPr>
          <p:cNvSpPr/>
          <p:nvPr/>
        </p:nvSpPr>
        <p:spPr>
          <a:xfrm>
            <a:off x="5855675" y="2886133"/>
            <a:ext cx="2461846" cy="763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dirty="0">
              <a:latin typeface="NikoshBAN" panose="02000000000000000000" pitchFamily="2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ctr"/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নৈতিকতা</a:t>
            </a:r>
            <a:r>
              <a:rPr lang="en-US" sz="44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	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763775-B902-4E31-9739-BB70CFE543AB}"/>
              </a:ext>
            </a:extLst>
          </p:cNvPr>
          <p:cNvSpPr/>
          <p:nvPr/>
        </p:nvSpPr>
        <p:spPr>
          <a:xfrm>
            <a:off x="5855675" y="4180260"/>
            <a:ext cx="2461846" cy="763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সাম্য</a:t>
            </a:r>
            <a:r>
              <a:rPr lang="en-US" sz="44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	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F0F97B-0BF6-4C2B-804B-EEA4045E2204}"/>
              </a:ext>
            </a:extLst>
          </p:cNvPr>
          <p:cNvSpPr/>
          <p:nvPr/>
        </p:nvSpPr>
        <p:spPr>
          <a:xfrm>
            <a:off x="2817054" y="4180260"/>
            <a:ext cx="2461846" cy="763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dirty="0">
              <a:latin typeface="NikoshBAN" panose="02000000000000000000" pitchFamily="2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ctr"/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নিরপেক্ষতা</a:t>
            </a:r>
            <a:r>
              <a:rPr lang="en-US" sz="44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	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9E2819-67BA-4594-8718-441A742B23B7}"/>
              </a:ext>
            </a:extLst>
          </p:cNvPr>
          <p:cNvSpPr txBox="1"/>
          <p:nvPr/>
        </p:nvSpPr>
        <p:spPr>
          <a:xfrm>
            <a:off x="1758462" y="1246798"/>
            <a:ext cx="10325686" cy="1108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৪। </a:t>
            </a:r>
            <a:r>
              <a:rPr lang="en-US" sz="18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	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পৌরনীতি</a:t>
            </a:r>
            <a:r>
              <a:rPr lang="en-US" sz="40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সুশাসন</a:t>
            </a:r>
            <a:r>
              <a:rPr lang="en-US" sz="40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এবং</a:t>
            </a:r>
            <a:r>
              <a:rPr lang="en-US" sz="40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নীতিশাস্ত্রের</a:t>
            </a:r>
            <a:r>
              <a:rPr lang="en-US" sz="40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ভিত্তি</a:t>
            </a:r>
            <a:r>
              <a:rPr lang="en-US" sz="40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হলো</a:t>
            </a:r>
            <a:r>
              <a:rPr lang="en-US" sz="18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					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7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2F49FE-F8C8-4157-AD27-3E734FDBEBFB}"/>
              </a:ext>
            </a:extLst>
          </p:cNvPr>
          <p:cNvSpPr/>
          <p:nvPr/>
        </p:nvSpPr>
        <p:spPr>
          <a:xfrm>
            <a:off x="2817054" y="2886133"/>
            <a:ext cx="2461846" cy="763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হেগেল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899374-F3DB-4484-88AD-CA5349D08618}"/>
              </a:ext>
            </a:extLst>
          </p:cNvPr>
          <p:cNvSpPr/>
          <p:nvPr/>
        </p:nvSpPr>
        <p:spPr>
          <a:xfrm>
            <a:off x="5855675" y="2886133"/>
            <a:ext cx="2461846" cy="763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dirty="0">
              <a:latin typeface="NikoshBAN" panose="02000000000000000000" pitchFamily="2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ctr"/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অগাস্টিান</a:t>
            </a:r>
            <a:r>
              <a:rPr lang="en-US" sz="44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	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763775-B902-4E31-9739-BB70CFE543AB}"/>
              </a:ext>
            </a:extLst>
          </p:cNvPr>
          <p:cNvSpPr/>
          <p:nvPr/>
        </p:nvSpPr>
        <p:spPr>
          <a:xfrm>
            <a:off x="5841607" y="4180260"/>
            <a:ext cx="2461846" cy="763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dirty="0">
              <a:latin typeface="NikoshBAN" panose="02000000000000000000" pitchFamily="2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ctr"/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এরিস্টটল</a:t>
            </a:r>
            <a:r>
              <a:rPr lang="en-US" sz="44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		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F0F97B-0BF6-4C2B-804B-EEA4045E2204}"/>
              </a:ext>
            </a:extLst>
          </p:cNvPr>
          <p:cNvSpPr/>
          <p:nvPr/>
        </p:nvSpPr>
        <p:spPr>
          <a:xfrm>
            <a:off x="2817054" y="4180260"/>
            <a:ext cx="2461846" cy="763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প্লেটো</a:t>
            </a:r>
            <a:r>
              <a:rPr lang="en-US" sz="44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	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9E2819-67BA-4594-8718-441A742B23B7}"/>
              </a:ext>
            </a:extLst>
          </p:cNvPr>
          <p:cNvSpPr txBox="1"/>
          <p:nvPr/>
        </p:nvSpPr>
        <p:spPr>
          <a:xfrm>
            <a:off x="1798320" y="741916"/>
            <a:ext cx="8595360" cy="1108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৫। </a:t>
            </a:r>
            <a:r>
              <a:rPr lang="en-US" sz="40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রাষ্ট্রবিজ্ঞানের</a:t>
            </a:r>
            <a:r>
              <a:rPr lang="en-US" sz="40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জনক</a:t>
            </a:r>
            <a:r>
              <a:rPr lang="en-US" sz="40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বলা</a:t>
            </a:r>
            <a:r>
              <a:rPr lang="en-US" sz="40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কাকে</a:t>
            </a:r>
            <a:r>
              <a:rPr lang="en-US" sz="40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?</a:t>
            </a:r>
            <a:r>
              <a:rPr lang="en-US" sz="18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					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23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9E7642-F0DB-44BF-BA23-DA7E476DE8C7}"/>
              </a:ext>
            </a:extLst>
          </p:cNvPr>
          <p:cNvSpPr txBox="1"/>
          <p:nvPr/>
        </p:nvSpPr>
        <p:spPr>
          <a:xfrm>
            <a:off x="1609579" y="2356732"/>
            <a:ext cx="9427698" cy="1485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ইতিহাসের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18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					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8F2975-FCD9-44A2-9771-C96264C2FE1C}"/>
              </a:ext>
            </a:extLst>
          </p:cNvPr>
          <p:cNvSpPr txBox="1"/>
          <p:nvPr/>
        </p:nvSpPr>
        <p:spPr>
          <a:xfrm>
            <a:off x="2664656" y="1121744"/>
            <a:ext cx="4486421" cy="1108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বাড়ীর</a:t>
            </a:r>
            <a:r>
              <a:rPr lang="en-US" sz="40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কাজঃ</a:t>
            </a:r>
            <a:r>
              <a:rPr lang="en-US" sz="1800" dirty="0">
                <a:effectLst/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					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12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4CF79E-80D7-4BF0-AC82-0CABA6A39BAA}"/>
              </a:ext>
            </a:extLst>
          </p:cNvPr>
          <p:cNvSpPr/>
          <p:nvPr/>
        </p:nvSpPr>
        <p:spPr>
          <a:xfrm>
            <a:off x="1885073" y="787791"/>
            <a:ext cx="5022164" cy="12520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3B8F73-5DAB-4A8D-BA72-5ECD25C5A57B}"/>
              </a:ext>
            </a:extLst>
          </p:cNvPr>
          <p:cNvSpPr/>
          <p:nvPr/>
        </p:nvSpPr>
        <p:spPr>
          <a:xfrm>
            <a:off x="1885073" y="2184008"/>
            <a:ext cx="9214336" cy="45684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 :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একা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: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সুশাসন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পত্র 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ক্লাস : দ্বিতীয়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: 18/10/2020</a:t>
            </a:r>
            <a:endParaRPr lang="bn-IN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9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16250C-7C13-4663-BCFD-20852CADE097}"/>
              </a:ext>
            </a:extLst>
          </p:cNvPr>
          <p:cNvSpPr/>
          <p:nvPr/>
        </p:nvSpPr>
        <p:spPr>
          <a:xfrm>
            <a:off x="1448974" y="309489"/>
            <a:ext cx="5022164" cy="12520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IN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8AB695-770B-4F27-BE7A-9CB56EC65FFB}"/>
              </a:ext>
            </a:extLst>
          </p:cNvPr>
          <p:cNvSpPr/>
          <p:nvPr/>
        </p:nvSpPr>
        <p:spPr>
          <a:xfrm>
            <a:off x="956604" y="1842867"/>
            <a:ext cx="10761784" cy="47548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পৌরনীতি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রাষ্ট্রবিজ্ঞানের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ইতিহাসের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নীতিশাস্ত্রের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52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2A2A16-0E17-4AEB-9024-705335B68910}"/>
              </a:ext>
            </a:extLst>
          </p:cNvPr>
          <p:cNvSpPr/>
          <p:nvPr/>
        </p:nvSpPr>
        <p:spPr>
          <a:xfrm>
            <a:off x="661182" y="1983544"/>
            <a:ext cx="11150989" cy="21523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সুশাসনের সাথে রাষ্ট্রবিজ্ঞানের সম্পর্ক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</p:txBody>
      </p:sp>
    </p:spTree>
    <p:extLst>
      <p:ext uri="{BB962C8B-B14F-4D97-AF65-F5344CB8AC3E}">
        <p14:creationId xmlns:p14="http://schemas.microsoft.com/office/powerpoint/2010/main" val="321528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BB6347-CF11-4DDF-924B-3EFFDA3518ED}"/>
              </a:ext>
            </a:extLst>
          </p:cNvPr>
          <p:cNvSpPr/>
          <p:nvPr/>
        </p:nvSpPr>
        <p:spPr>
          <a:xfrm>
            <a:off x="773724" y="3581990"/>
            <a:ext cx="8806374" cy="1339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উদ্দেশ্যগত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6B15AA-FF2E-4244-83F0-B868D6C022E0}"/>
              </a:ext>
            </a:extLst>
          </p:cNvPr>
          <p:cNvSpPr/>
          <p:nvPr/>
        </p:nvSpPr>
        <p:spPr>
          <a:xfrm>
            <a:off x="773724" y="648871"/>
            <a:ext cx="11150989" cy="1339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সুশাসনের সাথে রাষ্ট্রবিজ্ঞানের সম্পর্ক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BE8095-0B7A-49DC-8960-6274F88B3699}"/>
              </a:ext>
            </a:extLst>
          </p:cNvPr>
          <p:cNvSpPr/>
          <p:nvPr/>
        </p:nvSpPr>
        <p:spPr>
          <a:xfrm>
            <a:off x="773725" y="2300948"/>
            <a:ext cx="5922498" cy="968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সাদৃশ্য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96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BB6347-CF11-4DDF-924B-3EFFDA3518ED}"/>
              </a:ext>
            </a:extLst>
          </p:cNvPr>
          <p:cNvSpPr/>
          <p:nvPr/>
        </p:nvSpPr>
        <p:spPr>
          <a:xfrm>
            <a:off x="773724" y="3581990"/>
            <a:ext cx="7596553" cy="1339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অভিন্নতা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6B15AA-FF2E-4244-83F0-B868D6C022E0}"/>
              </a:ext>
            </a:extLst>
          </p:cNvPr>
          <p:cNvSpPr/>
          <p:nvPr/>
        </p:nvSpPr>
        <p:spPr>
          <a:xfrm>
            <a:off x="773724" y="648871"/>
            <a:ext cx="11150989" cy="1339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সুশাসনের সাথে রাষ্ট্রবিজ্ঞানের সম্পর্ক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BE8095-0B7A-49DC-8960-6274F88B3699}"/>
              </a:ext>
            </a:extLst>
          </p:cNvPr>
          <p:cNvSpPr/>
          <p:nvPr/>
        </p:nvSpPr>
        <p:spPr>
          <a:xfrm>
            <a:off x="773725" y="2300948"/>
            <a:ext cx="7596552" cy="968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সাদৃশ্য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4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BB6347-CF11-4DDF-924B-3EFFDA3518ED}"/>
              </a:ext>
            </a:extLst>
          </p:cNvPr>
          <p:cNvSpPr/>
          <p:nvPr/>
        </p:nvSpPr>
        <p:spPr>
          <a:xfrm>
            <a:off x="773724" y="3581990"/>
            <a:ext cx="9003322" cy="1339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3।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সম্পর্কের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6B15AA-FF2E-4244-83F0-B868D6C022E0}"/>
              </a:ext>
            </a:extLst>
          </p:cNvPr>
          <p:cNvSpPr/>
          <p:nvPr/>
        </p:nvSpPr>
        <p:spPr>
          <a:xfrm>
            <a:off x="773724" y="648871"/>
            <a:ext cx="11150989" cy="1339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সুশাসনের সাথে রাষ্ট্রবিজ্ঞানের সম্পর্ক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BE8095-0B7A-49DC-8960-6274F88B3699}"/>
              </a:ext>
            </a:extLst>
          </p:cNvPr>
          <p:cNvSpPr/>
          <p:nvPr/>
        </p:nvSpPr>
        <p:spPr>
          <a:xfrm>
            <a:off x="773724" y="2300948"/>
            <a:ext cx="9003321" cy="11280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সাদৃশ্য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55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BB6347-CF11-4DDF-924B-3EFFDA3518ED}"/>
              </a:ext>
            </a:extLst>
          </p:cNvPr>
          <p:cNvSpPr/>
          <p:nvPr/>
        </p:nvSpPr>
        <p:spPr>
          <a:xfrm>
            <a:off x="773724" y="3581990"/>
            <a:ext cx="8187396" cy="1339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4।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অন্তর্গত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6B15AA-FF2E-4244-83F0-B868D6C022E0}"/>
              </a:ext>
            </a:extLst>
          </p:cNvPr>
          <p:cNvSpPr/>
          <p:nvPr/>
        </p:nvSpPr>
        <p:spPr>
          <a:xfrm>
            <a:off x="773724" y="648871"/>
            <a:ext cx="11150989" cy="1339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সুশাসনের সাথে রাষ্ট্রবিজ্ঞানের সম্পর্ক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BE8095-0B7A-49DC-8960-6274F88B3699}"/>
              </a:ext>
            </a:extLst>
          </p:cNvPr>
          <p:cNvSpPr/>
          <p:nvPr/>
        </p:nvSpPr>
        <p:spPr>
          <a:xfrm>
            <a:off x="773724" y="2300948"/>
            <a:ext cx="8187395" cy="9689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সাদৃশ্য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82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449</Words>
  <Application>Microsoft Office PowerPoint</Application>
  <PresentationFormat>Widescreen</PresentationFormat>
  <Paragraphs>103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58</cp:revision>
  <dcterms:created xsi:type="dcterms:W3CDTF">2020-10-13T13:00:13Z</dcterms:created>
  <dcterms:modified xsi:type="dcterms:W3CDTF">2020-10-20T06:12:16Z</dcterms:modified>
</cp:coreProperties>
</file>