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1" r:id="rId5"/>
    <p:sldId id="259" r:id="rId6"/>
    <p:sldId id="258" r:id="rId7"/>
    <p:sldId id="263" r:id="rId8"/>
    <p:sldId id="268" r:id="rId9"/>
    <p:sldId id="267" r:id="rId10"/>
    <p:sldId id="264" r:id="rId11"/>
    <p:sldId id="273" r:id="rId12"/>
    <p:sldId id="265" r:id="rId13"/>
    <p:sldId id="266" r:id="rId14"/>
    <p:sldId id="269" r:id="rId15"/>
    <p:sldId id="270" r:id="rId16"/>
    <p:sldId id="271" r:id="rId17"/>
    <p:sldId id="272" r:id="rId18"/>
    <p:sldId id="276" r:id="rId19"/>
    <p:sldId id="274" r:id="rId20"/>
    <p:sldId id="275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FA58E-5068-46B2-AE1A-F13ECBA4ACD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82B8-DAAC-45CA-891A-B3DE7D53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182B8-DAAC-45CA-891A-B3DE7D5381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4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6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6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0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4E33-7591-4DC2-BF41-66C1996E2EC3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A815-7246-41EA-A859-3EA76FA8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6" y="181266"/>
            <a:ext cx="11596641" cy="6356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427" y="2023889"/>
            <a:ext cx="10650828" cy="2387600"/>
          </a:xfrm>
        </p:spPr>
        <p:txBody>
          <a:bodyPr>
            <a:noAutofit/>
            <a:scene3d>
              <a:camera prst="perspectiveFront"/>
              <a:lightRig rig="threePt" dir="t"/>
            </a:scene3d>
          </a:bodyPr>
          <a:lstStyle/>
          <a:p>
            <a:r>
              <a:rPr lang="en-US" sz="66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আমবাগান</a:t>
            </a:r>
            <a:r>
              <a:rPr lang="en-US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rgbClr val="7030A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6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9" name="Rectangle 8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8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9" y="3556001"/>
            <a:ext cx="5373511" cy="3022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48864" y="303810"/>
            <a:ext cx="5715000" cy="2857500"/>
            <a:chOff x="6048864" y="303810"/>
            <a:chExt cx="5715000" cy="28575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8864" y="303810"/>
              <a:ext cx="57150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944100" y="2657474"/>
              <a:ext cx="1498600" cy="27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9" y="3161311"/>
            <a:ext cx="4913894" cy="369669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55395" y="189510"/>
            <a:ext cx="3655242" cy="3466184"/>
            <a:chOff x="955395" y="189510"/>
            <a:chExt cx="3109955" cy="34661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95" y="1659254"/>
              <a:ext cx="2903220" cy="199644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75" y="189510"/>
              <a:ext cx="2962275" cy="15430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20" name="Rectangle 19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648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15034" y="202342"/>
            <a:ext cx="3562067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789" y="1091822"/>
            <a:ext cx="480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04" y="1646775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ব্যক্তিগত পর্যায়ে কোন নেটওয়ার্ক তৈরি করা হয়?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03" y="218364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573" y="2151910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1944" y="214730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3499" y="214730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302" y="2793293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পৃথিবী জুড়ে যে নেটওয়ার্ক তা হলো...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3" y="3414406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2573" y="3382673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1944" y="33780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3499" y="3378068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302" y="4024056"/>
            <a:ext cx="7519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লোকাল এরিয়া নেটওয়ার্ক 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ব্যবহার করা হয়...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443" y="6108673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2813" y="6076940"/>
            <a:ext cx="207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2184" y="607233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3739" y="6072335"/>
            <a:ext cx="207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697" y="4469065"/>
            <a:ext cx="63133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 ও বিশ্ববিদ্যালয়ে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প্রতিষ্ঠানে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21027621">
            <a:off x="8543119" y="3405824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27" name="Rectangle 26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rot="21027621">
            <a:off x="8546110" y="6120630"/>
            <a:ext cx="314269" cy="409838"/>
            <a:chOff x="8296728" y="1030908"/>
            <a:chExt cx="350284" cy="584775"/>
          </a:xfrm>
          <a:solidFill>
            <a:srgbClr val="490323"/>
          </a:solidFill>
        </p:grpSpPr>
        <p:sp>
          <p:nvSpPr>
            <p:cNvPr id="30" name="Rectangle 29"/>
            <p:cNvSpPr/>
            <p:nvPr/>
          </p:nvSpPr>
          <p:spPr>
            <a:xfrm rot="2409265">
              <a:off x="8296728" y="1456039"/>
              <a:ext cx="215433" cy="6523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2452623" flipH="1">
              <a:off x="8596054" y="1030908"/>
              <a:ext cx="50958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 rot="21027621">
            <a:off x="587307" y="2228393"/>
            <a:ext cx="309964" cy="409957"/>
            <a:chOff x="8247802" y="995715"/>
            <a:chExt cx="433037" cy="584775"/>
          </a:xfrm>
          <a:solidFill>
            <a:srgbClr val="490323"/>
          </a:solidFill>
        </p:grpSpPr>
        <p:sp>
          <p:nvSpPr>
            <p:cNvPr id="33" name="Rectangle 32"/>
            <p:cNvSpPr/>
            <p:nvPr/>
          </p:nvSpPr>
          <p:spPr>
            <a:xfrm rot="2409265">
              <a:off x="8247802" y="1418952"/>
              <a:ext cx="259924" cy="8300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2452623">
              <a:off x="8616967" y="995715"/>
              <a:ext cx="63872" cy="5847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42" name="Rectangle 41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70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08" y="263960"/>
            <a:ext cx="367124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টপোলজিঃ </a:t>
            </a:r>
            <a:endParaRPr lang="en-US" sz="40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698" y="910291"/>
            <a:ext cx="11697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অন্তর্গত কম্পিউটারগুলোকে বিভিন্ন পদ্ধতি ব্যবহার করে তথ্য আদান-প্রদানের জন্য জুড়ে দেওয়া হয়, আর নেটওয়ার্কে জুড়ে দেয়ার এই পদ্ধতিকে নেটওয়ার্ক টপোলজি বলে। নেটওয়ার্কিং-এর জন্য বিভিন্ন ধরণের টপোলজি ব্যবহার করা হয় যেমন- বাস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টপোলজি, রিং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টপোলজি, স্টার টপোলজি, ট্রি টপোলজি, মেশ টপোলজি ইত্যাদি।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008" y="3221955"/>
            <a:ext cx="11947721" cy="3415897"/>
            <a:chOff x="11649" y="3219717"/>
            <a:chExt cx="11936072" cy="34158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7901" y="3219717"/>
              <a:ext cx="2859820" cy="34158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5474" y="3562676"/>
              <a:ext cx="3041101" cy="280336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9" y="3840820"/>
              <a:ext cx="3246706" cy="212554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203" y="3696237"/>
              <a:ext cx="2840041" cy="258098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6" name="Rectangle 15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2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4819" y="1134630"/>
            <a:ext cx="35686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টপোলজিঃ </a:t>
            </a:r>
            <a:endParaRPr lang="en-US" sz="5400" b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05" y="3369767"/>
            <a:ext cx="11050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ব্যাকবোন বা মূল লাইনের সঙ্গে সবগুলো কম্পিউটার যুক্ত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সব কম্পিউটারে পৌছে, তবে যে কম্পিউটারের সাথে যোগাযোগের কথা কেবল সেটিই তথ্য গ্রহণ করে।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b="1" dirty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 ব্যাকবোন বা মূল </a:t>
            </a: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লাইন নষ্ট হলে  সম্পূর্ণ </a:t>
            </a: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অকেজো হয়ে যায়। </a:t>
            </a:r>
            <a:r>
              <a:rPr lang="bn-BD" sz="36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48940" y="373487"/>
            <a:ext cx="4767792" cy="2511381"/>
            <a:chOff x="891656" y="316737"/>
            <a:chExt cx="6292735" cy="22590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56" y="316740"/>
              <a:ext cx="1105639" cy="7264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968" y="316739"/>
              <a:ext cx="1105639" cy="72644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80" y="316738"/>
              <a:ext cx="1105639" cy="7264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92" y="316737"/>
              <a:ext cx="1105639" cy="72644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56" y="1849325"/>
              <a:ext cx="1105639" cy="72644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968" y="1849324"/>
              <a:ext cx="1105639" cy="72644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280" y="1849323"/>
              <a:ext cx="1105639" cy="7264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92" y="1849322"/>
              <a:ext cx="1105639" cy="726449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5460641" y="1030308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27230" y="1043187"/>
              <a:ext cx="55373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1416" y="1060562"/>
              <a:ext cx="942975" cy="8667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550017" y="1032927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656" y="1416677"/>
              <a:ext cx="5471575" cy="7727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5663" y="1030308"/>
              <a:ext cx="45719" cy="844772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28" name="Rectangle 27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3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89933" y="1269956"/>
            <a:ext cx="3522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টপোলজিঃ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841" y="3473250"/>
            <a:ext cx="11336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গোলাকার বৃত্তের মতো। </a:t>
            </a:r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 কম্পিউটার তার পাশের দু’টি কম্পিউটারের সাথে যুক্ত থাকে।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একটি দিকে তথ্য পাঠায়।  </a:t>
            </a:r>
            <a:endParaRPr lang="bn-BD" sz="3600" dirty="0" smtClean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যে কোন একটি কম্পিউটার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 সম্পূর্ণ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হয়ে যায়।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44811" y="425003"/>
            <a:ext cx="3857522" cy="3048247"/>
            <a:chOff x="337260" y="4221214"/>
            <a:chExt cx="2909789" cy="2528208"/>
          </a:xfrm>
        </p:grpSpPr>
        <p:sp>
          <p:nvSpPr>
            <p:cNvPr id="22" name="Oval 21"/>
            <p:cNvSpPr/>
            <p:nvPr/>
          </p:nvSpPr>
          <p:spPr>
            <a:xfrm>
              <a:off x="473169" y="4408500"/>
              <a:ext cx="2470088" cy="224198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60" y="4768049"/>
              <a:ext cx="706461" cy="46365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70" y="4221214"/>
              <a:ext cx="706461" cy="46365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88" y="4769279"/>
              <a:ext cx="706461" cy="46365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556" y="6285772"/>
              <a:ext cx="706461" cy="46365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660" y="5716972"/>
              <a:ext cx="706461" cy="46365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854" y="5743137"/>
              <a:ext cx="706461" cy="463650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914060" flipV="1">
              <a:off x="2309492" y="4605427"/>
              <a:ext cx="347640" cy="80564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183017">
              <a:off x="1066687" y="4455889"/>
              <a:ext cx="323493" cy="10310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2743490" y="5438790"/>
              <a:ext cx="379252" cy="12000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9128183">
              <a:off x="2080738" y="6487734"/>
              <a:ext cx="347640" cy="6850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3194571">
              <a:off x="724586" y="6256741"/>
              <a:ext cx="183500" cy="88271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6200000">
              <a:off x="289009" y="5410484"/>
              <a:ext cx="379252" cy="120008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41" name="Rectangle 40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1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24948" y="1120697"/>
            <a:ext cx="3695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টপোলজিঃ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217" y="2817629"/>
            <a:ext cx="116858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টপোলজিতে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সব কম্পিউটার একটি কেন্দ্রীয় হাব বা সুইচের সঙ্গে যুক্ত থাকে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যে কোন একটি কম্পিউটার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সচল থাকে। </a:t>
            </a:r>
            <a:endParaRPr lang="bn-BD" sz="36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তবে কেন্দ্রীয় হাব বা সুইচ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হয়ে যায়। </a:t>
            </a: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স্টার টপোলজিতে কম্পিউটারগুলোকে স্টারের মতোই সাজাতে হবে তা সত্যি নয়। </a:t>
            </a: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 তাড়াতাড়ি বা খুব সহজে এই নেটওয়ার্ক তৈরি করা যায়। 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596999" y="296211"/>
            <a:ext cx="3328638" cy="2608679"/>
            <a:chOff x="5137779" y="423804"/>
            <a:chExt cx="3503945" cy="2860309"/>
          </a:xfrm>
        </p:grpSpPr>
        <p:grpSp>
          <p:nvGrpSpPr>
            <p:cNvPr id="19" name="Group 18"/>
            <p:cNvGrpSpPr/>
            <p:nvPr/>
          </p:nvGrpSpPr>
          <p:grpSpPr>
            <a:xfrm>
              <a:off x="5137779" y="423804"/>
              <a:ext cx="3503945" cy="2860309"/>
              <a:chOff x="1029417" y="1054869"/>
              <a:chExt cx="5654653" cy="403851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417" y="2621002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6561" y="1054869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0967" y="4215165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3609" y="1072657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604" y="2551808"/>
                <a:ext cx="1187466" cy="80759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53601" y="4285789"/>
                <a:ext cx="1187466" cy="807596"/>
              </a:xfrm>
              <a:prstGeom prst="rect">
                <a:avLst/>
              </a:prstGeom>
            </p:spPr>
          </p:pic>
          <p:sp>
            <p:nvSpPr>
              <p:cNvPr id="15" name="Right Arrow 14"/>
              <p:cNvSpPr/>
              <p:nvPr/>
            </p:nvSpPr>
            <p:spPr>
              <a:xfrm rot="7857536">
                <a:off x="2666496" y="3852717"/>
                <a:ext cx="1008693" cy="1097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ight Arrow 15"/>
              <p:cNvSpPr/>
              <p:nvPr/>
            </p:nvSpPr>
            <p:spPr>
              <a:xfrm rot="13777709">
                <a:off x="2702334" y="2231478"/>
                <a:ext cx="1104557" cy="1126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4487871" y="2953931"/>
                <a:ext cx="1034491" cy="13699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10800000">
                <a:off x="2266616" y="2953930"/>
                <a:ext cx="1020906" cy="1369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 rot="18773049">
                <a:off x="3942405" y="2270259"/>
                <a:ext cx="1186549" cy="13468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 rot="2691951">
                <a:off x="4223114" y="3828014"/>
                <a:ext cx="1006841" cy="12013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8020">
              <a:off x="6446398" y="1508231"/>
              <a:ext cx="828084" cy="806145"/>
              <a:chOff x="3747752" y="2112135"/>
              <a:chExt cx="1146220" cy="11462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747752" y="2112135"/>
                <a:ext cx="1146220" cy="1146220"/>
                <a:chOff x="2307917" y="2409378"/>
                <a:chExt cx="2999543" cy="266096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 rot="19850876">
                  <a:off x="2479039" y="2815821"/>
                  <a:ext cx="2828421" cy="159669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 rot="19850876">
                  <a:off x="2441656" y="2787073"/>
                  <a:ext cx="2807911" cy="148333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3152018" y="3812506"/>
                  <a:ext cx="1219199" cy="1257836"/>
                  <a:chOff x="3152018" y="3812506"/>
                  <a:chExt cx="1219199" cy="1257836"/>
                </a:xfrm>
                <a:solidFill>
                  <a:schemeClr val="bg1">
                    <a:lumMod val="95000"/>
                  </a:schemeClr>
                </a:solidFill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 rot="6400992">
                    <a:off x="3152018" y="3812506"/>
                    <a:ext cx="1156952" cy="1156952"/>
                    <a:chOff x="4415252" y="3996896"/>
                    <a:chExt cx="1156952" cy="1156952"/>
                  </a:xfrm>
                  <a:grpFill/>
                </p:grpSpPr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4415252" y="3996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Oval 45"/>
                    <p:cNvSpPr/>
                    <p:nvPr/>
                  </p:nvSpPr>
                  <p:spPr>
                    <a:xfrm>
                      <a:off x="4567652" y="4149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>
                      <a:off x="4720052" y="4301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872452" y="44540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5024852" y="46064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5177252" y="4758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5329652" y="4911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482052" y="5063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 rot="6400992">
                    <a:off x="3214265" y="3913390"/>
                    <a:ext cx="1156952" cy="1156952"/>
                    <a:chOff x="4415252" y="3996896"/>
                    <a:chExt cx="1156952" cy="1156952"/>
                  </a:xfrm>
                  <a:grpFill/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4415252" y="3996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567652" y="4149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720052" y="4301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872452" y="44540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5024852" y="46064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5177252" y="47588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5329652" y="49112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5482052" y="5063696"/>
                      <a:ext cx="90152" cy="90152"/>
                    </a:xfrm>
                    <a:prstGeom prst="ellipse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 rot="6103867">
                  <a:off x="4605899" y="3520849"/>
                  <a:ext cx="556789" cy="620464"/>
                  <a:chOff x="5035639" y="3748473"/>
                  <a:chExt cx="721217" cy="70938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5035639" y="37484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188039" y="39008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5340439" y="40532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492839" y="42056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645239" y="4358073"/>
                    <a:ext cx="111617" cy="99780"/>
                  </a:xfrm>
                  <a:prstGeom prst="ellipse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2307917" y="2409378"/>
                  <a:ext cx="2472969" cy="129827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/>
              <p:cNvSpPr txBox="1"/>
              <p:nvPr/>
            </p:nvSpPr>
            <p:spPr>
              <a:xfrm rot="19792489">
                <a:off x="3874440" y="2384125"/>
                <a:ext cx="926333" cy="47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haroni" panose="02010803020104030203" pitchFamily="2" charset="-79"/>
                    <a:cs typeface="Aharoni" panose="02010803020104030203" pitchFamily="2" charset="-79"/>
                  </a:rPr>
                  <a:t>HUB</a:t>
                </a:r>
                <a:endParaRPr lang="en-US" sz="1400" dirty="0"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61" name="Rectangle 60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1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998369" y="1404033"/>
            <a:ext cx="32063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টপোলজিঃ </a:t>
            </a:r>
            <a:endParaRPr lang="en-US" sz="54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750" y="275650"/>
            <a:ext cx="2975020" cy="318009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70165" y="2804114"/>
            <a:ext cx="11336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দেখতে গাছের মতো বিধায় এর নাম ট্রি টপোলজি।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গাছের যেমন কান্ড থেকে ডাল, একটা ডাল থেকে অন্য ডাল এবং সেখান থেকে আরও শাখা-প্রশাখা বের হয় তেমনি এই টপোলজিতে অনেক গুলো কম্পিউটারকে </a:t>
            </a: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নেটওয়ার্কভুক্ত করা যায়। </a:t>
            </a: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9525">
                <a:solidFill>
                  <a:srgbClr val="00206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 অনেক গুলো স্টার টপোলজি একত্রে গঠিত হয়। </a:t>
            </a:r>
            <a:endParaRPr lang="bn-BD" sz="3600" dirty="0" smtClean="0">
              <a:ln w="9525">
                <a:solidFill>
                  <a:srgbClr val="00206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কেন্দ্রীয় হাব বা সুইচ </a:t>
            </a:r>
            <a:r>
              <a:rPr lang="bn-BD" sz="3600" dirty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নষ্ট হলে </a:t>
            </a:r>
            <a:r>
              <a:rPr lang="bn-BD" sz="3600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bn-BD" sz="3600" dirty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 বিকল হয়ে যায়। </a:t>
            </a:r>
            <a:r>
              <a:rPr lang="bn-BD" sz="3600" dirty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9525">
                <a:solidFill>
                  <a:srgbClr val="00206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2" name="Rectangle 11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8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3416" y="1250719"/>
            <a:ext cx="3663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টপোলজিঃ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45284" y="247241"/>
            <a:ext cx="3162490" cy="2768916"/>
            <a:chOff x="5490191" y="588433"/>
            <a:chExt cx="3432748" cy="3138235"/>
          </a:xfrm>
        </p:grpSpPr>
        <p:sp>
          <p:nvSpPr>
            <p:cNvPr id="11" name="Rectangle 10"/>
            <p:cNvSpPr/>
            <p:nvPr/>
          </p:nvSpPr>
          <p:spPr>
            <a:xfrm flipH="1">
              <a:off x="7165807" y="1083585"/>
              <a:ext cx="55343" cy="20710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7048061">
              <a:off x="7243729" y="984346"/>
              <a:ext cx="45719" cy="23815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3412827" flipH="1">
              <a:off x="7179526" y="1028397"/>
              <a:ext cx="45719" cy="21617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490989" flipH="1">
              <a:off x="7817093" y="949904"/>
              <a:ext cx="45719" cy="1886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672644" flipH="1">
              <a:off x="6591194" y="1022358"/>
              <a:ext cx="45719" cy="17507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3456390">
              <a:off x="7897951" y="2735563"/>
              <a:ext cx="45719" cy="944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8494493" y="1619235"/>
              <a:ext cx="45719" cy="977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5875913" y="1686550"/>
              <a:ext cx="45719" cy="977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 flipH="1">
              <a:off x="7272882" y="1773443"/>
              <a:ext cx="61523" cy="20156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3456390" flipH="1">
              <a:off x="6533560" y="758171"/>
              <a:ext cx="45719" cy="8571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8050447">
              <a:off x="6557819" y="2711074"/>
              <a:ext cx="45719" cy="905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8050447">
              <a:off x="7763637" y="719652"/>
              <a:ext cx="45719" cy="905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1563556" flipH="1">
              <a:off x="7786818" y="1627416"/>
              <a:ext cx="45719" cy="16042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 rot="19490989" flipH="1">
              <a:off x="6531914" y="1531598"/>
              <a:ext cx="45719" cy="18016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191" y="1252247"/>
              <a:ext cx="735822" cy="5719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2729" y="588433"/>
              <a:ext cx="735822" cy="5719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379" y="1153769"/>
              <a:ext cx="735822" cy="5719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7117" y="2582696"/>
              <a:ext cx="735822" cy="5719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100" y="3154682"/>
              <a:ext cx="735822" cy="5719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247" y="2582696"/>
              <a:ext cx="735822" cy="571986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477241" y="3149506"/>
            <a:ext cx="11336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টপোলজিতে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কম্পিউটারগুলো একটি আরেকটির সাথে একাধিক পথে যুক্ত থাকে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প্রত্যেকটি </a:t>
            </a: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অন্য কম্পিউটার থেকে তথ্য নেয় তা নয় বরং সেটি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কম্পিউটারের মাঝে বিতরণও করতে পারে।  </a:t>
            </a:r>
            <a:endParaRPr lang="bn-BD" sz="3600" dirty="0" smtClean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n-BD" sz="3600" dirty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নেটওয়ার্কভূক্ত প্রত্যেকটি কম্পিউটার যদি অন্য সব কম্পিউটারের সাথে সরাসরি যুক্ত থাকে তাহলে তাকে কমপ্লিট মেশ বলে। </a:t>
            </a:r>
            <a:r>
              <a:rPr lang="bn-BD" sz="3600" dirty="0" smtClean="0">
                <a:ln w="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35" name="Rectangle 34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52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39851" y="401121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629" y="2603078"/>
            <a:ext cx="1192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প্রত্যেকটি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টপোলজির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দু’টি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বৈশিষ্ট্য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দলে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আলোচনা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লেখ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3" name="Rectangle 12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71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31718" y="391391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2783" y="1681513"/>
            <a:ext cx="889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বলে?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2783" y="2474251"/>
            <a:ext cx="889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</a:t>
            </a:r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কী কী? 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2599" y="3299865"/>
            <a:ext cx="904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MAN</a:t>
            </a:r>
            <a:r>
              <a:rPr lang="en-US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কী? 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2783" y="4127398"/>
            <a:ext cx="904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টপোলজি কী?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2783" y="4943607"/>
            <a:ext cx="8897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3462">
                  <a:solidFill>
                    <a:sysClr val="windowText" lastClr="000000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টপোলজি তৈরি করা খুব সহজ?  </a:t>
            </a:r>
            <a:endParaRPr lang="en-US" sz="4000" dirty="0">
              <a:ln w="13462">
                <a:solidFill>
                  <a:sysClr val="windowText" lastClr="000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8" name="Rectangle 17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7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75964" y="299451"/>
            <a:ext cx="3888458" cy="1161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163" y="2496380"/>
            <a:ext cx="4152363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মনিরুজ্জামান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আমবাগান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সাদুল্লাপুর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গাইবান্ধা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monirict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০১৭২৮১৬৬১১৬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ewA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387" y="2509632"/>
            <a:ext cx="2648686" cy="29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7445549" y="1404916"/>
            <a:ext cx="4314422" cy="5007437"/>
            <a:chOff x="6076954" y="1363617"/>
            <a:chExt cx="4263716" cy="4817722"/>
          </a:xfrm>
        </p:grpSpPr>
        <p:sp>
          <p:nvSpPr>
            <p:cNvPr id="12" name="TextBox 11"/>
            <p:cNvSpPr txBox="1"/>
            <p:nvPr/>
          </p:nvSpPr>
          <p:spPr>
            <a:xfrm>
              <a:off x="6076954" y="5796388"/>
              <a:ext cx="4263716" cy="3849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000" b="1" dirty="0" smtClean="0">
                  <a:latin typeface="NikoshBAN" pitchFamily="2" charset="0"/>
                  <a:cs typeface="NikoshBAN" pitchFamily="2" charset="0"/>
                </a:rPr>
                <a:t>পাঠঃ 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৯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b="1" dirty="0" err="1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0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 smtClean="0">
                  <a:latin typeface="NikoshBAN" pitchFamily="2" charset="0"/>
                  <a:cs typeface="NikoshBAN" pitchFamily="2" charset="0"/>
                </a:rPr>
                <a:t>২১</a:t>
              </a:r>
              <a:r>
                <a:rPr lang="en-US" sz="20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000" b="1" dirty="0" smtClean="0"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৪০</a:t>
              </a:r>
              <a:r>
                <a:rPr lang="bn-IN" sz="2000" b="1" dirty="0">
                  <a:latin typeface="NikoshBAN" pitchFamily="2" charset="0"/>
                  <a:cs typeface="NikoshBAN" pitchFamily="2" charset="0"/>
                </a:rPr>
                <a:t> মিনিট </a:t>
              </a: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571" y="1363617"/>
              <a:ext cx="3434308" cy="4393829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8" name="Rectangle 17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0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7118" y="1406569"/>
            <a:ext cx="10833409" cy="4634371"/>
            <a:chOff x="692331" y="470263"/>
            <a:chExt cx="11024302" cy="5264331"/>
          </a:xfrm>
        </p:grpSpPr>
        <p:sp>
          <p:nvSpPr>
            <p:cNvPr id="6" name="Rectangle 5"/>
            <p:cNvSpPr/>
            <p:nvPr/>
          </p:nvSpPr>
          <p:spPr>
            <a:xfrm>
              <a:off x="2024743" y="2286000"/>
              <a:ext cx="8059783" cy="304364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92331" y="470263"/>
              <a:ext cx="11024302" cy="1815737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28061" y="3807823"/>
              <a:ext cx="757647" cy="15218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05062" y="3566161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26976" y="3566162"/>
              <a:ext cx="750074" cy="966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0"/>
              <a:endCxn id="8" idx="2"/>
            </p:cNvCxnSpPr>
            <p:nvPr/>
          </p:nvCxnSpPr>
          <p:spPr>
            <a:xfrm>
              <a:off x="6106885" y="3807823"/>
              <a:ext cx="0" cy="15218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284617" y="5329646"/>
              <a:ext cx="3647563" cy="40494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84617" y="5597435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80261" y="5449386"/>
              <a:ext cx="364756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073477" y="3314820"/>
            <a:ext cx="975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টপোলজির </a:t>
            </a:r>
            <a:r>
              <a:rPr lang="bn-BD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পোস্টার তৈরি করবে। 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52730" y="479474"/>
            <a:ext cx="3479450" cy="9013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22" name="Rectangle 21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7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5915" y="1104643"/>
            <a:ext cx="4173828" cy="333856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>
                <a:solidFill>
                  <a:srgbClr val="FF0000"/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734_original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955608">
            <a:off x="4760611" y="834825"/>
            <a:ext cx="6215705" cy="53547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1" name="Rectangle 10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33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54" y="821063"/>
            <a:ext cx="7486380" cy="4607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446" y="263394"/>
            <a:ext cx="610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ভালোভাবে লক্ষ্য কর...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445" y="5735389"/>
            <a:ext cx="1141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ল্যাপটপ থেকে অন্য একটি ল্যাপটপে তথ্য দেয়া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 করছে।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754" y="5135224"/>
            <a:ext cx="1141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 দুইটি কী করছে---?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5" name="Rectangle 14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9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6" y="316740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35" y="316740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22" y="4340406"/>
            <a:ext cx="26384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83" y="2228837"/>
            <a:ext cx="2638425" cy="173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92" y="4319136"/>
            <a:ext cx="2638425" cy="173355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231923" y="2308330"/>
            <a:ext cx="825646" cy="194471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818469" y="2260071"/>
            <a:ext cx="832047" cy="189064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5634135" y="-248869"/>
            <a:ext cx="797196" cy="2387133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5493541" y="3953096"/>
            <a:ext cx="888302" cy="257721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3985925">
            <a:off x="7260494" y="1411881"/>
            <a:ext cx="717760" cy="1240725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7370136">
            <a:off x="3532293" y="1458132"/>
            <a:ext cx="715373" cy="1236695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3160728">
            <a:off x="3633383" y="3579481"/>
            <a:ext cx="747442" cy="1347118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8376081">
            <a:off x="7265886" y="3514969"/>
            <a:ext cx="756216" cy="1270489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1371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তখন তাকে কী বলে?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26" name="Rectangle 25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200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6" y="545089"/>
            <a:ext cx="10798489" cy="6010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19" y="545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 ও টপোলজি 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1" name="Rectangle 10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8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14" y="169825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338" y="1916797"/>
            <a:ext cx="1014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 কী তা বলতে পারবে। </a:t>
            </a:r>
            <a:endParaRPr lang="en-US" sz="4000" b="1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38" y="3024015"/>
            <a:ext cx="1014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নেটওয়ার্কের প্রকারভেদ ব্যাখ্যা করতে পারবে। </a:t>
            </a:r>
            <a:endParaRPr lang="en-US" sz="4000" b="1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338" y="4081642"/>
            <a:ext cx="10831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b="1" dirty="0" smtClean="0">
                <a:ln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নেটওয়ার্ক টপোলজি সম্পর্কে বর্ণনা করতে পারবে। </a:t>
            </a:r>
            <a:endParaRPr lang="en-US" sz="4000" b="1" dirty="0">
              <a:ln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4" name="Rectangle 13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7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4584700"/>
            <a:ext cx="11848011" cy="1861240"/>
          </a:xfrm>
        </p:spPr>
        <p:txBody>
          <a:bodyPr>
            <a:normAutofit fontScale="90000"/>
          </a:bodyPr>
          <a:lstStyle/>
          <a:p>
            <a:pPr algn="just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নেটওয়ার্ক ব্যবহার করে নেটওয়ার্কভুক্ত কম্পিউটারগুলো তাদের নিজেদের মধ্যে যোগাযোগ বা তথ্য আদান-প্রদান করতে পারে তাকে কম্পিউটার নেটওয়ার্ক বলে।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15404"/>
            <a:ext cx="7848600" cy="4495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12" name="Rectangle 11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027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2007" y="553791"/>
            <a:ext cx="11909735" cy="4641827"/>
            <a:chOff x="141668" y="1996224"/>
            <a:chExt cx="11909735" cy="4641827"/>
          </a:xfrm>
        </p:grpSpPr>
        <p:sp>
          <p:nvSpPr>
            <p:cNvPr id="4" name="Rounded Rectangle 3"/>
            <p:cNvSpPr/>
            <p:nvPr/>
          </p:nvSpPr>
          <p:spPr>
            <a:xfrm>
              <a:off x="3243053" y="1996224"/>
              <a:ext cx="5782615" cy="8757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4800" dirty="0">
                  <a:latin typeface="Nikosh" panose="02000000000000000000" pitchFamily="2" charset="0"/>
                  <a:cs typeface="Nikosh" panose="02000000000000000000" pitchFamily="2" charset="0"/>
                </a:rPr>
                <a:t>কম্পিউটার নেটওয়ার্ক</a:t>
              </a:r>
              <a:endParaRPr lang="en-US" sz="4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947618" y="2871988"/>
              <a:ext cx="334851" cy="1146220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7749" y="4816701"/>
              <a:ext cx="2566442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41652" y="4816701"/>
              <a:ext cx="2615856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3995" y="4816701"/>
              <a:ext cx="2615856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346077" y="4816701"/>
              <a:ext cx="257049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WAN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370526" y="4031086"/>
              <a:ext cx="9251323" cy="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>
              <a:off x="1213832" y="4018207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33549" y="4018207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478331" y="4018207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0426518" y="4018207"/>
              <a:ext cx="313388" cy="798493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668" y="5666703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Personal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74642" y="5679583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Local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2695" y="5683944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Metropolitan Area 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321084" y="5682361"/>
              <a:ext cx="27303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Wide </a:t>
              </a:r>
              <a:r>
                <a:rPr lang="en-US" sz="2800" b="1" dirty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Area </a:t>
              </a:r>
              <a:r>
                <a:rPr lang="en-US" sz="2800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Network</a:t>
              </a:r>
              <a:endPara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30" name="Rectangle 29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6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3211" y="370473"/>
            <a:ext cx="11688582" cy="1200329"/>
            <a:chOff x="250066" y="330717"/>
            <a:chExt cx="11941934" cy="1200329"/>
          </a:xfrm>
        </p:grpSpPr>
        <p:sp>
          <p:nvSpPr>
            <p:cNvPr id="6" name="Rounded Rectangle 5"/>
            <p:cNvSpPr/>
            <p:nvPr/>
          </p:nvSpPr>
          <p:spPr>
            <a:xfrm>
              <a:off x="250066" y="463643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45476" y="330717"/>
              <a:ext cx="8946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ব্যক্তিগত পর্যায়ে যে নেটওয়ার্ক তৈরি করা হয় তা হলো </a:t>
              </a:r>
              <a:r>
                <a:rPr lang="en-US" sz="28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PAN</a:t>
              </a:r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। </a:t>
              </a:r>
            </a:p>
            <a:p>
              <a:pPr algn="just"/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যেমন- ব্লু-টুথ এর মাধ্যমে তৈরি নেটওয়ার্ক। </a:t>
              </a:r>
              <a:endParaRPr lang="en-US" sz="36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3211" y="1932956"/>
            <a:ext cx="11688582" cy="1754326"/>
            <a:chOff x="250066" y="1893200"/>
            <a:chExt cx="11941934" cy="1754326"/>
          </a:xfrm>
        </p:grpSpPr>
        <p:sp>
          <p:nvSpPr>
            <p:cNvPr id="7" name="Rounded Rectangle 6"/>
            <p:cNvSpPr/>
            <p:nvPr/>
          </p:nvSpPr>
          <p:spPr>
            <a:xfrm>
              <a:off x="250066" y="2047747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5476" y="1893200"/>
              <a:ext cx="89465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দু’একটি বিল্ডিং, কোন একটি প্রতিষ্ঠানে, বা স্কুল, কলেজ, বিশ্ববিদ্যালয় পর্যায়ে যে নেটওয়ার্ক তৈরি করা হয় তা হলো </a:t>
              </a:r>
              <a:r>
                <a:rPr lang="en-US" sz="28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LAN</a:t>
              </a:r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3211" y="3542818"/>
            <a:ext cx="11688582" cy="1200329"/>
            <a:chOff x="250066" y="3503062"/>
            <a:chExt cx="11941934" cy="1200329"/>
          </a:xfrm>
        </p:grpSpPr>
        <p:sp>
          <p:nvSpPr>
            <p:cNvPr id="8" name="Rounded Rectangle 7"/>
            <p:cNvSpPr/>
            <p:nvPr/>
          </p:nvSpPr>
          <p:spPr>
            <a:xfrm>
              <a:off x="250066" y="3631849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5476" y="3503062"/>
              <a:ext cx="8946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সচরাচর কোন একটি শহরের মধ্যে যে নেটওয়ার্ক তৈরি করা হয় তা হলো </a:t>
              </a:r>
              <a:r>
                <a:rPr lang="en-US" sz="28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M</a:t>
              </a:r>
              <a:r>
                <a:rPr lang="en-US" sz="28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AN</a:t>
              </a:r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3211" y="5130584"/>
            <a:ext cx="11688582" cy="1200329"/>
            <a:chOff x="250066" y="5090828"/>
            <a:chExt cx="11941934" cy="1200329"/>
          </a:xfrm>
        </p:grpSpPr>
        <p:sp>
          <p:nvSpPr>
            <p:cNvPr id="9" name="Rounded Rectangle 8"/>
            <p:cNvSpPr/>
            <p:nvPr/>
          </p:nvSpPr>
          <p:spPr>
            <a:xfrm>
              <a:off x="250066" y="5228827"/>
              <a:ext cx="2773248" cy="785609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5476" y="5090828"/>
              <a:ext cx="8946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দেশ জুড়ে বা পৃথিবী জুড়ে যে নেটওয়ার্ক তৈরি করা হয় তা হলো </a:t>
              </a:r>
              <a:r>
                <a:rPr lang="en-US" sz="28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W</a:t>
              </a:r>
              <a:r>
                <a:rPr lang="en-US" sz="28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AN</a:t>
              </a:r>
              <a:r>
                <a:rPr lang="bn-BD" sz="36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।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888" y="68240"/>
            <a:ext cx="11998814" cy="6684136"/>
            <a:chOff x="0" y="0"/>
            <a:chExt cx="12192000" cy="6892834"/>
          </a:xfrm>
        </p:grpSpPr>
        <p:sp>
          <p:nvSpPr>
            <p:cNvPr id="25" name="Rectangle 24"/>
            <p:cNvSpPr/>
            <p:nvPr/>
          </p:nvSpPr>
          <p:spPr>
            <a:xfrm>
              <a:off x="130629" y="130629"/>
              <a:ext cx="11926388" cy="66489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0"/>
              <a:ext cx="12192000" cy="6892834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942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725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আমবাগান উচ্চ বিদ্যালয়-এর পক্ষ থেকে অনলাইন ক্লাসে সবাইকে শুভেচ্ছা </vt:lpstr>
      <vt:lpstr>PowerPoint Presentation</vt:lpstr>
      <vt:lpstr>PowerPoint Presentation</vt:lpstr>
      <vt:lpstr>PowerPoint Presentation</vt:lpstr>
      <vt:lpstr>কম্পিউটার নেটওয়ার্ক ও টপোলজি  </vt:lpstr>
      <vt:lpstr>এই পাঠ শেষে শিক্ষার্থীরা... </vt:lpstr>
      <vt:lpstr>যে নেটওয়ার্ক ব্যবহার করে নেটওয়ার্কভুক্ত কম্পিউটারগুলো তাদের নিজেদের মধ্যে যোগাযোগ বা তথ্য আদান-প্রদান করতে পারে তাকে কম্পিউটার নেটওয়ার্ক বলে।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আমবাগান উচ্চ বিদ্যালয়-এর পক্ষ থেকে অনলাইন ক্লাসে সবাইকে শুভেচ্ছা</dc:title>
  <dc:creator>DOEL</dc:creator>
  <cp:lastModifiedBy>DOEL</cp:lastModifiedBy>
  <cp:revision>142</cp:revision>
  <dcterms:created xsi:type="dcterms:W3CDTF">2020-09-17T13:41:42Z</dcterms:created>
  <dcterms:modified xsi:type="dcterms:W3CDTF">2020-10-20T03:14:12Z</dcterms:modified>
</cp:coreProperties>
</file>