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89" r:id="rId3"/>
    <p:sldId id="273" r:id="rId4"/>
    <p:sldId id="277" r:id="rId5"/>
    <p:sldId id="278" r:id="rId6"/>
    <p:sldId id="279" r:id="rId7"/>
    <p:sldId id="261" r:id="rId8"/>
    <p:sldId id="276" r:id="rId9"/>
    <p:sldId id="262" r:id="rId10"/>
    <p:sldId id="280" r:id="rId11"/>
    <p:sldId id="283" r:id="rId12"/>
    <p:sldId id="263" r:id="rId13"/>
    <p:sldId id="281" r:id="rId14"/>
    <p:sldId id="264" r:id="rId15"/>
    <p:sldId id="282" r:id="rId16"/>
    <p:sldId id="265" r:id="rId17"/>
    <p:sldId id="266" r:id="rId18"/>
    <p:sldId id="284" r:id="rId19"/>
    <p:sldId id="285" r:id="rId20"/>
    <p:sldId id="287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3CC33"/>
    <a:srgbClr val="FF00FF"/>
    <a:srgbClr val="FF0066"/>
    <a:srgbClr val="FFFF00"/>
    <a:srgbClr val="6600FF"/>
    <a:srgbClr val="FF9933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5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63A16-88B1-4B7A-A2D7-63C883A83203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824E3-B6D5-4632-BA5F-3534D73CD6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824E3-B6D5-4632-BA5F-3534D73CD6E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A09-D031-4B8F-AC78-8958C6C742B6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B09B-9B7F-46FF-8B08-A6B9EA20D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A09-D031-4B8F-AC78-8958C6C742B6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B09B-9B7F-46FF-8B08-A6B9EA20D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A09-D031-4B8F-AC78-8958C6C742B6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B09B-9B7F-46FF-8B08-A6B9EA20D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A09-D031-4B8F-AC78-8958C6C742B6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B09B-9B7F-46FF-8B08-A6B9EA20D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A09-D031-4B8F-AC78-8958C6C742B6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B09B-9B7F-46FF-8B08-A6B9EA20D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A09-D031-4B8F-AC78-8958C6C742B6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B09B-9B7F-46FF-8B08-A6B9EA20D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A09-D031-4B8F-AC78-8958C6C742B6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B09B-9B7F-46FF-8B08-A6B9EA20D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A09-D031-4B8F-AC78-8958C6C742B6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B09B-9B7F-46FF-8B08-A6B9EA20D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A09-D031-4B8F-AC78-8958C6C742B6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B09B-9B7F-46FF-8B08-A6B9EA20D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A09-D031-4B8F-AC78-8958C6C742B6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B09B-9B7F-46FF-8B08-A6B9EA20D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3A09-D031-4B8F-AC78-8958C6C742B6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B09B-9B7F-46FF-8B08-A6B9EA20D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93A09-D031-4B8F-AC78-8958C6C742B6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3B09B-9B7F-46FF-8B08-A6B9EA20D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9600" i="1" dirty="0" smtClean="0"/>
              <a:t>Well come</a:t>
            </a:r>
            <a:endParaRPr lang="en-US" sz="9600" i="1" dirty="0"/>
          </a:p>
        </p:txBody>
      </p:sp>
      <p:pic>
        <p:nvPicPr>
          <p:cNvPr id="2050" name="Picture 2" descr="C:\Users\unicom\Pictures\New folder\20200917_1242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/>
          <a:lstStyle/>
          <a:p>
            <a:r>
              <a:rPr lang="en-US" dirty="0" err="1" smtClean="0"/>
              <a:t>নব্যপ্রস্তর</a:t>
            </a:r>
            <a:r>
              <a:rPr lang="en-US" dirty="0" smtClean="0"/>
              <a:t> </a:t>
            </a:r>
            <a:r>
              <a:rPr lang="en-US" dirty="0" err="1" smtClean="0"/>
              <a:t>যুগের</a:t>
            </a:r>
            <a:r>
              <a:rPr lang="en-US" dirty="0" smtClean="0"/>
              <a:t> </a:t>
            </a:r>
            <a:r>
              <a:rPr lang="en-US" dirty="0" err="1" smtClean="0"/>
              <a:t>প্রভাব</a:t>
            </a:r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rgbClr val="00B0F0"/>
          </a:solidFill>
        </p:spPr>
        <p:txBody>
          <a:bodyPr/>
          <a:lstStyle/>
          <a:p>
            <a:pPr marL="514350" indent="-514350">
              <a:buNone/>
            </a:pPr>
            <a:r>
              <a:rPr lang="en-US" dirty="0" err="1" smtClean="0"/>
              <a:t>কৃষির</a:t>
            </a:r>
            <a:r>
              <a:rPr lang="en-US" dirty="0" smtClean="0"/>
              <a:t> </a:t>
            </a:r>
            <a:r>
              <a:rPr lang="en-US" dirty="0" err="1" smtClean="0"/>
              <a:t>সূত্রপাত</a:t>
            </a:r>
            <a:r>
              <a:rPr lang="en-US" dirty="0" smtClean="0"/>
              <a:t> –</a:t>
            </a:r>
            <a:r>
              <a:rPr lang="en-US" sz="2000" dirty="0" err="1" smtClean="0"/>
              <a:t>মানুষের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জীবনে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উল্লেখযোগ্য</a:t>
            </a:r>
            <a:r>
              <a:rPr lang="en-US" sz="2000" dirty="0" smtClean="0"/>
              <a:t> ও  </a:t>
            </a:r>
            <a:r>
              <a:rPr lang="en-US" sz="2000" dirty="0" err="1" smtClean="0"/>
              <a:t>গুরুত্বপূর্ণ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বিপ্লব</a:t>
            </a:r>
            <a:r>
              <a:rPr lang="en-US" sz="2000" dirty="0" smtClean="0"/>
              <a:t> </a:t>
            </a:r>
            <a:r>
              <a:rPr lang="en-US" sz="2000" dirty="0" err="1" smtClean="0"/>
              <a:t>হচ্ছে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কৃষির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সূত্রপাত</a:t>
            </a:r>
            <a:r>
              <a:rPr lang="en-US" sz="2000" dirty="0" smtClean="0"/>
              <a:t> । </a:t>
            </a:r>
            <a:r>
              <a:rPr lang="en-US" sz="2000" dirty="0" err="1" smtClean="0"/>
              <a:t>নব্য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প্রস্তর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মানুষেরা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শস্যাদি</a:t>
            </a:r>
            <a:r>
              <a:rPr lang="en-US" sz="2000" dirty="0" smtClean="0"/>
              <a:t> </a:t>
            </a:r>
            <a:r>
              <a:rPr lang="en-US" sz="2000" dirty="0" err="1" smtClean="0"/>
              <a:t>উৎপাদনের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পাশাপাশি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বিভিন্ন</a:t>
            </a:r>
            <a:endParaRPr lang="en-US" sz="2000" dirty="0" smtClean="0"/>
          </a:p>
          <a:p>
            <a:pPr marL="514350" indent="-514350">
              <a:buNone/>
            </a:pPr>
            <a:r>
              <a:rPr lang="en-US" sz="2000" dirty="0" smtClean="0"/>
              <a:t>    </a:t>
            </a:r>
            <a:r>
              <a:rPr lang="en-US" sz="2000" dirty="0" err="1" smtClean="0"/>
              <a:t>বন্য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পশুপাখিকে</a:t>
            </a:r>
            <a:r>
              <a:rPr lang="en-US" sz="2000" dirty="0" smtClean="0"/>
              <a:t> ও </a:t>
            </a:r>
            <a:r>
              <a:rPr lang="en-US" sz="2000" dirty="0" err="1" smtClean="0"/>
              <a:t>গৃহপালিত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প্রাণীতে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পরিণত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করেছিল</a:t>
            </a:r>
            <a:r>
              <a:rPr lang="en-US" sz="2000" dirty="0" smtClean="0"/>
              <a:t>। </a:t>
            </a:r>
            <a:r>
              <a:rPr lang="en-US" sz="2000" dirty="0" err="1" smtClean="0"/>
              <a:t>তবে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পশুপালন</a:t>
            </a:r>
            <a:r>
              <a:rPr lang="en-US" sz="2000" dirty="0" smtClean="0"/>
              <a:t>  </a:t>
            </a:r>
            <a:r>
              <a:rPr lang="en-US" sz="1800" dirty="0" err="1" smtClean="0"/>
              <a:t>কৃষিকাজে</a:t>
            </a:r>
            <a:r>
              <a:rPr lang="en-US" sz="2000" dirty="0" err="1" smtClean="0"/>
              <a:t>র</a:t>
            </a:r>
            <a:r>
              <a:rPr lang="en-US" sz="2000" dirty="0" smtClean="0"/>
              <a:t> </a:t>
            </a:r>
          </a:p>
          <a:p>
            <a:pPr marL="514350" indent="-514350">
              <a:buNone/>
            </a:pPr>
            <a:r>
              <a:rPr lang="en-US" sz="2000" dirty="0" smtClean="0"/>
              <a:t>        </a:t>
            </a:r>
            <a:r>
              <a:rPr lang="en-US" sz="2000" dirty="0" err="1" smtClean="0"/>
              <a:t>মধ্যে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কোনটি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আগে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করেছিল</a:t>
            </a:r>
            <a:r>
              <a:rPr lang="en-US" sz="2000" dirty="0" smtClean="0"/>
              <a:t> </a:t>
            </a:r>
            <a:r>
              <a:rPr lang="en-US" sz="2000" dirty="0" err="1" smtClean="0"/>
              <a:t>তা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মতবিরোধ</a:t>
            </a:r>
            <a:r>
              <a:rPr lang="en-US" sz="2000" dirty="0" smtClean="0"/>
              <a:t> </a:t>
            </a:r>
            <a:r>
              <a:rPr lang="en-US" sz="2000" dirty="0" err="1" smtClean="0"/>
              <a:t>রয়েছে</a:t>
            </a:r>
            <a:r>
              <a:rPr lang="en-US" sz="2000" dirty="0" smtClean="0"/>
              <a:t> ।</a:t>
            </a:r>
            <a:r>
              <a:rPr lang="en-US" sz="2000" dirty="0" err="1" smtClean="0"/>
              <a:t>কারও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কারও</a:t>
            </a:r>
            <a:r>
              <a:rPr lang="en-US" sz="2000" dirty="0" smtClean="0"/>
              <a:t> </a:t>
            </a:r>
            <a:r>
              <a:rPr lang="en-US" sz="2000" dirty="0" err="1" smtClean="0"/>
              <a:t>মতে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কৃষিকাজটি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উদ্ভব</a:t>
            </a:r>
            <a:r>
              <a:rPr lang="en-US" sz="2000" dirty="0" smtClean="0"/>
              <a:t> </a:t>
            </a:r>
            <a:r>
              <a:rPr lang="en-US" sz="2000" dirty="0" err="1" smtClean="0"/>
              <a:t>হয়েছে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পশুপালনের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আগে</a:t>
            </a:r>
            <a:r>
              <a:rPr lang="en-US" sz="2000" dirty="0" smtClean="0"/>
              <a:t> ।</a:t>
            </a:r>
            <a:r>
              <a:rPr lang="en-US" sz="2000" dirty="0" err="1" smtClean="0"/>
              <a:t>বিশেষজ্ঞদের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মতে</a:t>
            </a:r>
            <a:r>
              <a:rPr lang="en-US" sz="2000" dirty="0" smtClean="0"/>
              <a:t> ,</a:t>
            </a:r>
            <a:r>
              <a:rPr lang="en-US" sz="2000" dirty="0" err="1" smtClean="0"/>
              <a:t>গম,বার্লি</a:t>
            </a:r>
            <a:r>
              <a:rPr lang="en-US" sz="2000" dirty="0" smtClean="0"/>
              <a:t> </a:t>
            </a:r>
            <a:r>
              <a:rPr lang="en-US" sz="2000" dirty="0" err="1" smtClean="0"/>
              <a:t>হচ্ছে</a:t>
            </a:r>
            <a:r>
              <a:rPr lang="en-US" sz="2000" dirty="0" smtClean="0"/>
              <a:t> </a:t>
            </a:r>
          </a:p>
          <a:p>
            <a:pPr marL="514350" indent="-514350">
              <a:buNone/>
            </a:pPr>
            <a:r>
              <a:rPr lang="en-US" sz="2000" dirty="0" smtClean="0"/>
              <a:t>         </a:t>
            </a:r>
            <a:r>
              <a:rPr lang="en-US" sz="2000" dirty="0" err="1" smtClean="0"/>
              <a:t>প্রাচীনতম</a:t>
            </a:r>
            <a:r>
              <a:rPr lang="en-US" sz="2000" dirty="0" smtClean="0"/>
              <a:t> </a:t>
            </a:r>
            <a:r>
              <a:rPr lang="en-US" sz="2000" dirty="0" err="1" smtClean="0"/>
              <a:t>কৃষিজাত</a:t>
            </a:r>
            <a:r>
              <a:rPr lang="en-US" sz="2000" dirty="0" smtClean="0"/>
              <a:t> </a:t>
            </a:r>
            <a:r>
              <a:rPr lang="en-US" sz="2000" dirty="0" err="1" smtClean="0"/>
              <a:t>ফসল।মহিলারা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জ্বালানি</a:t>
            </a:r>
            <a:r>
              <a:rPr lang="en-US" sz="2000" dirty="0" smtClean="0"/>
              <a:t> </a:t>
            </a:r>
            <a:r>
              <a:rPr lang="en-US" sz="2000" dirty="0" err="1" smtClean="0"/>
              <a:t>ওফলমূল</a:t>
            </a:r>
            <a:r>
              <a:rPr lang="en-US" sz="2000" dirty="0" smtClean="0"/>
              <a:t> </a:t>
            </a:r>
            <a:r>
              <a:rPr lang="en-US" sz="2000" dirty="0" err="1" smtClean="0"/>
              <a:t>সংগ্রহের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কাজে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ব্যস্ত</a:t>
            </a:r>
            <a:r>
              <a:rPr lang="en-US" sz="2000" dirty="0" smtClean="0"/>
              <a:t> </a:t>
            </a:r>
            <a:r>
              <a:rPr lang="en-US" sz="2000" dirty="0" err="1" smtClean="0"/>
              <a:t>থাকত</a:t>
            </a:r>
            <a:r>
              <a:rPr lang="en-US" sz="2000" dirty="0" smtClean="0"/>
              <a:t>, </a:t>
            </a:r>
          </a:p>
          <a:p>
            <a:pPr marL="514350" indent="-514350"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পশুপালনের</a:t>
            </a:r>
            <a:r>
              <a:rPr lang="en-US" sz="2400" dirty="0" smtClean="0">
                <a:solidFill>
                  <a:srgbClr val="6600FF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সূত্রপাত-মানবসভ্যতার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বিকাশে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কৃষির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মতো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আরেকটি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     </a:t>
            </a:r>
            <a:r>
              <a:rPr lang="en-US" sz="2400" dirty="0" err="1" smtClean="0">
                <a:solidFill>
                  <a:srgbClr val="002060"/>
                </a:solidFill>
              </a:rPr>
              <a:t>গুরুত্বপূর্ণ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/>
              <a:t>পদক্ষেপ</a:t>
            </a:r>
            <a:r>
              <a:rPr lang="en-US" sz="2400" dirty="0" smtClean="0"/>
              <a:t>  </a:t>
            </a:r>
            <a:r>
              <a:rPr lang="en-US" sz="2400" dirty="0" err="1" smtClean="0"/>
              <a:t>হচ্ছে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পশুপালন</a:t>
            </a:r>
            <a:r>
              <a:rPr lang="en-US" sz="2400" dirty="0" smtClean="0"/>
              <a:t> ।</a:t>
            </a:r>
            <a:r>
              <a:rPr lang="en-US" sz="2400" dirty="0" err="1" smtClean="0"/>
              <a:t>বন্য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পশুকে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পোষ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মানানোর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প্রকৃতির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ওপর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আধিপত্য</a:t>
            </a:r>
            <a:r>
              <a:rPr lang="en-US" sz="2400" dirty="0" smtClean="0"/>
              <a:t> ও </a:t>
            </a:r>
            <a:r>
              <a:rPr lang="en-US" sz="2400" dirty="0" err="1" smtClean="0"/>
              <a:t>কর্তৃত্ব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শুরু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।</a:t>
            </a:r>
          </a:p>
          <a:p>
            <a:pPr marL="514350" indent="-514350">
              <a:buNone/>
            </a:pPr>
            <a:r>
              <a:rPr lang="en-US" sz="2400" dirty="0" err="1" smtClean="0">
                <a:solidFill>
                  <a:srgbClr val="FFFF00"/>
                </a:solidFill>
              </a:rPr>
              <a:t>বাসস্থান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নির্মাণে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পারদর্শিতা</a:t>
            </a:r>
            <a:r>
              <a:rPr lang="en-US" sz="2400" dirty="0" smtClean="0">
                <a:solidFill>
                  <a:srgbClr val="FFFF00"/>
                </a:solidFill>
              </a:rPr>
              <a:t> –</a:t>
            </a:r>
            <a:r>
              <a:rPr lang="en-US" sz="2400" dirty="0" err="1" smtClean="0"/>
              <a:t>নব্য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প্রস্তর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যুগে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</a:t>
            </a:r>
            <a:r>
              <a:rPr lang="en-US" sz="2400" dirty="0" smtClean="0"/>
              <a:t> </a:t>
            </a:r>
            <a:r>
              <a:rPr lang="en-US" sz="2400" dirty="0" err="1" smtClean="0"/>
              <a:t>গুহাবাস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ছেড়ে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গাছের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ডালপালা</a:t>
            </a:r>
            <a:r>
              <a:rPr lang="en-US" sz="2400" dirty="0" smtClean="0"/>
              <a:t> ,</a:t>
            </a:r>
            <a:r>
              <a:rPr lang="en-US" sz="2400" dirty="0" err="1" smtClean="0"/>
              <a:t>বাকল</a:t>
            </a:r>
            <a:r>
              <a:rPr lang="en-US" sz="2400" dirty="0" smtClean="0"/>
              <a:t> ,</a:t>
            </a:r>
            <a:r>
              <a:rPr lang="en-US" sz="2400" dirty="0" err="1" smtClean="0"/>
              <a:t>পত্রপল্বব</a:t>
            </a:r>
            <a:r>
              <a:rPr lang="en-US" sz="2400" dirty="0" smtClean="0"/>
              <a:t> ,</a:t>
            </a:r>
            <a:r>
              <a:rPr lang="en-US" sz="2400" dirty="0" err="1" smtClean="0"/>
              <a:t>তৃণ,লতাপাতা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ইত্যাদি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দিয়ে</a:t>
            </a: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        </a:t>
            </a:r>
            <a:r>
              <a:rPr lang="en-US" sz="2400" dirty="0" err="1" smtClean="0"/>
              <a:t>কুঁড়েঘর</a:t>
            </a:r>
            <a:r>
              <a:rPr lang="en-US" sz="2400" dirty="0" smtClean="0"/>
              <a:t> </a:t>
            </a:r>
            <a:r>
              <a:rPr lang="en-US" sz="2400" dirty="0" err="1" smtClean="0"/>
              <a:t>ইত্যাদি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সক্ষম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</a:p>
          <a:p>
            <a:pPr marL="514350" indent="-514350">
              <a:buNone/>
            </a:pPr>
            <a:endParaRPr lang="en-US" sz="24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None/>
            </a:pPr>
            <a:endParaRPr lang="en-US" sz="20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7030A0"/>
          </a:solidFill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নব্যপ্রস্তর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যুগের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হাতিয়ার</a:t>
            </a:r>
            <a:r>
              <a:rPr lang="en-US" dirty="0" smtClean="0">
                <a:solidFill>
                  <a:srgbClr val="FFFF00"/>
                </a:solidFill>
              </a:rPr>
              <a:t>-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sz="1800" dirty="0" err="1" smtClean="0"/>
              <a:t>নব্য</a:t>
            </a:r>
            <a:r>
              <a:rPr lang="en-US" sz="1800" dirty="0" smtClean="0"/>
              <a:t> </a:t>
            </a:r>
            <a:r>
              <a:rPr lang="en-US" sz="1800" dirty="0" err="1" smtClean="0"/>
              <a:t>প্রস্তর</a:t>
            </a:r>
            <a:r>
              <a:rPr lang="en-US" sz="1800" dirty="0" smtClean="0"/>
              <a:t> </a:t>
            </a:r>
            <a:r>
              <a:rPr lang="en-US" sz="1800" dirty="0" err="1" smtClean="0"/>
              <a:t>যুগের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মানুষেরা</a:t>
            </a:r>
            <a:r>
              <a:rPr lang="en-US" sz="1800" dirty="0" smtClean="0"/>
              <a:t> </a:t>
            </a:r>
            <a:r>
              <a:rPr lang="en-US" sz="1800" dirty="0" err="1" smtClean="0"/>
              <a:t>উন্নতমানের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হাতিয়ার</a:t>
            </a:r>
            <a:r>
              <a:rPr lang="en-US" sz="1800" dirty="0" smtClean="0"/>
              <a:t> </a:t>
            </a:r>
            <a:r>
              <a:rPr lang="en-US" sz="1800" dirty="0" err="1" smtClean="0"/>
              <a:t>তৈরিতে</a:t>
            </a:r>
            <a:r>
              <a:rPr lang="en-US" sz="1800" dirty="0" smtClean="0"/>
              <a:t> </a:t>
            </a:r>
          </a:p>
          <a:p>
            <a:pPr>
              <a:buNone/>
            </a:pPr>
            <a:r>
              <a:rPr lang="en-US" sz="1800" dirty="0" smtClean="0"/>
              <a:t>                  </a:t>
            </a:r>
            <a:r>
              <a:rPr lang="en-US" sz="1800" dirty="0" err="1" smtClean="0"/>
              <a:t>পারদর্শী</a:t>
            </a:r>
            <a:r>
              <a:rPr lang="en-US" sz="1800" dirty="0" smtClean="0"/>
              <a:t> </a:t>
            </a:r>
            <a:r>
              <a:rPr lang="en-US" sz="1800" dirty="0" err="1" smtClean="0"/>
              <a:t>ছিল</a:t>
            </a:r>
            <a:r>
              <a:rPr lang="en-US" sz="1800" dirty="0" smtClean="0"/>
              <a:t> ।</a:t>
            </a:r>
            <a:r>
              <a:rPr lang="en-US" sz="1800" dirty="0" err="1" smtClean="0"/>
              <a:t>হাতিয়ার</a:t>
            </a:r>
            <a:r>
              <a:rPr lang="en-US" sz="1800" dirty="0" smtClean="0"/>
              <a:t> </a:t>
            </a:r>
            <a:r>
              <a:rPr lang="en-US" sz="1800" dirty="0" err="1" smtClean="0"/>
              <a:t>তৈরিতে</a:t>
            </a:r>
            <a:r>
              <a:rPr lang="en-US" sz="1800" dirty="0" smtClean="0"/>
              <a:t> </a:t>
            </a:r>
            <a:r>
              <a:rPr lang="en-US" sz="1800" dirty="0" err="1" smtClean="0"/>
              <a:t>বৈপ্লবিক</a:t>
            </a:r>
            <a:r>
              <a:rPr lang="en-US" sz="1800" dirty="0" smtClean="0"/>
              <a:t> </a:t>
            </a:r>
            <a:r>
              <a:rPr lang="en-US" sz="1800" dirty="0" err="1" smtClean="0"/>
              <a:t>পরিবর্তের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জন্য</a:t>
            </a:r>
            <a:r>
              <a:rPr lang="en-US" sz="1800" dirty="0" smtClean="0"/>
              <a:t> </a:t>
            </a:r>
          </a:p>
          <a:p>
            <a:pPr>
              <a:buNone/>
            </a:pPr>
            <a:r>
              <a:rPr lang="en-US" sz="1800" dirty="0" smtClean="0"/>
              <a:t>                    এ </a:t>
            </a:r>
            <a:r>
              <a:rPr lang="en-US" sz="1800" dirty="0" err="1" smtClean="0"/>
              <a:t>যুগকে</a:t>
            </a:r>
            <a:r>
              <a:rPr lang="en-US" sz="1800" dirty="0" smtClean="0"/>
              <a:t>  </a:t>
            </a:r>
            <a:r>
              <a:rPr lang="en-US" sz="1800" dirty="0" err="1" smtClean="0"/>
              <a:t>বলা</a:t>
            </a:r>
            <a:r>
              <a:rPr lang="en-US" sz="1800" dirty="0" smtClean="0"/>
              <a:t> </a:t>
            </a:r>
            <a:r>
              <a:rPr lang="en-US" sz="1800" dirty="0" err="1" smtClean="0"/>
              <a:t>হয়</a:t>
            </a:r>
            <a:r>
              <a:rPr lang="en-US" sz="1800" dirty="0" smtClean="0"/>
              <a:t> </a:t>
            </a:r>
            <a:r>
              <a:rPr lang="en-US" sz="1800" dirty="0" err="1" smtClean="0"/>
              <a:t>নব্য</a:t>
            </a:r>
            <a:r>
              <a:rPr lang="en-US" sz="1800" dirty="0" smtClean="0"/>
              <a:t> </a:t>
            </a:r>
            <a:r>
              <a:rPr lang="en-US" sz="1800" dirty="0" err="1" smtClean="0"/>
              <a:t>প্রস্তর</a:t>
            </a:r>
            <a:r>
              <a:rPr lang="en-US" sz="1800" dirty="0" smtClean="0"/>
              <a:t> </a:t>
            </a:r>
            <a:r>
              <a:rPr lang="en-US" sz="1800" dirty="0" err="1" smtClean="0"/>
              <a:t>যুগ</a:t>
            </a:r>
            <a:r>
              <a:rPr lang="en-US" sz="1800" dirty="0" smtClean="0"/>
              <a:t>।</a:t>
            </a:r>
          </a:p>
          <a:p>
            <a:pPr>
              <a:buNone/>
            </a:pPr>
            <a:r>
              <a:rPr lang="en-US" sz="2400" dirty="0" smtClean="0"/>
              <a:t>  </a:t>
            </a:r>
            <a:r>
              <a:rPr lang="en-US" sz="2400" dirty="0" err="1" smtClean="0">
                <a:solidFill>
                  <a:srgbClr val="C00000"/>
                </a:solidFill>
              </a:rPr>
              <a:t>মৃৎপাত্র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আবিস্কারঃ</a:t>
            </a:r>
            <a:r>
              <a:rPr lang="en-US" sz="2400" dirty="0" smtClean="0">
                <a:solidFill>
                  <a:srgbClr val="C00000"/>
                </a:solidFill>
              </a:rPr>
              <a:t>-  </a:t>
            </a:r>
            <a:r>
              <a:rPr lang="en-US" sz="2400" dirty="0" err="1" smtClean="0"/>
              <a:t>নব্য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প্রস্তর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যুগের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গুরুত্বপূর্ণ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আবিস্কার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হচ্ছে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মূপাত্র</a:t>
            </a:r>
            <a:r>
              <a:rPr lang="en-US" sz="2400" dirty="0" smtClean="0"/>
              <a:t> ।  </a:t>
            </a:r>
            <a:r>
              <a:rPr lang="en-US" sz="2400" dirty="0" err="1" smtClean="0"/>
              <a:t>কৃষিকাজের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অনিবার্য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ফল</a:t>
            </a:r>
            <a:r>
              <a:rPr lang="en-US" sz="2400" dirty="0" smtClean="0"/>
              <a:t> </a:t>
            </a:r>
            <a:r>
              <a:rPr lang="en-US" sz="2400" dirty="0" err="1" smtClean="0"/>
              <a:t>মূৎশিল্প</a:t>
            </a:r>
            <a:r>
              <a:rPr lang="en-US" sz="2400" dirty="0" smtClean="0"/>
              <a:t> ।</a:t>
            </a:r>
          </a:p>
          <a:p>
            <a:pPr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গর্ডন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চাইল্ডের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মতে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,  </a:t>
            </a:r>
            <a:r>
              <a:rPr lang="en-US" sz="2400" dirty="0" err="1" smtClean="0"/>
              <a:t>খাদ্য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উৎপাদনের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অর্থনীতির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উত্থানের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             </a:t>
            </a:r>
            <a:r>
              <a:rPr lang="en-US" sz="2400" dirty="0" err="1" smtClean="0"/>
              <a:t>আগেই</a:t>
            </a:r>
            <a:r>
              <a:rPr lang="en-US" sz="2400" dirty="0" smtClean="0"/>
              <a:t> </a:t>
            </a:r>
            <a:r>
              <a:rPr lang="en-US" sz="2400" dirty="0" err="1" smtClean="0"/>
              <a:t>মূশিল্পের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আবিস্কার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হয়েছিল</a:t>
            </a:r>
            <a:r>
              <a:rPr lang="en-US" sz="2400" dirty="0" smtClean="0"/>
              <a:t> ।  </a:t>
            </a:r>
            <a:r>
              <a:rPr lang="en-US" sz="2400" dirty="0" err="1" smtClean="0"/>
              <a:t>প্রাথমিক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অবস্থায়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কাদা</a:t>
            </a:r>
            <a:r>
              <a:rPr lang="en-US" sz="2400" dirty="0" smtClean="0"/>
              <a:t>-</a:t>
            </a:r>
          </a:p>
          <a:p>
            <a:pPr>
              <a:buNone/>
            </a:pPr>
            <a:r>
              <a:rPr lang="en-US" sz="2400" dirty="0" smtClean="0"/>
              <a:t>             </a:t>
            </a:r>
            <a:r>
              <a:rPr lang="en-US" sz="2400" dirty="0" err="1" smtClean="0"/>
              <a:t>মাটির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ছোট</a:t>
            </a:r>
            <a:r>
              <a:rPr lang="en-US" sz="2400" dirty="0" smtClean="0"/>
              <a:t> </a:t>
            </a:r>
            <a:r>
              <a:rPr lang="en-US" sz="2400" dirty="0" err="1" smtClean="0"/>
              <a:t>ছোট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মাটির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ছিল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মাপবিহীন</a:t>
            </a:r>
            <a:r>
              <a:rPr lang="en-US" sz="2400" dirty="0" smtClean="0"/>
              <a:t> ।</a:t>
            </a:r>
          </a:p>
          <a:p>
            <a:pPr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      </a:t>
            </a:r>
            <a:r>
              <a:rPr lang="en-US" sz="2400" dirty="0" err="1" smtClean="0">
                <a:solidFill>
                  <a:srgbClr val="FF0000"/>
                </a:solidFill>
              </a:rPr>
              <a:t>তাছাড়াও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চাকা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আবিস্কার</a:t>
            </a:r>
            <a:r>
              <a:rPr lang="en-US" sz="2400" dirty="0" smtClean="0">
                <a:solidFill>
                  <a:srgbClr val="FF0000"/>
                </a:solidFill>
              </a:rPr>
              <a:t> ,</a:t>
            </a:r>
            <a:r>
              <a:rPr lang="en-US" sz="2400" dirty="0" err="1" smtClean="0">
                <a:solidFill>
                  <a:srgbClr val="FF0000"/>
                </a:solidFill>
              </a:rPr>
              <a:t>আগুন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জ্বালানো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ওব্যবহারের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কলা</a:t>
            </a:r>
            <a:r>
              <a:rPr lang="en-US" sz="2400" dirty="0" smtClean="0">
                <a:solidFill>
                  <a:srgbClr val="FF0000"/>
                </a:solidFill>
              </a:rPr>
              <a:t>-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 </a:t>
            </a:r>
            <a:r>
              <a:rPr lang="en-US" sz="2400" dirty="0" err="1" smtClean="0">
                <a:solidFill>
                  <a:srgbClr val="FF0000"/>
                </a:solidFill>
              </a:rPr>
              <a:t>কৌশল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আয়ত্ত</a:t>
            </a:r>
            <a:r>
              <a:rPr lang="en-US" sz="2400" dirty="0" smtClean="0">
                <a:solidFill>
                  <a:srgbClr val="FF0000"/>
                </a:solidFill>
              </a:rPr>
              <a:t> ,</a:t>
            </a:r>
            <a:r>
              <a:rPr lang="en-US" sz="2400" dirty="0" err="1" smtClean="0">
                <a:solidFill>
                  <a:srgbClr val="FF0000"/>
                </a:solidFill>
              </a:rPr>
              <a:t>অলঙ্কার</a:t>
            </a:r>
            <a:r>
              <a:rPr lang="en-US" sz="2400" dirty="0" smtClean="0">
                <a:solidFill>
                  <a:srgbClr val="FF0000"/>
                </a:solidFill>
              </a:rPr>
              <a:t> ,</a:t>
            </a:r>
            <a:r>
              <a:rPr lang="en-US" sz="2400" dirty="0" err="1" smtClean="0">
                <a:solidFill>
                  <a:srgbClr val="FF0000"/>
                </a:solidFill>
              </a:rPr>
              <a:t>সাজসজ্জা</a:t>
            </a:r>
            <a:r>
              <a:rPr lang="en-US" sz="2400" dirty="0" smtClean="0">
                <a:solidFill>
                  <a:srgbClr val="FF0000"/>
                </a:solidFill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</a:rPr>
              <a:t>কেশবিন্যাস</a:t>
            </a:r>
            <a:r>
              <a:rPr lang="en-US" sz="2400" dirty="0" smtClean="0">
                <a:solidFill>
                  <a:srgbClr val="FF0000"/>
                </a:solidFill>
              </a:rPr>
              <a:t> ,</a:t>
            </a:r>
            <a:r>
              <a:rPr lang="en-US" sz="2400" dirty="0" err="1" smtClean="0">
                <a:solidFill>
                  <a:srgbClr val="FF0000"/>
                </a:solidFill>
              </a:rPr>
              <a:t>বয়ন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 </a:t>
            </a:r>
            <a:r>
              <a:rPr lang="en-US" sz="2400" dirty="0" err="1" smtClean="0">
                <a:solidFill>
                  <a:srgbClr val="FF0000"/>
                </a:solidFill>
              </a:rPr>
              <a:t>শিল্পের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বিকাশ</a:t>
            </a:r>
            <a:r>
              <a:rPr lang="en-US" sz="2400" dirty="0" smtClean="0">
                <a:solidFill>
                  <a:srgbClr val="FF0000"/>
                </a:solidFill>
              </a:rPr>
              <a:t> ,</a:t>
            </a:r>
            <a:r>
              <a:rPr lang="en-US" sz="2400" dirty="0" err="1" smtClean="0">
                <a:solidFill>
                  <a:srgbClr val="FF0000"/>
                </a:solidFill>
              </a:rPr>
              <a:t>যাযাবর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জীবনের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সমাপ্তি</a:t>
            </a:r>
            <a:r>
              <a:rPr lang="en-US" sz="2400" dirty="0" smtClean="0">
                <a:solidFill>
                  <a:srgbClr val="FF0000"/>
                </a:solidFill>
              </a:rPr>
              <a:t> ,</a:t>
            </a:r>
            <a:r>
              <a:rPr lang="en-US" sz="2400" dirty="0" err="1" smtClean="0">
                <a:solidFill>
                  <a:srgbClr val="FF0000"/>
                </a:solidFill>
              </a:rPr>
              <a:t>বংশানুক্রমিক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</a:rPr>
              <a:t>রাজতন্ত্রের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উদ্ভব</a:t>
            </a:r>
            <a:r>
              <a:rPr lang="en-US" sz="2400" dirty="0" smtClean="0">
                <a:solidFill>
                  <a:srgbClr val="FF0000"/>
                </a:solidFill>
              </a:rPr>
              <a:t> ,</a:t>
            </a:r>
            <a:r>
              <a:rPr lang="en-US" sz="2400" dirty="0" err="1" smtClean="0">
                <a:solidFill>
                  <a:srgbClr val="FF0000"/>
                </a:solidFill>
              </a:rPr>
              <a:t>বিভিন্ন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শ্রেণিও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সম্প্রদায়ের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সৃষ্টি</a:t>
            </a:r>
            <a:r>
              <a:rPr lang="en-US" sz="2400" dirty="0" smtClean="0">
                <a:solidFill>
                  <a:srgbClr val="FF0000"/>
                </a:solidFill>
              </a:rPr>
              <a:t> ,</a:t>
            </a:r>
            <a:r>
              <a:rPr lang="en-US" sz="2400" dirty="0" err="1" smtClean="0">
                <a:solidFill>
                  <a:srgbClr val="FF0000"/>
                </a:solidFill>
              </a:rPr>
              <a:t>বিনিময়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প্রথার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উদ্ভব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9933"/>
          </a:solidFill>
        </p:spPr>
        <p:txBody>
          <a:bodyPr/>
          <a:lstStyle/>
          <a:p>
            <a:r>
              <a:rPr lang="en-US" dirty="0" err="1" smtClean="0"/>
              <a:t>ব্রোঞ্জ</a:t>
            </a:r>
            <a:r>
              <a:rPr lang="en-US" dirty="0" smtClean="0"/>
              <a:t> </a:t>
            </a:r>
            <a:r>
              <a:rPr lang="en-US" dirty="0" err="1" smtClean="0"/>
              <a:t>যুগ</a:t>
            </a:r>
            <a:r>
              <a:rPr lang="en-US" dirty="0" smtClean="0"/>
              <a:t> –The Bronze</a:t>
            </a:r>
            <a:endParaRPr lang="en-US" dirty="0"/>
          </a:p>
        </p:txBody>
      </p:sp>
      <p:pic>
        <p:nvPicPr>
          <p:cNvPr id="6146" name="Picture 2" descr="C:\Users\unicom\Pictures\New folder\ব্রোঞ্জযুগ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1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ব্রোঞ্জ</a:t>
            </a:r>
            <a:r>
              <a:rPr lang="en-US" dirty="0" smtClean="0"/>
              <a:t> </a:t>
            </a:r>
            <a:r>
              <a:rPr lang="en-US" dirty="0" err="1" smtClean="0"/>
              <a:t>যুগ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সূচনা</a:t>
            </a:r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00CC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৫০০ </a:t>
            </a:r>
            <a:r>
              <a:rPr lang="en-US" dirty="0" err="1" smtClean="0"/>
              <a:t>অব্দের</a:t>
            </a:r>
            <a:r>
              <a:rPr lang="en-US" dirty="0" smtClean="0"/>
              <a:t> </a:t>
            </a:r>
            <a:r>
              <a:rPr lang="en-US" dirty="0" err="1" smtClean="0"/>
              <a:t>মধ্যের</a:t>
            </a:r>
            <a:r>
              <a:rPr lang="en-US" dirty="0" smtClean="0"/>
              <a:t> </a:t>
            </a:r>
            <a:r>
              <a:rPr lang="en-US" dirty="0" err="1" smtClean="0"/>
              <a:t>পশ্চিম</a:t>
            </a:r>
            <a:r>
              <a:rPr lang="en-US" dirty="0" smtClean="0"/>
              <a:t> </a:t>
            </a:r>
            <a:r>
              <a:rPr lang="en-US" dirty="0" err="1" smtClean="0"/>
              <a:t>এশিয়ায়</a:t>
            </a:r>
            <a:r>
              <a:rPr lang="en-US" dirty="0" smtClean="0"/>
              <a:t> </a:t>
            </a:r>
            <a:r>
              <a:rPr lang="en-US" dirty="0" err="1" smtClean="0"/>
              <a:t>প্রথম</a:t>
            </a:r>
            <a:r>
              <a:rPr lang="en-US" dirty="0" smtClean="0"/>
              <a:t> </a:t>
            </a:r>
            <a:r>
              <a:rPr lang="en-US" dirty="0" err="1" smtClean="0"/>
              <a:t>ব্রোঞ্জের</a:t>
            </a:r>
            <a:r>
              <a:rPr lang="en-US" dirty="0" smtClean="0"/>
              <a:t>   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শুরু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।</a:t>
            </a:r>
            <a:r>
              <a:rPr lang="en-US" dirty="0" err="1" smtClean="0"/>
              <a:t>ধীরে</a:t>
            </a:r>
            <a:r>
              <a:rPr lang="en-US" dirty="0" smtClean="0"/>
              <a:t> </a:t>
            </a:r>
            <a:r>
              <a:rPr lang="en-US" dirty="0" err="1" smtClean="0"/>
              <a:t>ধীরে</a:t>
            </a:r>
            <a:r>
              <a:rPr lang="en-US" dirty="0" smtClean="0"/>
              <a:t> </a:t>
            </a:r>
            <a:r>
              <a:rPr lang="en-US" dirty="0" err="1" smtClean="0"/>
              <a:t>ভারত</a:t>
            </a:r>
            <a:r>
              <a:rPr lang="en-US" dirty="0" smtClean="0"/>
              <a:t> ,</a:t>
            </a:r>
            <a:r>
              <a:rPr lang="en-US" dirty="0" err="1" smtClean="0"/>
              <a:t>চীনসহ</a:t>
            </a:r>
            <a:r>
              <a:rPr lang="en-US" dirty="0" smtClean="0"/>
              <a:t> </a:t>
            </a:r>
            <a:r>
              <a:rPr lang="en-US" dirty="0" err="1" smtClean="0"/>
              <a:t>অন্যান্য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দেশে</a:t>
            </a:r>
            <a:r>
              <a:rPr lang="en-US" dirty="0" smtClean="0"/>
              <a:t> </a:t>
            </a:r>
            <a:r>
              <a:rPr lang="en-US" dirty="0" err="1" smtClean="0"/>
              <a:t>ছড়িয়ে</a:t>
            </a:r>
            <a:r>
              <a:rPr lang="en-US" dirty="0" smtClean="0"/>
              <a:t> </a:t>
            </a:r>
            <a:r>
              <a:rPr lang="en-US" dirty="0" err="1" smtClean="0"/>
              <a:t>পড়ে</a:t>
            </a:r>
            <a:r>
              <a:rPr lang="en-US" dirty="0" smtClean="0"/>
              <a:t> ।</a:t>
            </a:r>
            <a:r>
              <a:rPr lang="en-US" dirty="0" err="1" smtClean="0"/>
              <a:t>তাছাড়া</a:t>
            </a:r>
            <a:r>
              <a:rPr lang="en-US" dirty="0" smtClean="0"/>
              <a:t> (৩৫০০-১১০০) </a:t>
            </a:r>
            <a:r>
              <a:rPr lang="en-US" dirty="0" err="1" smtClean="0"/>
              <a:t>প্রাচীন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ইউরোপ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মধ্যপ্রাচ্যের</a:t>
            </a:r>
            <a:r>
              <a:rPr lang="en-US" dirty="0" smtClean="0"/>
              <a:t> </a:t>
            </a:r>
            <a:r>
              <a:rPr lang="en-US" dirty="0" err="1" smtClean="0"/>
              <a:t>মানুষের</a:t>
            </a:r>
            <a:r>
              <a:rPr lang="en-US" dirty="0" smtClean="0"/>
              <a:t> </a:t>
            </a:r>
            <a:r>
              <a:rPr lang="en-US" dirty="0" err="1" smtClean="0"/>
              <a:t>ধাতুগত</a:t>
            </a:r>
            <a:r>
              <a:rPr lang="en-US" dirty="0" smtClean="0"/>
              <a:t> </a:t>
            </a:r>
            <a:r>
              <a:rPr lang="en-US" dirty="0" err="1" smtClean="0"/>
              <a:t>সংস্কৃতির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উন্নয়নের</a:t>
            </a:r>
            <a:r>
              <a:rPr lang="en-US" dirty="0" smtClean="0"/>
              <a:t> </a:t>
            </a:r>
            <a:r>
              <a:rPr lang="en-US" dirty="0" err="1" smtClean="0"/>
              <a:t>তৃতীয়</a:t>
            </a:r>
            <a:r>
              <a:rPr lang="en-US" dirty="0" smtClean="0"/>
              <a:t> </a:t>
            </a:r>
            <a:r>
              <a:rPr lang="en-US" dirty="0" err="1" smtClean="0"/>
              <a:t>পর্যায়</a:t>
            </a:r>
            <a:r>
              <a:rPr lang="en-US" dirty="0" smtClean="0"/>
              <a:t> </a:t>
            </a:r>
            <a:r>
              <a:rPr lang="en-US" dirty="0" err="1" smtClean="0"/>
              <a:t>হলো</a:t>
            </a:r>
            <a:r>
              <a:rPr lang="en-US" dirty="0" smtClean="0"/>
              <a:t> </a:t>
            </a:r>
            <a:r>
              <a:rPr lang="en-US" dirty="0" err="1" smtClean="0"/>
              <a:t>ব্রোঞ্জ</a:t>
            </a:r>
            <a:r>
              <a:rPr lang="en-US" dirty="0" smtClean="0"/>
              <a:t> </a:t>
            </a:r>
            <a:r>
              <a:rPr lang="en-US" dirty="0" err="1" smtClean="0"/>
              <a:t>যুগ</a:t>
            </a:r>
            <a:r>
              <a:rPr lang="en-US" dirty="0" smtClean="0"/>
              <a:t> । </a:t>
            </a:r>
            <a:r>
              <a:rPr lang="en-US" dirty="0" err="1" smtClean="0"/>
              <a:t>ব্রিটেনে</a:t>
            </a:r>
            <a:r>
              <a:rPr lang="en-US" dirty="0" smtClean="0"/>
              <a:t>-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খ্রিষ্টপূর্ব</a:t>
            </a:r>
            <a:r>
              <a:rPr lang="en-US" dirty="0" smtClean="0"/>
              <a:t>(১৯০০-১৪০০)   </a:t>
            </a:r>
            <a:r>
              <a:rPr lang="en-US" dirty="0" err="1" smtClean="0"/>
              <a:t>অব্দ</a:t>
            </a:r>
            <a:r>
              <a:rPr lang="en-US" dirty="0" smtClean="0"/>
              <a:t> </a:t>
            </a:r>
            <a:r>
              <a:rPr lang="en-US" dirty="0" err="1" smtClean="0"/>
              <a:t>পর্যন্ত</a:t>
            </a:r>
            <a:r>
              <a:rPr lang="en-US" dirty="0" smtClean="0"/>
              <a:t> </a:t>
            </a:r>
            <a:r>
              <a:rPr lang="en-US" dirty="0" err="1" smtClean="0"/>
              <a:t>স্থায়ী</a:t>
            </a:r>
            <a:r>
              <a:rPr lang="en-US" dirty="0" smtClean="0"/>
              <a:t> </a:t>
            </a:r>
            <a:r>
              <a:rPr lang="en-US" dirty="0" err="1" smtClean="0"/>
              <a:t>ছিল</a:t>
            </a:r>
            <a:r>
              <a:rPr lang="en-US" dirty="0" smtClean="0"/>
              <a:t> ।</a:t>
            </a:r>
            <a:r>
              <a:rPr lang="en-US" dirty="0" err="1" smtClean="0"/>
              <a:t>এই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err="1" smtClean="0"/>
              <a:t>যুগের</a:t>
            </a:r>
            <a:r>
              <a:rPr lang="en-US" dirty="0" smtClean="0"/>
              <a:t> </a:t>
            </a:r>
            <a:r>
              <a:rPr lang="en-US" dirty="0" err="1" smtClean="0"/>
              <a:t>শুরুর</a:t>
            </a:r>
            <a:r>
              <a:rPr lang="en-US" dirty="0" smtClean="0"/>
              <a:t> </a:t>
            </a:r>
            <a:r>
              <a:rPr lang="en-US" dirty="0" err="1" smtClean="0"/>
              <a:t>পর্যায়কে</a:t>
            </a:r>
            <a:r>
              <a:rPr lang="en-US" dirty="0" smtClean="0"/>
              <a:t> </a:t>
            </a:r>
            <a:r>
              <a:rPr lang="en-US" dirty="0" err="1" smtClean="0"/>
              <a:t>অনেক</a:t>
            </a:r>
            <a:r>
              <a:rPr lang="en-US" dirty="0" smtClean="0"/>
              <a:t> </a:t>
            </a:r>
            <a:r>
              <a:rPr lang="en-US" dirty="0" err="1" smtClean="0"/>
              <a:t>সময়</a:t>
            </a:r>
            <a:r>
              <a:rPr lang="en-US" dirty="0" smtClean="0"/>
              <a:t> </a:t>
            </a:r>
            <a:r>
              <a:rPr lang="en-US" dirty="0" err="1" smtClean="0"/>
              <a:t>তামা-পাথরের</a:t>
            </a:r>
            <a:r>
              <a:rPr lang="en-US" dirty="0" smtClean="0"/>
              <a:t> </a:t>
            </a:r>
            <a:r>
              <a:rPr lang="en-US" dirty="0" err="1" smtClean="0"/>
              <a:t>যুগ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বলা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  </a:t>
            </a:r>
            <a:r>
              <a:rPr lang="en-US" dirty="0" err="1" smtClean="0"/>
              <a:t>খ্রিষ্টপূর্ব</a:t>
            </a:r>
            <a:r>
              <a:rPr lang="en-US" dirty="0" smtClean="0"/>
              <a:t> ৩০০০ </a:t>
            </a:r>
            <a:r>
              <a:rPr lang="en-US" dirty="0" err="1" smtClean="0"/>
              <a:t>অব্দে</a:t>
            </a:r>
            <a:r>
              <a:rPr lang="en-US" dirty="0" smtClean="0"/>
              <a:t> </a:t>
            </a:r>
            <a:r>
              <a:rPr lang="en-US" dirty="0" err="1" smtClean="0"/>
              <a:t>সিরিয়ার</a:t>
            </a:r>
            <a:r>
              <a:rPr lang="en-US" dirty="0" smtClean="0"/>
              <a:t> </a:t>
            </a:r>
            <a:r>
              <a:rPr lang="en-US" dirty="0" err="1" smtClean="0"/>
              <a:t>ব্রোঞ্জের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শুরু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</a:t>
            </a:r>
            <a:r>
              <a:rPr lang="en-US" dirty="0" err="1" smtClean="0"/>
              <a:t>ধারণা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।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তাম্র</a:t>
            </a:r>
            <a:r>
              <a:rPr lang="en-US" dirty="0" smtClean="0"/>
              <a:t> </a:t>
            </a:r>
            <a:r>
              <a:rPr lang="en-US" dirty="0" err="1" smtClean="0"/>
              <a:t>যুগ</a:t>
            </a:r>
            <a:r>
              <a:rPr lang="en-US" dirty="0" smtClean="0"/>
              <a:t>-The copper age</a:t>
            </a:r>
            <a:endParaRPr lang="en-US" dirty="0"/>
          </a:p>
        </p:txBody>
      </p:sp>
      <p:pic>
        <p:nvPicPr>
          <p:cNvPr id="1026" name="Picture 2" descr="C:\Users\unicom\Pictures\New folder\তাম্র যুগ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তাম্র</a:t>
            </a:r>
            <a:r>
              <a:rPr lang="en-US" dirty="0" smtClean="0"/>
              <a:t> </a:t>
            </a:r>
            <a:r>
              <a:rPr lang="en-US" dirty="0" err="1" smtClean="0"/>
              <a:t>যুগের</a:t>
            </a:r>
            <a:r>
              <a:rPr lang="en-US" dirty="0" smtClean="0"/>
              <a:t> </a:t>
            </a:r>
            <a:r>
              <a:rPr lang="en-US" dirty="0" err="1" smtClean="0"/>
              <a:t>সূচনা</a:t>
            </a:r>
            <a:r>
              <a:rPr lang="en-US" dirty="0" smtClean="0"/>
              <a:t> –(৩৫০০-২৩০০খ্রিষ্টপূর্ব)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rgbClr val="33CC33"/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নব্য</a:t>
            </a:r>
            <a:r>
              <a:rPr lang="en-US" dirty="0" smtClean="0"/>
              <a:t> </a:t>
            </a:r>
            <a:r>
              <a:rPr lang="en-US" dirty="0" err="1" smtClean="0"/>
              <a:t>প্রস্তর</a:t>
            </a:r>
            <a:r>
              <a:rPr lang="en-US" dirty="0" smtClean="0"/>
              <a:t> </a:t>
            </a:r>
            <a:r>
              <a:rPr lang="en-US" dirty="0" err="1" smtClean="0"/>
              <a:t>যুগের</a:t>
            </a:r>
            <a:r>
              <a:rPr lang="en-US" dirty="0" smtClean="0"/>
              <a:t> </a:t>
            </a:r>
            <a:r>
              <a:rPr lang="en-US" dirty="0" err="1" smtClean="0"/>
              <a:t>শেষদিকে</a:t>
            </a:r>
            <a:r>
              <a:rPr lang="en-US" dirty="0" smtClean="0"/>
              <a:t> </a:t>
            </a:r>
            <a:r>
              <a:rPr lang="en-US" dirty="0" err="1" smtClean="0"/>
              <a:t>তামা</a:t>
            </a:r>
            <a:r>
              <a:rPr lang="en-US" dirty="0" smtClean="0"/>
              <a:t> </a:t>
            </a:r>
            <a:r>
              <a:rPr lang="en-US" dirty="0" err="1" smtClean="0"/>
              <a:t>আবিস্কার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। </a:t>
            </a:r>
            <a:r>
              <a:rPr lang="en-US" dirty="0" err="1" smtClean="0"/>
              <a:t>ইউরোপে</a:t>
            </a:r>
            <a:r>
              <a:rPr lang="en-US" dirty="0" smtClean="0"/>
              <a:t> </a:t>
            </a:r>
            <a:r>
              <a:rPr lang="en-US" dirty="0" err="1" smtClean="0"/>
              <a:t>তামা</a:t>
            </a:r>
            <a:r>
              <a:rPr lang="en-US" dirty="0" smtClean="0"/>
              <a:t> ও </a:t>
            </a:r>
            <a:r>
              <a:rPr lang="en-US" dirty="0" err="1" smtClean="0"/>
              <a:t>ব্রোঞ্জের</a:t>
            </a:r>
            <a:r>
              <a:rPr lang="en-US" dirty="0" smtClean="0"/>
              <a:t> </a:t>
            </a:r>
            <a:r>
              <a:rPr lang="en-US" dirty="0" err="1" smtClean="0"/>
              <a:t>যুগ</a:t>
            </a:r>
            <a:r>
              <a:rPr lang="en-US" dirty="0" smtClean="0"/>
              <a:t> </a:t>
            </a:r>
            <a:r>
              <a:rPr lang="en-US" dirty="0" err="1" smtClean="0"/>
              <a:t>প্রচলিত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খ্রিষ্টপূর্ব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৩০০০ </a:t>
            </a:r>
            <a:r>
              <a:rPr lang="en-US" dirty="0" err="1" smtClean="0"/>
              <a:t>অব্দে</a:t>
            </a:r>
            <a:r>
              <a:rPr lang="en-US" dirty="0" smtClean="0"/>
              <a:t> ।</a:t>
            </a:r>
            <a:r>
              <a:rPr lang="en-US" dirty="0" err="1" smtClean="0"/>
              <a:t>উৎপত্তিগতভাবে</a:t>
            </a:r>
            <a:r>
              <a:rPr lang="en-US" dirty="0" smtClean="0"/>
              <a:t> </a:t>
            </a:r>
            <a:r>
              <a:rPr lang="en-US" dirty="0" err="1" smtClean="0"/>
              <a:t>তাম্রযুগ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বুঝায়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যখন</a:t>
            </a:r>
            <a:r>
              <a:rPr lang="en-US" dirty="0" smtClean="0"/>
              <a:t> </a:t>
            </a:r>
            <a:r>
              <a:rPr lang="en-US" dirty="0" err="1" smtClean="0"/>
              <a:t>মানুষের</a:t>
            </a:r>
            <a:r>
              <a:rPr lang="en-US" dirty="0" smtClean="0"/>
              <a:t> </a:t>
            </a:r>
            <a:r>
              <a:rPr lang="en-US" dirty="0" err="1" smtClean="0"/>
              <a:t>যন্ত্রপাতি</a:t>
            </a:r>
            <a:r>
              <a:rPr lang="en-US" dirty="0" smtClean="0"/>
              <a:t> ও </a:t>
            </a:r>
            <a:r>
              <a:rPr lang="en-US" dirty="0" err="1" smtClean="0"/>
              <a:t>অস্ত্র</a:t>
            </a:r>
            <a:r>
              <a:rPr lang="en-US" dirty="0" smtClean="0"/>
              <a:t> </a:t>
            </a:r>
            <a:r>
              <a:rPr lang="en-US" dirty="0" err="1" smtClean="0"/>
              <a:t>তৈরি</a:t>
            </a:r>
            <a:r>
              <a:rPr lang="en-US" dirty="0" smtClean="0"/>
              <a:t>  </a:t>
            </a:r>
            <a:r>
              <a:rPr lang="en-US" dirty="0" err="1" smtClean="0"/>
              <a:t>শক্ত</a:t>
            </a:r>
            <a:r>
              <a:rPr lang="en-US" dirty="0" smtClean="0"/>
              <a:t> </a:t>
            </a:r>
            <a:r>
              <a:rPr lang="en-US" dirty="0" err="1" smtClean="0"/>
              <a:t>উপাদান</a:t>
            </a:r>
            <a:r>
              <a:rPr lang="en-US" dirty="0" smtClean="0"/>
              <a:t> </a:t>
            </a:r>
            <a:r>
              <a:rPr lang="en-US" dirty="0" err="1" smtClean="0"/>
              <a:t>ছিল</a:t>
            </a:r>
            <a:r>
              <a:rPr lang="en-US" dirty="0" smtClean="0"/>
              <a:t> </a:t>
            </a:r>
            <a:r>
              <a:rPr lang="en-US" dirty="0" err="1" smtClean="0"/>
              <a:t>তামা</a:t>
            </a:r>
            <a:r>
              <a:rPr lang="en-US" dirty="0" smtClean="0"/>
              <a:t> ।</a:t>
            </a:r>
            <a:r>
              <a:rPr lang="en-US" dirty="0" err="1" smtClean="0"/>
              <a:t>খ্রিষ্টপূর্ব</a:t>
            </a:r>
            <a:r>
              <a:rPr lang="en-US" dirty="0" smtClean="0"/>
              <a:t> ৪০০০ </a:t>
            </a:r>
            <a:r>
              <a:rPr lang="en-US" dirty="0" err="1" smtClean="0"/>
              <a:t>অব্দে</a:t>
            </a:r>
            <a:r>
              <a:rPr lang="en-US" dirty="0" smtClean="0"/>
              <a:t> </a:t>
            </a:r>
            <a:r>
              <a:rPr lang="en-US" dirty="0" err="1" smtClean="0"/>
              <a:t>প্রাচ্যে</a:t>
            </a:r>
            <a:r>
              <a:rPr lang="en-US" dirty="0" smtClean="0"/>
              <a:t> </a:t>
            </a:r>
            <a:r>
              <a:rPr lang="en-US" dirty="0" err="1" smtClean="0"/>
              <a:t>তামার</a:t>
            </a:r>
            <a:r>
              <a:rPr lang="en-US" dirty="0" smtClean="0"/>
              <a:t> </a:t>
            </a:r>
            <a:r>
              <a:rPr lang="en-US" dirty="0" err="1" smtClean="0"/>
              <a:t>প্রচলন</a:t>
            </a:r>
            <a:r>
              <a:rPr lang="en-US" dirty="0" smtClean="0"/>
              <a:t> </a:t>
            </a:r>
            <a:r>
              <a:rPr lang="en-US" dirty="0" err="1" smtClean="0"/>
              <a:t>ছিল</a:t>
            </a:r>
            <a:r>
              <a:rPr lang="en-US" dirty="0" smtClean="0"/>
              <a:t> ।</a:t>
            </a:r>
            <a:r>
              <a:rPr lang="en-US" dirty="0" err="1" smtClean="0"/>
              <a:t>ভারত</a:t>
            </a:r>
            <a:r>
              <a:rPr lang="en-US" dirty="0" smtClean="0"/>
              <a:t> ,</a:t>
            </a:r>
            <a:r>
              <a:rPr lang="en-US" dirty="0" err="1" smtClean="0"/>
              <a:t>ইন্দোচীন</a:t>
            </a:r>
            <a:r>
              <a:rPr lang="en-US" dirty="0" smtClean="0"/>
              <a:t> ও </a:t>
            </a:r>
            <a:r>
              <a:rPr lang="en-US" dirty="0" err="1" smtClean="0"/>
              <a:t>চীনে</a:t>
            </a:r>
            <a:r>
              <a:rPr lang="en-US" dirty="0" smtClean="0"/>
              <a:t> </a:t>
            </a:r>
            <a:r>
              <a:rPr lang="en-US" dirty="0" err="1" smtClean="0"/>
              <a:t>প্রথমে</a:t>
            </a:r>
            <a:r>
              <a:rPr lang="en-US" dirty="0" smtClean="0"/>
              <a:t> </a:t>
            </a:r>
            <a:r>
              <a:rPr lang="en-US" dirty="0" err="1" smtClean="0"/>
              <a:t>তাম্র</a:t>
            </a:r>
            <a:r>
              <a:rPr lang="en-US" dirty="0" smtClean="0"/>
              <a:t> </a:t>
            </a:r>
            <a:r>
              <a:rPr lang="en-US" dirty="0" err="1" smtClean="0"/>
              <a:t>পরে</a:t>
            </a:r>
            <a:r>
              <a:rPr lang="en-US" dirty="0" smtClean="0"/>
              <a:t> </a:t>
            </a:r>
            <a:r>
              <a:rPr lang="en-US" dirty="0" err="1" smtClean="0"/>
              <a:t>ব্রোঞ্জ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লৌহ</a:t>
            </a:r>
            <a:r>
              <a:rPr lang="en-US" dirty="0" smtClean="0"/>
              <a:t> </a:t>
            </a:r>
            <a:r>
              <a:rPr lang="en-US" dirty="0" err="1" smtClean="0"/>
              <a:t>প্রচলন</a:t>
            </a:r>
            <a:r>
              <a:rPr lang="en-US" dirty="0" smtClean="0"/>
              <a:t> </a:t>
            </a:r>
            <a:r>
              <a:rPr lang="en-US" dirty="0" err="1" smtClean="0"/>
              <a:t>শুরু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।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92D050"/>
                </a:solidFill>
              </a:rPr>
              <a:t>লৌহ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যুগ</a:t>
            </a:r>
            <a:r>
              <a:rPr lang="en-US" dirty="0" smtClean="0">
                <a:solidFill>
                  <a:srgbClr val="92D050"/>
                </a:solidFill>
              </a:rPr>
              <a:t>-The Iron age 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3074" name="Picture 2" descr="C:\Users\unicom\Pictures\New folder\লোহ যুগ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038600" cy="5486400"/>
          </a:xfrm>
          <a:prstGeom prst="rect">
            <a:avLst/>
          </a:prstGeom>
          <a:noFill/>
        </p:spPr>
      </p:pic>
      <p:pic>
        <p:nvPicPr>
          <p:cNvPr id="3075" name="Picture 3" descr="C:\Users\unicom\Pictures\New folder\লো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447800"/>
            <a:ext cx="50292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 err="1" smtClean="0"/>
              <a:t>লৌহ</a:t>
            </a:r>
            <a:r>
              <a:rPr lang="en-US" dirty="0" smtClean="0"/>
              <a:t> </a:t>
            </a:r>
            <a:r>
              <a:rPr lang="en-US" dirty="0" err="1" smtClean="0"/>
              <a:t>যুগের</a:t>
            </a:r>
            <a:r>
              <a:rPr lang="en-US" dirty="0" smtClean="0"/>
              <a:t> </a:t>
            </a:r>
            <a:r>
              <a:rPr lang="en-US" dirty="0" err="1" smtClean="0"/>
              <a:t>সূচনা</a:t>
            </a:r>
            <a:r>
              <a:rPr lang="en-US" dirty="0" smtClean="0"/>
              <a:t> –</a:t>
            </a:r>
            <a:r>
              <a:rPr lang="en-US" sz="3200" dirty="0" err="1" smtClean="0"/>
              <a:t>লৌহ</a:t>
            </a:r>
            <a:r>
              <a:rPr lang="en-US" sz="3200" dirty="0" smtClean="0"/>
              <a:t> </a:t>
            </a:r>
            <a:r>
              <a:rPr lang="en-US" sz="3200" dirty="0" err="1" smtClean="0"/>
              <a:t>যুগের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আনুমানিক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শুরু</a:t>
            </a:r>
            <a:r>
              <a:rPr lang="en-US" sz="3200" dirty="0" smtClean="0"/>
              <a:t> </a:t>
            </a:r>
            <a:r>
              <a:rPr lang="en-US" sz="3200" dirty="0" err="1" smtClean="0"/>
              <a:t>খ্রিষ্টপূর্ব</a:t>
            </a:r>
            <a:r>
              <a:rPr lang="en-US" sz="3200" dirty="0" smtClean="0"/>
              <a:t> ১৫০০ </a:t>
            </a:r>
            <a:r>
              <a:rPr lang="en-US" sz="3200" dirty="0" err="1" smtClean="0"/>
              <a:t>অব্দে</a:t>
            </a:r>
            <a:r>
              <a:rPr lang="en-US" sz="3200" dirty="0" smtClean="0"/>
              <a:t> ।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   </a:t>
            </a:r>
            <a:r>
              <a:rPr lang="en-US" sz="2800" dirty="0" err="1" smtClean="0">
                <a:solidFill>
                  <a:srgbClr val="FFFF00"/>
                </a:solidFill>
              </a:rPr>
              <a:t>লৌহ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যুগ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মানবসভ্যতার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ক্রমবিকাশের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সর্বোচ্চ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স্তর</a:t>
            </a:r>
            <a:r>
              <a:rPr lang="en-US" sz="2800" dirty="0" smtClean="0">
                <a:solidFill>
                  <a:srgbClr val="FFFF00"/>
                </a:solidFill>
              </a:rPr>
              <a:t> । </a:t>
            </a:r>
          </a:p>
          <a:p>
            <a:pPr>
              <a:buNone/>
            </a:pPr>
            <a:r>
              <a:rPr lang="en-US" sz="2800" dirty="0" err="1" smtClean="0">
                <a:solidFill>
                  <a:srgbClr val="FFFF00"/>
                </a:solidFill>
              </a:rPr>
              <a:t>তবে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লোহা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শিল্পের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সূচনা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ঘটায়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এশিয়া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মাইনরে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হিট্রাইটরা</a:t>
            </a:r>
            <a:r>
              <a:rPr lang="en-US" sz="2800" dirty="0" smtClean="0">
                <a:solidFill>
                  <a:srgbClr val="FFFF00"/>
                </a:solidFill>
              </a:rPr>
              <a:t>।</a:t>
            </a:r>
          </a:p>
          <a:p>
            <a:pPr>
              <a:buNone/>
            </a:pPr>
            <a:r>
              <a:rPr lang="en-US" sz="2400" dirty="0" smtClean="0"/>
              <a:t>  </a:t>
            </a:r>
            <a:r>
              <a:rPr lang="en-US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এইজন্যই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হিট্রাইটকে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বলা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হয়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লৌহ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সংস্কৃতির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আদি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উৎপত্তিস্থল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।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sz="2400" dirty="0" smtClean="0"/>
              <a:t>“</a:t>
            </a:r>
            <a:r>
              <a:rPr lang="en-US" sz="2400" dirty="0" err="1" smtClean="0"/>
              <a:t>মার্টিন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হুইলের</a:t>
            </a:r>
            <a:r>
              <a:rPr lang="en-US" sz="2400" dirty="0" smtClean="0"/>
              <a:t>” </a:t>
            </a:r>
            <a:r>
              <a:rPr lang="en-US" sz="2400" dirty="0" err="1" smtClean="0"/>
              <a:t>মতে</a:t>
            </a:r>
            <a:r>
              <a:rPr lang="en-US" sz="2400" dirty="0" smtClean="0"/>
              <a:t> ,</a:t>
            </a:r>
            <a:r>
              <a:rPr lang="en-US" sz="2400" dirty="0" err="1" smtClean="0"/>
              <a:t>ভারতে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লোহার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শুরু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 </a:t>
            </a:r>
            <a:r>
              <a:rPr lang="en-US" sz="2400" dirty="0" err="1" smtClean="0"/>
              <a:t>খ্রিষ্টপূর্ব</a:t>
            </a:r>
            <a:r>
              <a:rPr lang="en-US" sz="2400" dirty="0" smtClean="0"/>
              <a:t> ৬০০ </a:t>
            </a:r>
            <a:r>
              <a:rPr lang="en-US" sz="2400" dirty="0" err="1" smtClean="0"/>
              <a:t>অব্দে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খ্রিষ্টপূর্ব</a:t>
            </a:r>
            <a:r>
              <a:rPr lang="en-US" sz="2400" dirty="0" smtClean="0"/>
              <a:t> ৫০০ </a:t>
            </a:r>
            <a:r>
              <a:rPr lang="en-US" sz="2400" dirty="0" err="1" smtClean="0"/>
              <a:t>অব্দে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ব্রিটেনে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লৌহের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ব্যাপক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শুরু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হয়।ধীরে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ধীরে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লৌহের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ভারতবর্ষ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দক্ষিণ-পূর্ব</a:t>
            </a:r>
            <a:r>
              <a:rPr lang="en-US" sz="2400" dirty="0" smtClean="0"/>
              <a:t> </a:t>
            </a:r>
            <a:r>
              <a:rPr lang="en-US" sz="2400" dirty="0" err="1" smtClean="0"/>
              <a:t>এশিয়ার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ইন্দোনেশিয়া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পর্যন্ত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ছড়িয়ে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পড়ে</a:t>
            </a:r>
            <a:r>
              <a:rPr lang="en-US" sz="2400" dirty="0" smtClean="0"/>
              <a:t> ।  </a:t>
            </a:r>
            <a:r>
              <a:rPr lang="en-US" sz="2400" dirty="0" err="1" smtClean="0"/>
              <a:t>এখন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পৃথিবীর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সর্বত্র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লৌহের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অজানা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নয়</a:t>
            </a:r>
            <a:r>
              <a:rPr lang="en-US" sz="2400" dirty="0" smtClean="0"/>
              <a:t> ।</a:t>
            </a:r>
          </a:p>
          <a:p>
            <a:pPr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3434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প্রস্তর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হাতিয়ারসমূহের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প্রস্তত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37" y="166255"/>
            <a:ext cx="4426527" cy="640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843651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প্রস্তর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যুগকে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উপরিভাগে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ক) ২         খ)৩       গ) ৪         ঘ) ৫</a:t>
            </a:r>
          </a:p>
          <a:p>
            <a:pPr marL="742950" indent="-742950" algn="ctr"/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প্রত্নতাত্ত্বিকরা</a:t>
            </a:r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প্রাগৈতিহাসিক</a:t>
            </a:r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কালকে</a:t>
            </a:r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742950" indent="-742950"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৩         খ) ৪         গ) ৫        ঘ)৬</a:t>
            </a:r>
          </a:p>
          <a:p>
            <a:pPr marL="742950" indent="-742950" algn="ctr"/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</a:p>
          <a:p>
            <a:pPr marL="742950" indent="-742950" algn="ctr"/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নব্য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প্রস্তর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খ)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প্রস্তর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গ)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তাম্রপ্রস্তর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ঘ)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লৌহ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endParaRPr lang="en-US" sz="3600" dirty="0" smtClean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ctr"/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676400" y="2286000"/>
            <a:ext cx="9784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H="1">
            <a:off x="4191000" y="2286000"/>
            <a:ext cx="304800" cy="381000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85800" y="3886200"/>
            <a:ext cx="97840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76800" y="3886200"/>
            <a:ext cx="228600" cy="381000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04800" y="5029200"/>
            <a:ext cx="457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553200" y="51816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492869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0"/>
            <a:ext cx="7467600" cy="22098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2286000"/>
            <a:ext cx="9143999" cy="4572000"/>
          </a:xfrm>
          <a:solidFill>
            <a:srgbClr val="00CC00"/>
          </a:solidFill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                              </a:t>
            </a:r>
            <a:r>
              <a:rPr lang="en-US" dirty="0" err="1" smtClean="0">
                <a:solidFill>
                  <a:schemeClr val="tx1"/>
                </a:solidFill>
              </a:rPr>
              <a:t>মোঃ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শাখাওয়াত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হোসেন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                            </a:t>
            </a:r>
            <a:r>
              <a:rPr lang="en-US" dirty="0" err="1" smtClean="0">
                <a:solidFill>
                  <a:schemeClr val="tx1"/>
                </a:solidFill>
              </a:rPr>
              <a:t>প্রভাষক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সমাজবিজ্ঞান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                            </a:t>
            </a:r>
            <a:r>
              <a:rPr lang="en-US" dirty="0" err="1" smtClean="0">
                <a:solidFill>
                  <a:schemeClr val="tx1"/>
                </a:solidFill>
              </a:rPr>
              <a:t>খোশবাস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উচ্চ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বিদ্যালয়</a:t>
            </a:r>
            <a:r>
              <a:rPr lang="en-US" dirty="0" smtClean="0">
                <a:solidFill>
                  <a:schemeClr val="tx1"/>
                </a:solidFill>
              </a:rPr>
              <a:t> ও </a:t>
            </a:r>
            <a:r>
              <a:rPr lang="en-US" dirty="0" err="1" smtClean="0">
                <a:solidFill>
                  <a:schemeClr val="tx1"/>
                </a:solidFill>
              </a:rPr>
              <a:t>কলেজ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                             </a:t>
            </a:r>
            <a:r>
              <a:rPr lang="en-US" dirty="0" err="1" smtClean="0">
                <a:solidFill>
                  <a:schemeClr val="tx1"/>
                </a:solidFill>
              </a:rPr>
              <a:t>খোশবাস</a:t>
            </a:r>
            <a:r>
              <a:rPr lang="en-US" dirty="0" smtClean="0">
                <a:solidFill>
                  <a:schemeClr val="tx1"/>
                </a:solidFill>
              </a:rPr>
              <a:t> ,</a:t>
            </a:r>
            <a:r>
              <a:rPr lang="en-US" dirty="0" err="1" smtClean="0">
                <a:solidFill>
                  <a:schemeClr val="tx1"/>
                </a:solidFill>
              </a:rPr>
              <a:t>বরুড়া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কুমিল্লা</a:t>
            </a:r>
            <a:r>
              <a:rPr lang="en-US" dirty="0" smtClean="0">
                <a:solidFill>
                  <a:schemeClr val="tx1"/>
                </a:solidFill>
              </a:rPr>
              <a:t>। </a:t>
            </a:r>
          </a:p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en-US" dirty="0"/>
          </a:p>
        </p:txBody>
      </p:sp>
      <p:pic>
        <p:nvPicPr>
          <p:cNvPr id="5" name="Picture 4" descr="Untitl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91640" cy="2799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133600"/>
            <a:ext cx="8991600" cy="76200"/>
          </a:xfrm>
          <a:prstGeom prst="rect">
            <a:avLst/>
          </a:prstGeom>
          <a:solidFill>
            <a:srgbClr val="FFFF00"/>
          </a:solidFill>
          <a:ln w="19050">
            <a:solidFill>
              <a:sysClr val="windowText" lastClr="000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HHH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3999" cy="4571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HOME WORK-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2362200"/>
            <a:ext cx="4374573" cy="4350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943" y="2313708"/>
            <a:ext cx="4365666" cy="435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100771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FF0066"/>
          </a:solidFill>
        </p:spPr>
        <p:txBody>
          <a:bodyPr>
            <a:noAutofit/>
          </a:bodyPr>
          <a:lstStyle/>
          <a:p>
            <a:r>
              <a:rPr lang="en-US" sz="9600" dirty="0" err="1" smtClean="0"/>
              <a:t>ধন্যবাদ</a:t>
            </a:r>
            <a:endParaRPr lang="en-US" sz="9600" dirty="0"/>
          </a:p>
        </p:txBody>
      </p:sp>
      <p:pic>
        <p:nvPicPr>
          <p:cNvPr id="5122" name="Picture 2" descr="C:\Users\unicom\Pictures\New folder\orsrc57065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3999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1394085"/>
          </a:xfr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latin typeface="Shonar Bangla" pitchFamily="34" charset="0"/>
                <a:cs typeface="Shonar Bangla" pitchFamily="34" charset="0"/>
              </a:rPr>
              <a:t>বিষয়</a:t>
            </a:r>
            <a:r>
              <a:rPr lang="en-US" sz="7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7200" dirty="0" err="1" smtClean="0">
                <a:latin typeface="Shonar Bangla" pitchFamily="34" charset="0"/>
                <a:cs typeface="Shonar Bangla" pitchFamily="34" charset="0"/>
              </a:rPr>
              <a:t>পরিচিতি</a:t>
            </a:r>
            <a:r>
              <a:rPr lang="en-US" sz="7200" dirty="0" smtClean="0">
                <a:latin typeface="Shonar Bangla" pitchFamily="34" charset="0"/>
                <a:cs typeface="Shonar Bangla" pitchFamily="34" charset="0"/>
              </a:rPr>
              <a:t>-</a:t>
            </a:r>
            <a:endParaRPr lang="en-US" sz="7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sz="half" idx="2"/>
          </p:nvPr>
        </p:nvSpPr>
        <p:spPr>
          <a:xfrm>
            <a:off x="686959" y="1554522"/>
            <a:ext cx="3935186" cy="490582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                                                                                                      </a:t>
            </a: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endParaRPr lang="en-US" sz="2000" dirty="0" smtClean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Content Placeholder 7"/>
          <p:cNvSpPr>
            <a:spLocks noGrp="1"/>
          </p:cNvSpPr>
          <p:nvPr>
            <p:ph sz="quarter" idx="4"/>
          </p:nvPr>
        </p:nvSpPr>
        <p:spPr>
          <a:xfrm>
            <a:off x="0" y="1554522"/>
            <a:ext cx="9143999" cy="5303478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</a:p>
          <a:p>
            <a:pPr>
              <a:buNone/>
            </a:pPr>
            <a:endParaRPr lang="en-US" sz="3200" dirty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বিষয়ঃ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শ্রেণিঃ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দ্বাদশ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অধ্যায়ঃ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তৃতীয়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পাঠঃ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প্রত্নতত্ত্বের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সময়কালের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ভিত্তিতে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000" dirty="0" err="1" smtClean="0">
                <a:latin typeface="Shonar Bangla" pitchFamily="34" charset="0"/>
                <a:cs typeface="Shonar Bangla" pitchFamily="34" charset="0"/>
              </a:rPr>
              <a:t>সমাজের</a:t>
            </a:r>
            <a:r>
              <a:rPr lang="en-US" sz="3000" dirty="0" smtClean="0">
                <a:latin typeface="Shonar Bangla" pitchFamily="34" charset="0"/>
                <a:cs typeface="Shonar Bangla" pitchFamily="34" charset="0"/>
              </a:rPr>
              <a:t>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শ্রেণিবিভাগ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pPr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65653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6600FF"/>
          </a:solidFill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আজকের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পাঠ</a:t>
            </a:r>
            <a:r>
              <a:rPr lang="en-US" dirty="0" smtClean="0">
                <a:solidFill>
                  <a:srgbClr val="FFFF00"/>
                </a:solidFill>
              </a:rPr>
              <a:t>-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305800" cy="3951288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sz="8000" dirty="0" err="1" smtClean="0">
                <a:solidFill>
                  <a:srgbClr val="00B0F0"/>
                </a:solidFill>
              </a:rPr>
              <a:t>প্রত্নতত্ত্বের</a:t>
            </a:r>
            <a:r>
              <a:rPr lang="en-US" sz="8000" dirty="0" smtClean="0">
                <a:solidFill>
                  <a:srgbClr val="00B0F0"/>
                </a:solidFill>
              </a:rPr>
              <a:t> </a:t>
            </a:r>
            <a:r>
              <a:rPr lang="en-US" sz="8000" dirty="0" err="1" smtClean="0">
                <a:solidFill>
                  <a:srgbClr val="00B0F0"/>
                </a:solidFill>
              </a:rPr>
              <a:t>ধারনা</a:t>
            </a:r>
            <a:r>
              <a:rPr lang="en-US" sz="8000" dirty="0" smtClean="0">
                <a:solidFill>
                  <a:srgbClr val="00B0F0"/>
                </a:solidFill>
              </a:rPr>
              <a:t> ও </a:t>
            </a:r>
            <a:r>
              <a:rPr lang="en-US" sz="8000" dirty="0" err="1" smtClean="0">
                <a:solidFill>
                  <a:srgbClr val="00B0F0"/>
                </a:solidFill>
              </a:rPr>
              <a:t>শ্রেণিবিভাগ</a:t>
            </a:r>
            <a:r>
              <a:rPr lang="en-US" sz="8000" dirty="0" smtClean="0">
                <a:solidFill>
                  <a:srgbClr val="00B0F0"/>
                </a:solidFill>
              </a:rPr>
              <a:t>।</a:t>
            </a:r>
            <a:endParaRPr lang="en-US" sz="8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CC00"/>
          </a:solidFill>
        </p:spPr>
        <p:txBody>
          <a:bodyPr>
            <a:normAutofit/>
          </a:bodyPr>
          <a:lstStyle/>
          <a:p>
            <a:r>
              <a:rPr lang="en-US" sz="3600" dirty="0" err="1" smtClean="0"/>
              <a:t>এই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r>
              <a:rPr lang="en-US" sz="3600" dirty="0" smtClean="0"/>
              <a:t> </a:t>
            </a:r>
            <a:r>
              <a:rPr lang="en-US" sz="3600" dirty="0" err="1" smtClean="0"/>
              <a:t>শেষে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শিক্ষার্থীরা</a:t>
            </a:r>
            <a:r>
              <a:rPr lang="en-US" sz="3600" dirty="0" smtClean="0"/>
              <a:t>-------------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0" y="1371600"/>
            <a:ext cx="9144000" cy="5486400"/>
          </a:xfrm>
          <a:solidFill>
            <a:srgbClr val="FF9933"/>
          </a:solidFill>
          <a:ln>
            <a:solidFill>
              <a:srgbClr val="FF9933"/>
            </a:solidFill>
          </a:ln>
        </p:spPr>
        <p:txBody>
          <a:bodyPr>
            <a:normAutofit/>
          </a:bodyPr>
          <a:lstStyle/>
          <a:p>
            <a:r>
              <a:rPr lang="en-US" sz="4400" dirty="0" err="1" smtClean="0"/>
              <a:t>প্রত্নতত্ত্বের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ধারণা</a:t>
            </a:r>
            <a:r>
              <a:rPr lang="en-US" sz="4400" dirty="0" smtClean="0"/>
              <a:t> </a:t>
            </a:r>
            <a:r>
              <a:rPr lang="en-US" sz="4400" dirty="0" err="1" smtClean="0"/>
              <a:t>এবং</a:t>
            </a:r>
            <a:r>
              <a:rPr lang="en-US" sz="4400" dirty="0" smtClean="0"/>
              <a:t> </a:t>
            </a:r>
            <a:r>
              <a:rPr lang="en-US" sz="4400" dirty="0" err="1" smtClean="0"/>
              <a:t>উৎস</a:t>
            </a:r>
            <a:r>
              <a:rPr lang="en-US" sz="4400" dirty="0" smtClean="0"/>
              <a:t> </a:t>
            </a:r>
            <a:r>
              <a:rPr lang="en-US" sz="4400" dirty="0" err="1" smtClean="0"/>
              <a:t>ব্যাখ্যা</a:t>
            </a:r>
            <a:r>
              <a:rPr lang="en-US" sz="4400" dirty="0" smtClean="0"/>
              <a:t> </a:t>
            </a:r>
            <a:r>
              <a:rPr lang="en-US" sz="4400" dirty="0" err="1" smtClean="0"/>
              <a:t>করতে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পারবে</a:t>
            </a:r>
            <a:r>
              <a:rPr lang="en-US" sz="4400" dirty="0" smtClean="0"/>
              <a:t> ।</a:t>
            </a:r>
          </a:p>
          <a:p>
            <a:r>
              <a:rPr lang="en-US" sz="4400" dirty="0" err="1" smtClean="0"/>
              <a:t>প্রত্নতত্ত্বের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সময়কালের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ভিত্তিতে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সমাজের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শ্রেণিবিভাগের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ছক</a:t>
            </a:r>
            <a:r>
              <a:rPr lang="en-US" sz="4400" dirty="0" smtClean="0"/>
              <a:t> </a:t>
            </a:r>
            <a:r>
              <a:rPr lang="en-US" sz="4400" dirty="0" err="1" smtClean="0"/>
              <a:t>তৈরি</a:t>
            </a:r>
            <a:r>
              <a:rPr lang="en-US" sz="4400" dirty="0" smtClean="0"/>
              <a:t> </a:t>
            </a:r>
            <a:r>
              <a:rPr lang="en-US" sz="4400" dirty="0" err="1" smtClean="0"/>
              <a:t>করতে</a:t>
            </a:r>
            <a:r>
              <a:rPr lang="en-US" sz="4400" dirty="0" smtClean="0"/>
              <a:t>  </a:t>
            </a:r>
            <a:r>
              <a:rPr lang="en-US" sz="4400" dirty="0" err="1" smtClean="0"/>
              <a:t>পারবে</a:t>
            </a:r>
            <a:r>
              <a:rPr lang="en-US" sz="4400" dirty="0" smtClean="0"/>
              <a:t> ।</a:t>
            </a:r>
          </a:p>
          <a:p>
            <a:r>
              <a:rPr lang="en-US" sz="4400" dirty="0" err="1" smtClean="0"/>
              <a:t>বিভিন্ন</a:t>
            </a:r>
            <a:r>
              <a:rPr lang="en-US" sz="4400" dirty="0" smtClean="0"/>
              <a:t> </a:t>
            </a:r>
            <a:r>
              <a:rPr lang="en-US" sz="4400" dirty="0" err="1" smtClean="0"/>
              <a:t>যুগের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ধারণা</a:t>
            </a:r>
            <a:r>
              <a:rPr lang="en-US" sz="4400" dirty="0" smtClean="0"/>
              <a:t> </a:t>
            </a:r>
            <a:r>
              <a:rPr lang="en-US" sz="4400" dirty="0" err="1" smtClean="0"/>
              <a:t>বর্ণনা</a:t>
            </a:r>
            <a:r>
              <a:rPr lang="en-US" sz="4400" dirty="0" smtClean="0"/>
              <a:t> </a:t>
            </a:r>
            <a:r>
              <a:rPr lang="en-US" sz="4400" dirty="0" err="1" smtClean="0"/>
              <a:t>করতে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পারবে</a:t>
            </a:r>
            <a:r>
              <a:rPr lang="en-US" sz="4400" dirty="0" smtClean="0"/>
              <a:t> </a:t>
            </a:r>
            <a:r>
              <a:rPr lang="en-US" sz="4000" dirty="0" smtClean="0"/>
              <a:t>।</a:t>
            </a:r>
            <a:endParaRPr lang="en-US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প্রত্নতত্ত্বের</a:t>
            </a:r>
            <a:r>
              <a:rPr lang="en-US" dirty="0" smtClean="0"/>
              <a:t> </a:t>
            </a:r>
            <a:r>
              <a:rPr lang="en-US" dirty="0" err="1" smtClean="0"/>
              <a:t>ধারণা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0" y="1447800"/>
            <a:ext cx="9144000" cy="5410200"/>
          </a:xfrm>
          <a:solidFill>
            <a:srgbClr val="FF0066"/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১)</a:t>
            </a:r>
            <a:r>
              <a:rPr lang="en-US" dirty="0" err="1" smtClean="0">
                <a:solidFill>
                  <a:srgbClr val="00B0F0"/>
                </a:solidFill>
              </a:rPr>
              <a:t>খনন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কাজ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থেকে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উদ্ধারকৃত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হাতিয়ার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তীর</a:t>
            </a:r>
            <a:r>
              <a:rPr lang="en-US" dirty="0" smtClean="0">
                <a:solidFill>
                  <a:srgbClr val="00B0F0"/>
                </a:solidFill>
              </a:rPr>
              <a:t> ,</a:t>
            </a:r>
            <a:r>
              <a:rPr lang="en-US" dirty="0" err="1" smtClean="0">
                <a:solidFill>
                  <a:srgbClr val="00B0F0"/>
                </a:solidFill>
              </a:rPr>
              <a:t>ধনুক,স্থাপত্য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ঘরবাড়ি</a:t>
            </a:r>
            <a:r>
              <a:rPr lang="en-US" dirty="0" smtClean="0">
                <a:solidFill>
                  <a:srgbClr val="00B0F0"/>
                </a:solidFill>
              </a:rPr>
              <a:t> ,</a:t>
            </a:r>
          </a:p>
          <a:p>
            <a:pPr>
              <a:buNone/>
            </a:pPr>
            <a:r>
              <a:rPr lang="en-US" dirty="0" err="1" smtClean="0">
                <a:solidFill>
                  <a:srgbClr val="00B0F0"/>
                </a:solidFill>
              </a:rPr>
              <a:t>তৈজসপত্র,আসবাপত্র</a:t>
            </a:r>
            <a:r>
              <a:rPr lang="en-US" dirty="0" smtClean="0">
                <a:solidFill>
                  <a:srgbClr val="00B0F0"/>
                </a:solidFill>
              </a:rPr>
              <a:t> ,</a:t>
            </a:r>
            <a:r>
              <a:rPr lang="en-US" dirty="0" err="1" smtClean="0">
                <a:solidFill>
                  <a:srgbClr val="00B0F0"/>
                </a:solidFill>
              </a:rPr>
              <a:t>ইত্যাদি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পরীক্ষা-নিরীক্ষা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করে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প্রাগৈতিহাসিক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যুগের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মানব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সমাজ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সম্পর্কে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গবেষণার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বিষয়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হচ্ছে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প্রত্নতত্ত্ব</a:t>
            </a:r>
            <a:r>
              <a:rPr lang="en-US" dirty="0" smtClean="0">
                <a:solidFill>
                  <a:srgbClr val="00B0F0"/>
                </a:solidFill>
              </a:rPr>
              <a:t> ।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২)Archaeology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এসেছে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গ্রিক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শব্দ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“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Archaeos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”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অর্থা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ৎ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প্রাচীন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আর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Logia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অর্থ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অধ্যয়ন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বা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পাঠ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।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বিভিন্ন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সমাজবিজ্ঞানীরা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ভিন্ন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ভিন্ন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সংজ্ঞা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দিয়েছেন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/>
              <a:t>–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        </a:t>
            </a:r>
            <a:r>
              <a:rPr lang="en-US" dirty="0" err="1" smtClean="0">
                <a:solidFill>
                  <a:srgbClr val="FFC000"/>
                </a:solidFill>
              </a:rPr>
              <a:t>টেইলর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বলেন</a:t>
            </a:r>
            <a:r>
              <a:rPr lang="en-US" dirty="0" smtClean="0">
                <a:solidFill>
                  <a:srgbClr val="FFC000"/>
                </a:solidFill>
              </a:rPr>
              <a:t> ,”</a:t>
            </a:r>
            <a:r>
              <a:rPr lang="en-US" dirty="0" err="1" smtClean="0">
                <a:solidFill>
                  <a:srgbClr val="FFC000"/>
                </a:solidFill>
              </a:rPr>
              <a:t>প্রত্নতত্ত্ব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হচ্ছে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অতীতের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ধ্বংসাবশেষ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সম্পর্কিত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পাঠ</a:t>
            </a:r>
            <a:r>
              <a:rPr lang="en-US" dirty="0" smtClean="0">
                <a:solidFill>
                  <a:srgbClr val="FFC000"/>
                </a:solidFill>
              </a:rPr>
              <a:t>”  </a:t>
            </a:r>
          </a:p>
          <a:p>
            <a:pPr>
              <a:buNone/>
            </a:pPr>
            <a:r>
              <a:rPr lang="en-US" dirty="0" smtClean="0">
                <a:solidFill>
                  <a:srgbClr val="00CC00"/>
                </a:solidFill>
              </a:rPr>
              <a:t> </a:t>
            </a:r>
            <a:r>
              <a:rPr lang="en-US" dirty="0" err="1" smtClean="0">
                <a:solidFill>
                  <a:srgbClr val="00CC00"/>
                </a:solidFill>
              </a:rPr>
              <a:t>গর্ডন</a:t>
            </a:r>
            <a:r>
              <a:rPr lang="en-US" dirty="0" smtClean="0">
                <a:solidFill>
                  <a:srgbClr val="00CC00"/>
                </a:solidFill>
              </a:rPr>
              <a:t> </a:t>
            </a:r>
            <a:r>
              <a:rPr lang="en-US" dirty="0" err="1" smtClean="0">
                <a:solidFill>
                  <a:srgbClr val="00CC00"/>
                </a:solidFill>
              </a:rPr>
              <a:t>চাইল্ডের</a:t>
            </a:r>
            <a:r>
              <a:rPr lang="en-US" dirty="0" smtClean="0">
                <a:solidFill>
                  <a:srgbClr val="00CC00"/>
                </a:solidFill>
              </a:rPr>
              <a:t> </a:t>
            </a:r>
            <a:r>
              <a:rPr lang="en-US" dirty="0" err="1" smtClean="0">
                <a:solidFill>
                  <a:srgbClr val="00CC00"/>
                </a:solidFill>
              </a:rPr>
              <a:t>ভাষায়</a:t>
            </a:r>
            <a:r>
              <a:rPr lang="en-US" dirty="0" smtClean="0">
                <a:solidFill>
                  <a:srgbClr val="00CC00"/>
                </a:solidFill>
              </a:rPr>
              <a:t> –</a:t>
            </a:r>
            <a:r>
              <a:rPr lang="en-US" dirty="0" err="1" smtClean="0">
                <a:solidFill>
                  <a:srgbClr val="00CC00"/>
                </a:solidFill>
              </a:rPr>
              <a:t>প্রাচীন</a:t>
            </a:r>
            <a:r>
              <a:rPr lang="en-US" dirty="0" smtClean="0">
                <a:solidFill>
                  <a:srgbClr val="00CC00"/>
                </a:solidFill>
              </a:rPr>
              <a:t> </a:t>
            </a:r>
            <a:r>
              <a:rPr lang="en-US" dirty="0" err="1" smtClean="0">
                <a:solidFill>
                  <a:srgbClr val="00CC00"/>
                </a:solidFill>
              </a:rPr>
              <a:t>মানুষের</a:t>
            </a:r>
            <a:r>
              <a:rPr lang="en-US" dirty="0" smtClean="0">
                <a:solidFill>
                  <a:srgbClr val="00CC00"/>
                </a:solidFill>
              </a:rPr>
              <a:t> </a:t>
            </a:r>
            <a:r>
              <a:rPr lang="en-US" dirty="0" err="1" smtClean="0">
                <a:solidFill>
                  <a:srgbClr val="00CC00"/>
                </a:solidFill>
              </a:rPr>
              <a:t>আংশিক</a:t>
            </a:r>
            <a:r>
              <a:rPr lang="en-US" dirty="0" smtClean="0">
                <a:solidFill>
                  <a:srgbClr val="00CC00"/>
                </a:solidFill>
              </a:rPr>
              <a:t> </a:t>
            </a:r>
            <a:r>
              <a:rPr lang="en-US" dirty="0" err="1" smtClean="0">
                <a:solidFill>
                  <a:srgbClr val="00CC00"/>
                </a:solidFill>
              </a:rPr>
              <a:t>পরিচয়</a:t>
            </a:r>
            <a:r>
              <a:rPr lang="en-US" dirty="0" smtClean="0">
                <a:solidFill>
                  <a:srgbClr val="00CC00"/>
                </a:solidFill>
              </a:rPr>
              <a:t> </a:t>
            </a:r>
            <a:r>
              <a:rPr lang="en-US" dirty="0" err="1" smtClean="0">
                <a:solidFill>
                  <a:srgbClr val="00CC00"/>
                </a:solidFill>
              </a:rPr>
              <a:t>দেয়</a:t>
            </a:r>
            <a:r>
              <a:rPr lang="en-US" dirty="0" smtClean="0">
                <a:solidFill>
                  <a:srgbClr val="00CC00"/>
                </a:solidFill>
              </a:rPr>
              <a:t> </a:t>
            </a:r>
            <a:r>
              <a:rPr lang="en-US" dirty="0" err="1" smtClean="0">
                <a:solidFill>
                  <a:srgbClr val="00CC00"/>
                </a:solidFill>
              </a:rPr>
              <a:t>না</a:t>
            </a:r>
            <a:r>
              <a:rPr lang="en-US" dirty="0" smtClean="0">
                <a:solidFill>
                  <a:srgbClr val="00CC00"/>
                </a:solidFill>
              </a:rPr>
              <a:t> </a:t>
            </a:r>
            <a:r>
              <a:rPr lang="en-US" dirty="0" err="1" smtClean="0">
                <a:solidFill>
                  <a:srgbClr val="00CC00"/>
                </a:solidFill>
              </a:rPr>
              <a:t>প্রাচীন</a:t>
            </a:r>
            <a:r>
              <a:rPr lang="en-US" dirty="0" smtClean="0">
                <a:solidFill>
                  <a:srgbClr val="00CC0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00CC00"/>
                </a:solidFill>
              </a:rPr>
              <a:t> </a:t>
            </a:r>
            <a:r>
              <a:rPr lang="en-US" dirty="0" err="1" smtClean="0">
                <a:solidFill>
                  <a:srgbClr val="00CC00"/>
                </a:solidFill>
              </a:rPr>
              <a:t>মানুষের</a:t>
            </a:r>
            <a:r>
              <a:rPr lang="en-US" dirty="0" smtClean="0">
                <a:solidFill>
                  <a:srgbClr val="00CC00"/>
                </a:solidFill>
              </a:rPr>
              <a:t> </a:t>
            </a:r>
            <a:r>
              <a:rPr lang="en-US" dirty="0" err="1" smtClean="0">
                <a:solidFill>
                  <a:srgbClr val="00CC00"/>
                </a:solidFill>
              </a:rPr>
              <a:t>জীবনযাত্রার</a:t>
            </a:r>
            <a:r>
              <a:rPr lang="en-US" dirty="0" smtClean="0">
                <a:solidFill>
                  <a:srgbClr val="00CC00"/>
                </a:solidFill>
              </a:rPr>
              <a:t> </a:t>
            </a:r>
            <a:r>
              <a:rPr lang="en-US" dirty="0" err="1" smtClean="0">
                <a:solidFill>
                  <a:srgbClr val="00CC00"/>
                </a:solidFill>
              </a:rPr>
              <a:t>রেখাচিত্র</a:t>
            </a:r>
            <a:r>
              <a:rPr lang="en-US" dirty="0" smtClean="0">
                <a:solidFill>
                  <a:srgbClr val="00CC00"/>
                </a:solidFill>
              </a:rPr>
              <a:t> </a:t>
            </a:r>
            <a:r>
              <a:rPr lang="en-US" dirty="0" err="1" smtClean="0">
                <a:solidFill>
                  <a:srgbClr val="00CC00"/>
                </a:solidFill>
              </a:rPr>
              <a:t>ফুটিয়ে</a:t>
            </a:r>
            <a:r>
              <a:rPr lang="en-US" dirty="0" smtClean="0">
                <a:solidFill>
                  <a:srgbClr val="00CC00"/>
                </a:solidFill>
              </a:rPr>
              <a:t> </a:t>
            </a:r>
            <a:r>
              <a:rPr lang="en-US" dirty="0" err="1" smtClean="0">
                <a:solidFill>
                  <a:srgbClr val="00CC00"/>
                </a:solidFill>
              </a:rPr>
              <a:t>তুলতে</a:t>
            </a:r>
            <a:r>
              <a:rPr lang="en-US" dirty="0" smtClean="0">
                <a:solidFill>
                  <a:srgbClr val="00CC00"/>
                </a:solidFill>
              </a:rPr>
              <a:t> </a:t>
            </a:r>
            <a:r>
              <a:rPr lang="en-US" dirty="0" err="1" smtClean="0">
                <a:solidFill>
                  <a:srgbClr val="00CC00"/>
                </a:solidFill>
              </a:rPr>
              <a:t>চেষ্টা</a:t>
            </a:r>
            <a:r>
              <a:rPr lang="en-US" dirty="0" smtClean="0">
                <a:solidFill>
                  <a:srgbClr val="00CC00"/>
                </a:solidFill>
              </a:rPr>
              <a:t> </a:t>
            </a:r>
            <a:r>
              <a:rPr lang="en-US" dirty="0" err="1" smtClean="0">
                <a:solidFill>
                  <a:srgbClr val="00CC00"/>
                </a:solidFill>
              </a:rPr>
              <a:t>করে</a:t>
            </a:r>
            <a:r>
              <a:rPr lang="en-US" dirty="0" smtClean="0">
                <a:solidFill>
                  <a:srgbClr val="00CC00"/>
                </a:solidFill>
              </a:rPr>
              <a:t> ।</a:t>
            </a:r>
            <a:r>
              <a:rPr lang="en-US" dirty="0" err="1" smtClean="0"/>
              <a:t>প্রত্নতত্ত্ব</a:t>
            </a:r>
            <a:r>
              <a:rPr lang="en-US" dirty="0" smtClean="0"/>
              <a:t> </a:t>
            </a:r>
            <a:r>
              <a:rPr lang="en-US" dirty="0" err="1" smtClean="0"/>
              <a:t>খনন</a:t>
            </a:r>
            <a:r>
              <a:rPr lang="en-US" dirty="0" smtClean="0"/>
              <a:t>-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কার্যের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উদ্ধারকৃত</a:t>
            </a:r>
            <a:r>
              <a:rPr lang="en-US" dirty="0" smtClean="0"/>
              <a:t> </a:t>
            </a:r>
            <a:r>
              <a:rPr lang="en-US" dirty="0" err="1" smtClean="0"/>
              <a:t>মানবজাতির</a:t>
            </a:r>
            <a:r>
              <a:rPr lang="en-US" dirty="0" smtClean="0"/>
              <a:t> </a:t>
            </a:r>
            <a:r>
              <a:rPr lang="en-US" dirty="0" err="1" smtClean="0"/>
              <a:t>দৈহিক</a:t>
            </a:r>
            <a:r>
              <a:rPr lang="en-US" dirty="0" smtClean="0"/>
              <a:t> ও </a:t>
            </a:r>
            <a:r>
              <a:rPr lang="en-US" dirty="0" err="1" smtClean="0"/>
              <a:t>সাংস্কৃতিক</a:t>
            </a:r>
            <a:r>
              <a:rPr lang="en-US" dirty="0" smtClean="0"/>
              <a:t> </a:t>
            </a:r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r>
              <a:rPr lang="en-US" dirty="0" smtClean="0"/>
              <a:t> </a:t>
            </a:r>
            <a:r>
              <a:rPr lang="en-US" dirty="0" err="1" smtClean="0"/>
              <a:t>বিস্তারিত</a:t>
            </a:r>
            <a:r>
              <a:rPr lang="en-US" dirty="0" smtClean="0"/>
              <a:t> </a:t>
            </a:r>
            <a:r>
              <a:rPr lang="en-US" dirty="0" err="1" smtClean="0"/>
              <a:t>আলোচনা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।</a:t>
            </a:r>
            <a:r>
              <a:rPr lang="en-US" dirty="0" err="1" smtClean="0"/>
              <a:t>এজন্য</a:t>
            </a:r>
            <a:r>
              <a:rPr lang="en-US" dirty="0" smtClean="0"/>
              <a:t> </a:t>
            </a:r>
            <a:r>
              <a:rPr lang="en-US" dirty="0" err="1" smtClean="0"/>
              <a:t>প্রত্নতত্ত্বকে</a:t>
            </a:r>
            <a:r>
              <a:rPr lang="en-US" dirty="0" smtClean="0"/>
              <a:t> </a:t>
            </a:r>
            <a:r>
              <a:rPr lang="en-US" dirty="0" err="1" smtClean="0"/>
              <a:t>দৈহিক</a:t>
            </a:r>
            <a:r>
              <a:rPr lang="en-US" dirty="0" smtClean="0"/>
              <a:t> ও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 </a:t>
            </a:r>
            <a:r>
              <a:rPr lang="en-US" dirty="0" err="1" smtClean="0">
                <a:solidFill>
                  <a:srgbClr val="00B0F0"/>
                </a:solidFill>
              </a:rPr>
              <a:t>সাংস্কৃতিক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উভয়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নৃবিজ্ঞানের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উপশাখা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বলে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অভিহিত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করা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হয়</a:t>
            </a:r>
            <a:r>
              <a:rPr lang="en-US" dirty="0" smtClean="0">
                <a:solidFill>
                  <a:srgbClr val="00B0F0"/>
                </a:solidFill>
              </a:rPr>
              <a:t> ।</a:t>
            </a:r>
            <a:r>
              <a:rPr lang="en-US" dirty="0" err="1" smtClean="0">
                <a:solidFill>
                  <a:srgbClr val="00B0F0"/>
                </a:solidFill>
              </a:rPr>
              <a:t>প্রত্নতাত্ত্বিকগ্ণ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হাজার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হাজার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বছর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পূর্বের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প্রাণী</a:t>
            </a:r>
            <a:r>
              <a:rPr lang="en-US" dirty="0" smtClean="0">
                <a:solidFill>
                  <a:srgbClr val="00B0F0"/>
                </a:solidFill>
              </a:rPr>
              <a:t> ও </a:t>
            </a:r>
            <a:r>
              <a:rPr lang="en-US" dirty="0" err="1" smtClean="0">
                <a:solidFill>
                  <a:srgbClr val="00B0F0"/>
                </a:solidFill>
              </a:rPr>
              <a:t>গাছপালার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জীবাশ্ব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এবং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আবিস্কার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এবং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এদের</a:t>
            </a:r>
            <a:r>
              <a:rPr lang="en-US" dirty="0" smtClean="0">
                <a:solidFill>
                  <a:srgbClr val="00B0F0"/>
                </a:solidFill>
              </a:rPr>
              <a:t>  </a:t>
            </a:r>
            <a:r>
              <a:rPr lang="en-US" dirty="0" err="1" smtClean="0">
                <a:solidFill>
                  <a:srgbClr val="00B0F0"/>
                </a:solidFill>
              </a:rPr>
              <a:t>শ্রেণিবিন্যাসের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ক্ষেত্রে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গুরুত্বপূর্ণ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ভূমিকা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রাখে</a:t>
            </a:r>
            <a:r>
              <a:rPr lang="en-US" dirty="0" smtClean="0">
                <a:solidFill>
                  <a:srgbClr val="00B0F0"/>
                </a:solidFill>
              </a:rPr>
              <a:t>।</a:t>
            </a:r>
          </a:p>
          <a:p>
            <a:pPr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flipV="1">
            <a:off x="0" y="3505199"/>
            <a:ext cx="762000" cy="4571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3333FF"/>
          </a:solidFill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প্রাচীন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প্রস্তর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যুগ</a:t>
            </a:r>
            <a:r>
              <a:rPr lang="en-US" dirty="0" smtClean="0">
                <a:solidFill>
                  <a:srgbClr val="FFFF00"/>
                </a:solidFill>
              </a:rPr>
              <a:t>-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unicom\Pictures\New folder\pastar zo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95400"/>
            <a:ext cx="4572000" cy="5562600"/>
          </a:xfrm>
          <a:prstGeom prst="rect">
            <a:avLst/>
          </a:prstGeom>
          <a:noFill/>
        </p:spPr>
      </p:pic>
      <p:pic>
        <p:nvPicPr>
          <p:cNvPr id="2050" name="Picture 2" descr="C:\Users\unicom\Pictures\New folder\প্রাচীন প্রস্ত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4495800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/>
          </a:solidFill>
        </p:spPr>
        <p:txBody>
          <a:bodyPr/>
          <a:lstStyle/>
          <a:p>
            <a:r>
              <a:rPr lang="en-US" dirty="0" err="1" smtClean="0"/>
              <a:t>প্রাচীন</a:t>
            </a:r>
            <a:r>
              <a:rPr lang="en-US" dirty="0" smtClean="0"/>
              <a:t> </a:t>
            </a:r>
            <a:r>
              <a:rPr lang="en-US" dirty="0" err="1" smtClean="0"/>
              <a:t>প্রস্তর</a:t>
            </a:r>
            <a:r>
              <a:rPr lang="en-US" dirty="0" smtClean="0"/>
              <a:t> </a:t>
            </a:r>
            <a:r>
              <a:rPr lang="en-US" dirty="0" err="1" smtClean="0"/>
              <a:t>যুগ</a:t>
            </a:r>
            <a:r>
              <a:rPr lang="en-US" dirty="0" smtClean="0"/>
              <a:t> –The </a:t>
            </a:r>
            <a:r>
              <a:rPr lang="en-US" dirty="0" err="1" smtClean="0"/>
              <a:t>Palaeolithic</a:t>
            </a:r>
            <a:r>
              <a:rPr lang="en-US" dirty="0" smtClean="0"/>
              <a:t> 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524000"/>
            <a:ext cx="9144000" cy="5334000"/>
          </a:xfrm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প্রাচীন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প্রস্তর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যুগের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ইংরেজি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প্রতিশব্দ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হচ্ছে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Palaeolithi</a:t>
            </a:r>
            <a:r>
              <a:rPr lang="en-US" dirty="0" smtClean="0">
                <a:solidFill>
                  <a:srgbClr val="C00000"/>
                </a:solidFill>
              </a:rPr>
              <a:t> age </a:t>
            </a:r>
            <a:r>
              <a:rPr lang="en-US" dirty="0" err="1" smtClean="0">
                <a:solidFill>
                  <a:srgbClr val="C00000"/>
                </a:solidFill>
              </a:rPr>
              <a:t>যার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Palaeolithic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শব্দটি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দুটি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গ্রীক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শব্দ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Palaeo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এবং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Lithos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শব্দদ্বয়ের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সমম্বয়ে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গঠিত</a:t>
            </a:r>
            <a:r>
              <a:rPr lang="en-US" dirty="0" smtClean="0">
                <a:solidFill>
                  <a:srgbClr val="C00000"/>
                </a:solidFill>
              </a:rPr>
              <a:t>  ।  </a:t>
            </a:r>
            <a:r>
              <a:rPr lang="en-US" dirty="0" err="1" smtClean="0">
                <a:solidFill>
                  <a:srgbClr val="C00000"/>
                </a:solidFill>
              </a:rPr>
              <a:t>Palaeo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শব্দের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অর্থ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হচ্ছে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পুরাতন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এবং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Lithos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শব্দের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অর্থ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হচ্ছে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পাথর</a:t>
            </a:r>
            <a:r>
              <a:rPr lang="en-US" dirty="0" smtClean="0">
                <a:solidFill>
                  <a:srgbClr val="C00000"/>
                </a:solidFill>
              </a:rPr>
              <a:t> ।</a:t>
            </a:r>
            <a:r>
              <a:rPr lang="en-US" dirty="0" err="1" smtClean="0">
                <a:solidFill>
                  <a:srgbClr val="C00000"/>
                </a:solidFill>
              </a:rPr>
              <a:t>প্রস্তর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যুগের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প্রথম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পর্যায়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হচ্ছে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প্রাচীন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প্রস্তর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যুগ</a:t>
            </a:r>
            <a:r>
              <a:rPr lang="en-US" dirty="0" smtClean="0">
                <a:solidFill>
                  <a:srgbClr val="C00000"/>
                </a:solidFill>
              </a:rPr>
              <a:t> ।</a:t>
            </a:r>
            <a:r>
              <a:rPr lang="en-US" dirty="0" err="1" smtClean="0">
                <a:solidFill>
                  <a:srgbClr val="C00000"/>
                </a:solidFill>
              </a:rPr>
              <a:t>প্রস্তর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যুগের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মধ্যে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এটি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সবচেয়ে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দীর্ঘ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।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                                                                          </a:t>
            </a:r>
          </a:p>
          <a:p>
            <a:pPr>
              <a:buNone/>
            </a:pPr>
            <a:r>
              <a:rPr lang="en-US" dirty="0" err="1" smtClean="0">
                <a:solidFill>
                  <a:srgbClr val="FF0066"/>
                </a:solidFill>
              </a:rPr>
              <a:t>প্রাথমিক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err="1" smtClean="0">
                <a:solidFill>
                  <a:srgbClr val="FF0066"/>
                </a:solidFill>
              </a:rPr>
              <a:t>পর্যায়</a:t>
            </a:r>
            <a:r>
              <a:rPr lang="en-US" dirty="0" smtClean="0">
                <a:solidFill>
                  <a:srgbClr val="FF0066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–</a:t>
            </a:r>
            <a:r>
              <a:rPr lang="en-US" dirty="0" err="1" smtClean="0">
                <a:solidFill>
                  <a:srgbClr val="7030A0"/>
                </a:solidFill>
              </a:rPr>
              <a:t>খ্রিষ্টপূর্ব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প্রায়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একলক্ষ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থেকে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খ্রীষ্টপূর্ব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ষাট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en-US" dirty="0" err="1" smtClean="0">
                <a:solidFill>
                  <a:srgbClr val="7030A0"/>
                </a:solidFill>
              </a:rPr>
              <a:t>হাজার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অব্দ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পর্যন্ত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প্রাচিন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প্রস্তর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যুগের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প্রাথমিক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পর্যায়</a:t>
            </a:r>
            <a:r>
              <a:rPr lang="en-US" dirty="0" smtClean="0">
                <a:solidFill>
                  <a:srgbClr val="7030A0"/>
                </a:solidFill>
              </a:rPr>
              <a:t> ।</a:t>
            </a:r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মাধ্যমিক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পর্যায়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–</a:t>
            </a:r>
            <a:r>
              <a:rPr lang="en-US" dirty="0" err="1" smtClean="0">
                <a:solidFill>
                  <a:srgbClr val="7030A0"/>
                </a:solidFill>
              </a:rPr>
              <a:t>খ্রীষ্টপূর্ব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ষাট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হাজার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থেকে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খ্রিষ্টপূর্ব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ত্রিশ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হাজার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অব্দ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en-US" dirty="0" err="1" smtClean="0">
                <a:solidFill>
                  <a:srgbClr val="7030A0"/>
                </a:solidFill>
              </a:rPr>
              <a:t>পর্যন্ত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প্রাচীন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প্রস্তর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যুগের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মাধ্যমিক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পর্যায়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বলে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অভিহিত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করা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হয়</a:t>
            </a:r>
            <a:r>
              <a:rPr lang="en-US" dirty="0" smtClean="0">
                <a:solidFill>
                  <a:srgbClr val="7030A0"/>
                </a:solidFill>
              </a:rPr>
              <a:t> ।</a:t>
            </a:r>
          </a:p>
          <a:p>
            <a:pPr>
              <a:buNone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শেষ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পর্যায়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– </a:t>
            </a:r>
            <a:r>
              <a:rPr lang="en-US" dirty="0" err="1" smtClean="0">
                <a:solidFill>
                  <a:srgbClr val="C00000"/>
                </a:solidFill>
              </a:rPr>
              <a:t>খ্রিষ্টপূর্ব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ত্রিশ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হাজার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অব্দ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থেকে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খ্রিষ্টপূর্ব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দশ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হাজার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অব্দ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পর্যন্ত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সময়কালকে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বলা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হয়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প্রাচীন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>
                <a:solidFill>
                  <a:srgbClr val="C00000"/>
                </a:solidFill>
              </a:rPr>
              <a:t>প্রস্তর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যুগের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শেষ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পর্যায়</a:t>
            </a:r>
            <a:r>
              <a:rPr lang="en-US" dirty="0" smtClean="0">
                <a:solidFill>
                  <a:srgbClr val="C00000"/>
                </a:solidFill>
              </a:rPr>
              <a:t> ।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Neolithic age </a:t>
            </a:r>
            <a:r>
              <a:rPr lang="en-US" dirty="0" smtClean="0"/>
              <a:t>–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নব্য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প্রস্তর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যুগ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unicom\Pictures\New folder\নব্যপ্রস্ত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572000" cy="5334000"/>
          </a:xfrm>
          <a:prstGeom prst="rect">
            <a:avLst/>
          </a:prstGeom>
          <a:noFill/>
        </p:spPr>
      </p:pic>
      <p:pic>
        <p:nvPicPr>
          <p:cNvPr id="5123" name="Picture 3" descr="C:\Users\unicom\Pictures\New folder\নব্য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0"/>
            <a:ext cx="4419600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918</Words>
  <Application>Microsoft Office PowerPoint</Application>
  <PresentationFormat>On-screen Show (4:3)</PresentationFormat>
  <Paragraphs>118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Well come</vt:lpstr>
      <vt:lpstr> পরিচিতি</vt:lpstr>
      <vt:lpstr>Slide 3</vt:lpstr>
      <vt:lpstr>আজকের পাঠ-</vt:lpstr>
      <vt:lpstr>এই পাঠ শেষে শিক্ষার্থীরা-------------</vt:lpstr>
      <vt:lpstr>প্রত্নতত্ত্বের ধারণা-</vt:lpstr>
      <vt:lpstr> প্রাচীন প্রস্তর যুগ-</vt:lpstr>
      <vt:lpstr>প্রাচীন প্রস্তর যুগ –The Palaeolithic age</vt:lpstr>
      <vt:lpstr>Neolithic age –নব্য প্রস্তর যুগ</vt:lpstr>
      <vt:lpstr>নব্যপ্রস্তর যুগের প্রভাব -</vt:lpstr>
      <vt:lpstr>নব্যপ্রস্তর যুগের হাতিয়ার-</vt:lpstr>
      <vt:lpstr>ব্রোঞ্জ যুগ –The Bronze</vt:lpstr>
      <vt:lpstr>ব্রোঞ্জ যুগ এর সূচনা -</vt:lpstr>
      <vt:lpstr>তাম্র যুগ-The copper age</vt:lpstr>
      <vt:lpstr>তাম্র যুগের সূচনা –(৩৫০০-২৩০০খ্রিষ্টপূর্ব)</vt:lpstr>
      <vt:lpstr>লৌহ যুগ-The Iron age </vt:lpstr>
      <vt:lpstr>লৌহ যুগের সূচনা –লৌহ যুগের আনুমানিক শুরু খ্রিষ্টপূর্ব ১৫০০ অব্দে ।</vt:lpstr>
      <vt:lpstr>Slide 18</vt:lpstr>
      <vt:lpstr>Slide 19</vt:lpstr>
      <vt:lpstr>Slide 20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 come</dc:title>
  <dc:creator>unicom</dc:creator>
  <cp:lastModifiedBy>unicom</cp:lastModifiedBy>
  <cp:revision>66</cp:revision>
  <dcterms:created xsi:type="dcterms:W3CDTF">2020-10-13T10:54:22Z</dcterms:created>
  <dcterms:modified xsi:type="dcterms:W3CDTF">2020-10-20T07:17:00Z</dcterms:modified>
</cp:coreProperties>
</file>