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90" r:id="rId7"/>
    <p:sldId id="281" r:id="rId8"/>
    <p:sldId id="289" r:id="rId9"/>
    <p:sldId id="262" r:id="rId10"/>
    <p:sldId id="282" r:id="rId11"/>
    <p:sldId id="283" r:id="rId12"/>
    <p:sldId id="268" r:id="rId13"/>
    <p:sldId id="284" r:id="rId14"/>
    <p:sldId id="271" r:id="rId15"/>
    <p:sldId id="272" r:id="rId16"/>
    <p:sldId id="285" r:id="rId17"/>
    <p:sldId id="286" r:id="rId18"/>
    <p:sldId id="261" r:id="rId19"/>
    <p:sldId id="288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65" autoAdjust="0"/>
    <p:restoredTop sz="94595" autoAdjust="0"/>
  </p:normalViewPr>
  <p:slideViewPr>
    <p:cSldViewPr>
      <p:cViewPr>
        <p:scale>
          <a:sx n="60" d="100"/>
          <a:sy n="60" d="100"/>
        </p:scale>
        <p:origin x="-1092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n-BD" dirty="0" smtClean="0"/>
          </a:p>
          <a:p>
            <a:endParaRPr lang="en-US" dirty="0"/>
          </a:p>
        </p:txBody>
      </p:sp>
      <p:pic>
        <p:nvPicPr>
          <p:cNvPr id="1026" name="Picture 2" descr="C:\Users\user\Pictures\Jhorn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527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228600" y="2209800"/>
            <a:ext cx="85344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6600" b="1" cap="all" dirty="0" smtClean="0">
                <a:ln w="0"/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050" b="1" cap="all" dirty="0" smtClean="0">
                <a:ln w="0"/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050" b="1" cap="all" dirty="0">
              <a:ln w="0"/>
              <a:solidFill>
                <a:srgbClr val="FFFF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0400" y="457200"/>
            <a:ext cx="5638800" cy="2209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বিশাল</a:t>
            </a:r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পড়ে।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কে পড়ে? </a:t>
            </a:r>
            <a:endParaRPr lang="en-US" sz="4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2895600"/>
            <a:ext cx="5638800" cy="2209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শিশুরা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পুরস্কার নিচ্ছে।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কারা নিচ্ছে? </a:t>
            </a:r>
            <a:endParaRPr lang="en-US" sz="4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334000"/>
            <a:ext cx="8610600" cy="12954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bn-BD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কারা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যোগ করে প্রশ্ন করলে যে উত্তর পাওয়া যায়, তা-ই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1800" y="6019800"/>
            <a:ext cx="20574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কর্তৃকারক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600200"/>
            <a:ext cx="1371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বিশাল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9400" y="4572000"/>
            <a:ext cx="2209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শিশুরা</a:t>
            </a:r>
            <a:endParaRPr lang="en-US" sz="4000" dirty="0"/>
          </a:p>
        </p:txBody>
      </p:sp>
      <p:pic>
        <p:nvPicPr>
          <p:cNvPr id="1027" name="Picture 3" descr="C:\Users\user\Desktop\srijoni\20160221_114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95600"/>
            <a:ext cx="2743200" cy="2209800"/>
          </a:xfrm>
          <a:prstGeom prst="rect">
            <a:avLst/>
          </a:prstGeom>
          <a:noFill/>
        </p:spPr>
      </p:pic>
      <p:pic>
        <p:nvPicPr>
          <p:cNvPr id="10" name="Picture 2" descr="C:\Users\user\Pictures\20170919_191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3400" y="304800"/>
            <a:ext cx="2362200" cy="2667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0400" y="457200"/>
            <a:ext cx="5638800" cy="2209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বিশাল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বই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পড়ে।</a:t>
            </a:r>
          </a:p>
          <a:p>
            <a:pPr algn="ctr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 পড়ে?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2895600"/>
            <a:ext cx="5638800" cy="2209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পুরস্কার নিচ্ছে।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 নিচ্ছে?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যাকে আশ্রয় করে কর্তা কাজ সম্পাদন করে তা</a:t>
            </a:r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 </a:t>
            </a:r>
            <a:endParaRPr lang="bn-BD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6172200"/>
            <a:ext cx="28956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কর্মকারক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6600" y="1828800"/>
            <a:ext cx="1524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1800" y="44196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endParaRPr lang="en-U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C:\Users\user\Pictures\20170919_191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7518" y="162082"/>
            <a:ext cx="2286000" cy="27238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1" name="Picture 3" descr="C:\Users\user\Desktop\srijoni\20160221_114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95600"/>
            <a:ext cx="27432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4200" y="2590800"/>
            <a:ext cx="5791200" cy="228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চক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দিয়ে লিখে। </a:t>
            </a:r>
            <a:b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চক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Documents and Settings\Haider\Desktop\IMG0039A.jpg"/>
          <p:cNvPicPr>
            <a:picLocks noChangeAspect="1" noChangeArrowheads="1"/>
          </p:cNvPicPr>
          <p:nvPr/>
        </p:nvPicPr>
        <p:blipFill>
          <a:blip r:embed="rId2"/>
          <a:srcRect r="17500"/>
          <a:stretch>
            <a:fillRect/>
          </a:stretch>
        </p:blipFill>
        <p:spPr bwMode="auto">
          <a:xfrm>
            <a:off x="304800" y="2590800"/>
            <a:ext cx="2514600" cy="2362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00400" y="152400"/>
            <a:ext cx="5715000" cy="228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বিশাল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কলম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দিয়ে লিখে।</a:t>
            </a:r>
            <a:b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কলম-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105400"/>
            <a:ext cx="8610600" cy="1524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করণ শব্দটির অর্থ- যন্ত্র,সহায়ক বা উপায়।</a:t>
            </a:r>
          </a:p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বাক্যস্থিত ক্রিয়াপদের সঙ্গে কীসের দ্বারা বা কী উপায়ে প্রশ্ন করলে যে উত্তরটি পাওয়া যায়</a:t>
            </a:r>
            <a:r>
              <a:rPr lang="bn-I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তাই 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9800" y="6096000"/>
            <a:ext cx="25146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করণ কারক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1828800"/>
            <a:ext cx="2590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6477000" y="4114800"/>
            <a:ext cx="2362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endParaRPr lang="en-US" sz="3200" b="1" dirty="0"/>
          </a:p>
        </p:txBody>
      </p:sp>
      <p:pic>
        <p:nvPicPr>
          <p:cNvPr id="12" name="Picture 3" descr="C:\Users\user\Pictures\20170919_191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3802" y="-16603"/>
            <a:ext cx="2285997" cy="26240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9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3800" y="304800"/>
            <a:ext cx="5257800" cy="2438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বিজয়ীকে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পুরস্কার দাও।</a:t>
            </a:r>
            <a:endPara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0" y="2895600"/>
            <a:ext cx="5181600" cy="228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সৎপাত্রে </a:t>
            </a:r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কন্যা দান কর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334000"/>
            <a:ext cx="9144000" cy="1524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যাকে স্বত্ব ত্যাগ করে দান,অর্চনা,সাহায্য ইত্যাদি করা হয়, তা</a:t>
            </a:r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 </a:t>
            </a:r>
            <a:endParaRPr lang="bn-BD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6172200"/>
            <a:ext cx="40386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সম্প্রদান কারক</a:t>
            </a:r>
            <a:endParaRPr lang="en-US" sz="3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4343400"/>
            <a:ext cx="2667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স্বত্ব ত্যাগ করে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0" y="1905000"/>
            <a:ext cx="2667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স্বত্ব ত্যাগ করে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:\Camera\Rumir biye\Wedding\IMG_7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95600"/>
            <a:ext cx="3390900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H:\FB_IMG_16019957004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34290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Haider\Desktop\SONJAY\p\Isaac Newton apple.JPG"/>
          <p:cNvPicPr>
            <a:picLocks noChangeAspect="1" noChangeArrowheads="1"/>
          </p:cNvPicPr>
          <p:nvPr/>
        </p:nvPicPr>
        <p:blipFill>
          <a:blip r:embed="rId2"/>
          <a:srcRect r="34375"/>
          <a:stretch>
            <a:fillRect/>
          </a:stretch>
        </p:blipFill>
        <p:spPr bwMode="auto">
          <a:xfrm>
            <a:off x="457200" y="152400"/>
            <a:ext cx="3200400" cy="2667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828800" y="609600"/>
            <a:ext cx="228600" cy="152400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" y="762000"/>
            <a:ext cx="228600" cy="152400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43200" y="609600"/>
            <a:ext cx="228600" cy="152400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33600" y="533400"/>
            <a:ext cx="228600" cy="152400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38400" y="457200"/>
            <a:ext cx="228600" cy="152400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3800" y="457200"/>
            <a:ext cx="5410200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 কিছু থেকে বিচ্যুত</a:t>
            </a:r>
          </a:p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81000" y="3581400"/>
            <a:ext cx="1066800" cy="9906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762000" y="3352800"/>
            <a:ext cx="1066800" cy="9906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1219200" y="3733800"/>
            <a:ext cx="1066800" cy="9906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1676400" y="3124200"/>
            <a:ext cx="1066800" cy="9906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571500" y="43053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23900" y="43045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876300" y="43807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1028700" y="47617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1181100" y="48379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1333500" y="42283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1485900" y="44569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1942306" y="40759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657600" y="3048000"/>
            <a:ext cx="5486400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মেঘ থেকে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বৃষ্টি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 কিছু থেকে বিচ্যুত</a:t>
            </a:r>
          </a:p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19400" y="4876800"/>
            <a:ext cx="6324600" cy="19812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যা থেকে কিছু বিচ্যুত,গৃহীত, বিরত,আরম্ভ,দূরীভূত হয় তা</a:t>
            </a:r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19800" y="6248400"/>
            <a:ext cx="28956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অপাদান কারক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257800" cy="2590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বনে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বাঘ আছে।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কোথায় আছে? 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67000"/>
            <a:ext cx="5257800" cy="2514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প্রভাতে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সূ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র্য উঠে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             </a:t>
            </a:r>
          </a:p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কখন উঠে? 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410200"/>
            <a:ext cx="8458200" cy="12192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ক্রিয়া সম্পাদনের কাল(সময়) এবং আধার(স্থান)কে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6096000"/>
            <a:ext cx="4648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অধিকরণ কারক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1066800"/>
            <a:ext cx="1447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বনে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1676400"/>
            <a:ext cx="4724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আধার (স্থান)  বুঝানো হয়েছে</a:t>
            </a:r>
            <a:endParaRPr lang="en-US" sz="28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0" y="3581400"/>
            <a:ext cx="179898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প্রভাতে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4343400"/>
            <a:ext cx="4114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কাল (সময়) বুঝানো হয়েছে</a:t>
            </a:r>
            <a:endParaRPr lang="en-US" sz="3200" dirty="0">
              <a:solidFill>
                <a:srgbClr val="000099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 descr="C:\Users\user\Pictures\tiger10_animate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685800"/>
            <a:ext cx="2717034" cy="1905000"/>
          </a:xfrm>
          <a:prstGeom prst="rect">
            <a:avLst/>
          </a:prstGeom>
          <a:noFill/>
        </p:spPr>
      </p:pic>
      <p:pic>
        <p:nvPicPr>
          <p:cNvPr id="3075" name="Picture 3" descr="H:\Screenshot_2020-10-04-23-21-24-240_com.google.android.googlequicksearchbox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667000"/>
            <a:ext cx="38862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6019800" cy="1020762"/>
          </a:xfr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286000"/>
          </a:xfr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bn-BD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কারক কত প্রকার ও কী কী?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4419600"/>
            <a:ext cx="8305800" cy="220980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sng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sng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প্রত্যেক প্রকার কারকের নাম </a:t>
            </a:r>
            <a:r>
              <a:rPr lang="bn-BD" sz="4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লিখ </a:t>
            </a:r>
            <a:r>
              <a:rPr kumimoji="0" lang="bn-BD" sz="4400" b="1" i="0" u="sng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</a:t>
            </a:r>
            <a:r>
              <a:rPr kumimoji="0" lang="bn-BD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32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307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bn-BD" sz="3600" b="1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“সম্রাট শাহজাহান বাড়িতে দরিদ্রদের স্বহস্তে কোষাগার থেকে অর্থ দান করতেন।”</a:t>
            </a:r>
          </a:p>
          <a:p>
            <a:pPr>
              <a:buNone/>
            </a:pP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---বাক্যটি থেকে প্রত্যেক প্রকারের কারক নির্ণয় কর।</a:t>
            </a:r>
          </a:p>
          <a:p>
            <a:pPr>
              <a:buNone/>
            </a:pPr>
            <a:endParaRPr lang="bn-BD" sz="3600" b="1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219200" y="304800"/>
            <a:ext cx="6781800" cy="12192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সম্রাট শাহজাহান বাড়িতে দরিদ্রদের স্বহস্তে কোষাগার থেকে অর্থ দান করতেন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00" y="1676400"/>
            <a:ext cx="18288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সম্রাট শাহজাহান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600200"/>
            <a:ext cx="23622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দান করতেন?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4419600"/>
            <a:ext cx="2590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 থেকে দান করতেন?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5105400"/>
            <a:ext cx="26670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 দান করতেন?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124200"/>
            <a:ext cx="2667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দ্বারা দান করতেন?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57600"/>
            <a:ext cx="26670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 দান করতেন?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2362200"/>
            <a:ext cx="24384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দান করতেন?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48200" y="4495800"/>
            <a:ext cx="19050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কোষাগার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48200" y="2286000"/>
            <a:ext cx="17526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অর্থ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48200" y="3733800"/>
            <a:ext cx="1752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দরিদ্রদের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48200" y="2971800"/>
            <a:ext cx="1752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স্বহস্তে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48200" y="5105400"/>
            <a:ext cx="19050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বাড়িতে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438400" y="1752600"/>
            <a:ext cx="2133600" cy="381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1" idx="3"/>
          </p:cNvCxnSpPr>
          <p:nvPr/>
        </p:nvCxnSpPr>
        <p:spPr>
          <a:xfrm flipV="1">
            <a:off x="2514600" y="2478088"/>
            <a:ext cx="2133600" cy="746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3"/>
          </p:cNvCxnSpPr>
          <p:nvPr/>
        </p:nvCxnSpPr>
        <p:spPr>
          <a:xfrm flipV="1">
            <a:off x="2667000" y="3278188"/>
            <a:ext cx="1905000" cy="365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667000" y="3962400"/>
            <a:ext cx="19812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667000" y="4572000"/>
            <a:ext cx="19812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8" idx="3"/>
          </p:cNvCxnSpPr>
          <p:nvPr/>
        </p:nvCxnSpPr>
        <p:spPr>
          <a:xfrm flipV="1">
            <a:off x="2743200" y="5259388"/>
            <a:ext cx="1905000" cy="746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895600" y="1524000"/>
            <a:ext cx="1371600" cy="411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ক্রি</a:t>
            </a:r>
          </a:p>
          <a:p>
            <a:pPr algn="ctr"/>
            <a:endParaRPr lang="bn-BD" sz="28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য়া</a:t>
            </a:r>
          </a:p>
          <a:p>
            <a:pPr algn="ctr"/>
            <a:endParaRPr lang="bn-BD" sz="28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</a:p>
          <a:p>
            <a:pPr algn="ctr"/>
            <a:r>
              <a:rPr lang="bn-BD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</a:p>
          <a:p>
            <a:pPr algn="ctr"/>
            <a:endParaRPr lang="bn-BD" sz="28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(দা</a:t>
            </a:r>
          </a:p>
          <a:p>
            <a:pPr algn="ctr"/>
            <a:r>
              <a:rPr lang="bn-BD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ন)</a:t>
            </a:r>
            <a:endParaRPr lang="en-US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162800" y="1600200"/>
            <a:ext cx="19812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কর্তৃ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162800" y="4343400"/>
            <a:ext cx="19812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অপাদান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239000" y="2286000"/>
            <a:ext cx="1905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কর্ম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239000" y="3657600"/>
            <a:ext cx="19050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সম্প্রদান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239000" y="3048000"/>
            <a:ext cx="1905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করণ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162800" y="5029200"/>
            <a:ext cx="19812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অধিকরণ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8" name="Straight Arrow Connector 87"/>
          <p:cNvCxnSpPr>
            <a:endCxn id="80" idx="1"/>
          </p:cNvCxnSpPr>
          <p:nvPr/>
        </p:nvCxnSpPr>
        <p:spPr>
          <a:xfrm flipV="1">
            <a:off x="6400800" y="1790700"/>
            <a:ext cx="762000" cy="381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32" idx="3"/>
          </p:cNvCxnSpPr>
          <p:nvPr/>
        </p:nvCxnSpPr>
        <p:spPr>
          <a:xfrm flipV="1">
            <a:off x="6400800" y="2439988"/>
            <a:ext cx="685800" cy="365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6477000" y="3200400"/>
            <a:ext cx="7620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33" idx="3"/>
            <a:endCxn id="83" idx="1"/>
          </p:cNvCxnSpPr>
          <p:nvPr/>
        </p:nvCxnSpPr>
        <p:spPr>
          <a:xfrm flipV="1">
            <a:off x="6400800" y="3886200"/>
            <a:ext cx="838200" cy="76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553200" y="4648200"/>
            <a:ext cx="609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6553200" y="5257800"/>
            <a:ext cx="609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30" grpId="0" animBg="1"/>
      <p:bldP spid="32" grpId="0" animBg="1"/>
      <p:bldP spid="33" grpId="0" animBg="1"/>
      <p:bldP spid="34" grpId="0" animBg="1"/>
      <p:bldP spid="23" grpId="0" animBg="1"/>
      <p:bldP spid="37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কারক শব্দের অর্থ কি?</a:t>
            </a:r>
          </a:p>
          <a:p>
            <a:pPr>
              <a:buFont typeface="Wingdings" pitchFamily="2" charset="2"/>
              <a:buChar char="Ø"/>
            </a:pP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কারক কত প্রকার?</a:t>
            </a:r>
          </a:p>
          <a:p>
            <a:pPr>
              <a:buFont typeface="Wingdings" pitchFamily="2" charset="2"/>
              <a:buChar char="Ø"/>
            </a:pP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ছয়টি কারকের নাম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সম্প্রদান কারকের সংজ্ঞা দাও। </a:t>
            </a:r>
            <a:endParaRPr lang="bn-BD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077200" cy="3200400"/>
          </a:xfr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8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8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৮ম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 smtClean="0">
                <a:latin typeface="NikoshBAN" pitchFamily="2" charset="0"/>
                <a:cs typeface="NikoshBAN" pitchFamily="2" charset="0"/>
              </a:rPr>
            </a:br>
            <a:r>
              <a:rPr lang="bn-BD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বাংলা (২য় পত্র)</a:t>
            </a:r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143000" y="228600"/>
            <a:ext cx="6248400" cy="21336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</a:t>
            </a:r>
            <a:r>
              <a:rPr lang="bn-BD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bn-IN" sz="7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6477000"/>
          </a:xfr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তোমাদের নিজের নাম দিয়ে সকল প্রকার কারকের প্রয়োগ লিখে নিয়ে আসবে।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3352800"/>
            <a:ext cx="46482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H:\Screenshot_2020-10-06-21-22-06-663_com.google.android.googlequicksearchbox~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828800" y="4191000"/>
            <a:ext cx="515237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13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01200" cy="7086600"/>
          </a:xfrm>
          <a:solidFill>
            <a:schemeClr val="bg1"/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bn-BD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bn-BD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bn-IN" sz="2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bn-IN" sz="2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  </a:t>
            </a:r>
            <a:br>
              <a:rPr lang="bn-I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       </a:t>
            </a:r>
            <a:b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                       </a:t>
            </a:r>
            <a:r>
              <a:rPr lang="bn-B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কৃষ্ণা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ভট্টাচার্য্য</a:t>
            </a:r>
            <a:r>
              <a:rPr lang="bn-B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br>
              <a:rPr lang="bn-B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bn-I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সহকারি শিক্ষক</a:t>
            </a:r>
            <a:br>
              <a:rPr lang="bn-B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bn-I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সিলাম পদ্মলোচন বহুমুখী</a:t>
            </a:r>
            <a:br>
              <a:rPr lang="bn-B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bn-B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        উচ্চ বিদ্যালয়। </a:t>
            </a:r>
            <a:br>
              <a:rPr lang="bn-B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bn-B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        দক্ষিণ সুরমা, সিলেট।        </a:t>
            </a:r>
            <a:r>
              <a:rPr lang="bn-I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bn-I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bn-I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bn-I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b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b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bn-I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              </a:t>
            </a:r>
            <a:r>
              <a:rPr lang="bn-BD" sz="105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bn-BD" sz="105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bn-BD" sz="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/>
            </a:r>
            <a:br>
              <a:rPr lang="bn-BD" sz="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</a:br>
            <a:endParaRPr lang="bn-BD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NikoshBAN" pitchFamily="2" charset="0"/>
            </a:endParaRPr>
          </a:p>
        </p:txBody>
      </p:sp>
      <p:pic>
        <p:nvPicPr>
          <p:cNvPr id="4" name="Picture 2" descr="C:\Users\user\Pictures\cat animated.gif - Google Search_files\m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52600"/>
            <a:ext cx="3124200" cy="472440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905000" y="3505200"/>
            <a:ext cx="6934200" cy="358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14600" y="228600"/>
            <a:ext cx="5257800" cy="1600200"/>
          </a:xfrm>
          <a:prstGeom prst="ellipse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Microsoft Sans Serif" pitchFamily="34" charset="0"/>
                <a:cs typeface="NikoshBAN" pitchFamily="2" charset="0"/>
              </a:rPr>
              <a:t>পরিচিতি</a:t>
            </a:r>
            <a:r>
              <a:rPr lang="bn-I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304800"/>
            <a:ext cx="3886200" cy="3200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ডান পাশের চিত্রে কি দেখা যাচ্ছে?</a:t>
            </a:r>
          </a:p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বিশাল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লিখছে। </a:t>
            </a:r>
          </a:p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অর্থাৎ কেহ কাজ সম্পাদন করছে।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3733800"/>
            <a:ext cx="4419600" cy="2819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বাম পাশের চিত্রে কি দেখা যাচ্ছে?</a:t>
            </a:r>
          </a:p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বিশাল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ড়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অর্থাৎ কেহ কাজ সম্পাদন করছে।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114800" y="4724400"/>
            <a:ext cx="12192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352800" y="1828800"/>
            <a:ext cx="1143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user\Pictures\20170919_191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35475" y="3244125"/>
            <a:ext cx="2954600" cy="3815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27" name="Picture 3" descr="C:\Users\user\Pictures\20170919_191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30389" y="-206813"/>
            <a:ext cx="3144796" cy="4168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6400800"/>
          </a:xfr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bn-BD" sz="8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কারক ও কারক নির্ণয়</a:t>
            </a:r>
            <a:endParaRPr lang="en-US" sz="8000" u="sng" dirty="0">
              <a:solidFill>
                <a:srgbClr val="000099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" y="4648200"/>
            <a:ext cx="8177530" cy="1488670"/>
            <a:chOff x="85458" y="4677550"/>
            <a:chExt cx="9171061" cy="1637423"/>
          </a:xfrm>
        </p:grpSpPr>
        <p:pic>
          <p:nvPicPr>
            <p:cNvPr id="4" name="Picture 3" descr="deer2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67327" y="5431877"/>
              <a:ext cx="2136448" cy="847725"/>
            </a:xfrm>
            <a:prstGeom prst="rect">
              <a:avLst/>
            </a:prstGeom>
          </p:spPr>
        </p:pic>
        <p:grpSp>
          <p:nvGrpSpPr>
            <p:cNvPr id="5" name="Group 17"/>
            <p:cNvGrpSpPr/>
            <p:nvPr/>
          </p:nvGrpSpPr>
          <p:grpSpPr>
            <a:xfrm>
              <a:off x="85458" y="4677550"/>
              <a:ext cx="9171061" cy="1637423"/>
              <a:chOff x="85458" y="4677550"/>
              <a:chExt cx="9171061" cy="1637423"/>
            </a:xfrm>
          </p:grpSpPr>
          <p:pic>
            <p:nvPicPr>
              <p:cNvPr id="6" name="Picture 5" descr="dance_mushroom_md_wht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09345" y="5012808"/>
                <a:ext cx="2847174" cy="1302165"/>
              </a:xfrm>
              <a:prstGeom prst="rect">
                <a:avLst/>
              </a:prstGeom>
              <a:effectLst>
                <a:softEdge rad="127000"/>
              </a:effectLst>
            </p:spPr>
          </p:pic>
          <p:pic>
            <p:nvPicPr>
              <p:cNvPr id="8" name="Picture 7" descr="deer_PNG10174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5458" y="5264249"/>
                <a:ext cx="1196411" cy="990600"/>
              </a:xfrm>
              <a:prstGeom prst="rect">
                <a:avLst/>
              </a:prstGeom>
            </p:spPr>
          </p:pic>
          <p:pic>
            <p:nvPicPr>
              <p:cNvPr id="9" name="Picture 8" descr="Tiger-Free-Download-PNG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332860" y="4677550"/>
                <a:ext cx="2819400" cy="1524000"/>
              </a:xfrm>
              <a:prstGeom prst="rect">
                <a:avLst/>
              </a:prstGeom>
            </p:spPr>
          </p:pic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228600"/>
            <a:ext cx="2667000" cy="2735384"/>
          </a:xfrm>
          <a:prstGeom prst="rect">
            <a:avLst/>
          </a:prstGeom>
        </p:spPr>
      </p:pic>
      <p:pic>
        <p:nvPicPr>
          <p:cNvPr id="5123" name="Picture 3" descr="H:\Screenshot_2020-10-04-23-13-57-144_com.google.android.googlequicksearchbox~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6019800"/>
            <a:ext cx="8610600" cy="60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685800"/>
            <a:ext cx="487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শিক্ষনফল</a:t>
            </a:r>
            <a:endParaRPr lang="en-US" sz="7200" b="1" dirty="0">
              <a:noFill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057400"/>
            <a:ext cx="716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</a:t>
            </a:r>
            <a:r>
              <a:rPr lang="bn-IN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3352800"/>
            <a:ext cx="7315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</a:rPr>
              <a:t>১। </a:t>
            </a:r>
            <a:r>
              <a:rPr lang="bn-BD" sz="4000" dirty="0" smtClean="0">
                <a:solidFill>
                  <a:srgbClr val="FF0000"/>
                </a:solidFill>
              </a:rPr>
              <a:t>কারকে</a:t>
            </a:r>
            <a:r>
              <a:rPr lang="bn-BD" sz="4000" dirty="0" smtClean="0">
                <a:solidFill>
                  <a:srgbClr val="FF0000"/>
                </a:solidFill>
              </a:rPr>
              <a:t>র </a:t>
            </a:r>
            <a:r>
              <a:rPr lang="bn-BD" sz="4000" dirty="0" smtClean="0">
                <a:solidFill>
                  <a:srgbClr val="FF0000"/>
                </a:solidFill>
              </a:rPr>
              <a:t>সংজ্ঞা দিতে পারবে। 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0" y="4419600"/>
            <a:ext cx="8534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ধ</a:t>
            </a:r>
            <a:r>
              <a:rPr lang="bn-BD" sz="4000" dirty="0" smtClean="0">
                <a:solidFill>
                  <a:srgbClr val="FF0000"/>
                </a:solidFill>
              </a:rPr>
              <a:t>২</a:t>
            </a:r>
            <a:r>
              <a:rPr lang="bn-BD" sz="4000" dirty="0" smtClean="0">
                <a:solidFill>
                  <a:srgbClr val="FF0000"/>
                </a:solidFill>
              </a:rPr>
              <a:t>।</a:t>
            </a:r>
            <a:r>
              <a:rPr lang="bn-BD" sz="4000" dirty="0" smtClean="0">
                <a:solidFill>
                  <a:srgbClr val="FF0000"/>
                </a:solidFill>
              </a:rPr>
              <a:t>কা</a:t>
            </a:r>
            <a:r>
              <a:rPr lang="bn-BD" sz="4000" dirty="0" smtClean="0">
                <a:solidFill>
                  <a:srgbClr val="FF0000"/>
                </a:solidFill>
              </a:rPr>
              <a:t>রকের প্রকারভেদ </a:t>
            </a:r>
            <a:r>
              <a:rPr lang="bn-BD" sz="4000" dirty="0" smtClean="0">
                <a:solidFill>
                  <a:srgbClr val="FF0000"/>
                </a:solidFill>
              </a:rPr>
              <a:t>বলতে পারবে।  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762000" y="5410200"/>
            <a:ext cx="822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</a:rPr>
              <a:t>৩। </a:t>
            </a:r>
            <a:r>
              <a:rPr lang="bn-BD" sz="4000" dirty="0" smtClean="0">
                <a:solidFill>
                  <a:srgbClr val="FF0000"/>
                </a:solidFill>
              </a:rPr>
              <a:t>কারক</a:t>
            </a:r>
            <a:r>
              <a:rPr lang="bn-BD" sz="4000" dirty="0" smtClean="0">
                <a:solidFill>
                  <a:srgbClr val="FF0000"/>
                </a:solidFill>
              </a:rPr>
              <a:t>গুলো </a:t>
            </a:r>
            <a:r>
              <a:rPr lang="bn-BD" sz="4000" dirty="0" smtClean="0">
                <a:solidFill>
                  <a:srgbClr val="FF0000"/>
                </a:solidFill>
              </a:rPr>
              <a:t>চিহ্নিত করতে পারবে।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59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2743200" cy="224121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Picture 5" descr="DSC059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667000"/>
            <a:ext cx="2819400" cy="25908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352800" y="1143000"/>
            <a:ext cx="2438400" cy="3276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ছবিগুলো দেখে বলতো  </a:t>
            </a:r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কারক কী?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715000"/>
            <a:ext cx="8610600" cy="1447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‘কারক’ শব্দটির অর্থ- যা ক্রিয়া সম্পাদন করে।</a:t>
            </a:r>
          </a:p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বাক্যস্থিত ক্রিয়াপদের সঙ্গে নামপদের যে সম্পর্ক তাকে কারক বলে।</a:t>
            </a:r>
            <a:endParaRPr lang="en-US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C:\Users\user\Pictures\20170919_1913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233617" y="-169004"/>
            <a:ext cx="2285997" cy="29288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" name="Picture 2" descr="C:\Users\user\Pictures\20170919_1917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47517" y="2524282"/>
            <a:ext cx="2514600" cy="29524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1" name="Down Arrow 10"/>
          <p:cNvSpPr/>
          <p:nvPr/>
        </p:nvSpPr>
        <p:spPr>
          <a:xfrm flipH="1">
            <a:off x="4419600" y="29718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05000" y="381000"/>
            <a:ext cx="5181600" cy="1676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3048000"/>
            <a:ext cx="6858000" cy="2971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কারকের  সংজ্ঞা দাও।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bn-IN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br>
              <a:rPr lang="bn-IN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কারক ছয় প্রকার- </a:t>
            </a:r>
            <a:r>
              <a:rPr lang="bn-IN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  কর্তৃ কারক।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  </a:t>
            </a:r>
            <a:r>
              <a:rPr lang="bn-BD" sz="4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কর্ম কারক।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 </a:t>
            </a:r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করণ কারক।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 সম্প্রদান কারক।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৫।  অপাদান কারক।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৬।  অধিকরণ কারক।</a:t>
            </a:r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</TotalTime>
  <Words>426</Words>
  <Application>Microsoft Office PowerPoint</Application>
  <PresentationFormat>On-screen Show (4:3)</PresentationFormat>
  <Paragraphs>130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শ্রেণিঃ ৮ম   বিষয়ঃ বাংলা (২য় পত্র)   </vt:lpstr>
      <vt:lpstr>                                                                                                             কৃষ্ণা ভট্টাচার্য্য                           সহকারি শিক্ষক                   সিলাম পদ্মলোচন বহুমুখী                        উচ্চ বিদ্যালয়।                         দক্ষিণ সুরমা, সিলেট।                               </vt:lpstr>
      <vt:lpstr>Slide 4</vt:lpstr>
      <vt:lpstr>কারক ও কারক নির্ণয়</vt:lpstr>
      <vt:lpstr>Slide 6</vt:lpstr>
      <vt:lpstr>Slide 7</vt:lpstr>
      <vt:lpstr>Slide 8</vt:lpstr>
      <vt:lpstr>           কারক ছয় প্রকার-                       ১।   কর্তৃ কারক।                     ২।   কর্ম কারক।                     ৩।  করণ কারক।                     ৪।  সম্প্রদান কারক।                     ৫।  অপাদান কারক।                     ৬।  অধিকরণ কারক।  </vt:lpstr>
      <vt:lpstr>Slide 10</vt:lpstr>
      <vt:lpstr>Slide 11</vt:lpstr>
      <vt:lpstr>Slide 12</vt:lpstr>
      <vt:lpstr>Slide 13</vt:lpstr>
      <vt:lpstr>Slide 14</vt:lpstr>
      <vt:lpstr>Slide 15</vt:lpstr>
      <vt:lpstr>একক কাজ </vt:lpstr>
      <vt:lpstr>Slide 17</vt:lpstr>
      <vt:lpstr>Slide 18</vt:lpstr>
      <vt:lpstr>মূল্যায়ন</vt:lpstr>
      <vt:lpstr>বাড়ির কাজ  তোমাদের নিজের নাম দিয়ে সকল প্রকার কারকের প্রয়োগ লিখে নিয়ে আসবে।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Krishna</cp:lastModifiedBy>
  <cp:revision>310</cp:revision>
  <dcterms:created xsi:type="dcterms:W3CDTF">2006-08-16T00:00:00Z</dcterms:created>
  <dcterms:modified xsi:type="dcterms:W3CDTF">2020-10-18T17:32:54Z</dcterms:modified>
</cp:coreProperties>
</file>