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58" r:id="rId4"/>
    <p:sldId id="259" r:id="rId5"/>
    <p:sldId id="266" r:id="rId6"/>
    <p:sldId id="277" r:id="rId7"/>
    <p:sldId id="260" r:id="rId8"/>
    <p:sldId id="263" r:id="rId9"/>
    <p:sldId id="267" r:id="rId10"/>
    <p:sldId id="268" r:id="rId11"/>
    <p:sldId id="269" r:id="rId12"/>
    <p:sldId id="270" r:id="rId13"/>
    <p:sldId id="264" r:id="rId14"/>
    <p:sldId id="273" r:id="rId15"/>
    <p:sldId id="265" r:id="rId16"/>
    <p:sldId id="271" r:id="rId17"/>
    <p:sldId id="274" r:id="rId18"/>
    <p:sldId id="272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1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3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0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5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7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3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5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6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BB4A9-8943-45CB-BA21-04468079F28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B996A-00B8-4412-BE20-575F0BD49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4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f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fif"/><Relationship Id="rId3" Type="http://schemas.openxmlformats.org/officeDocument/2006/relationships/image" Target="../media/image5.jfif"/><Relationship Id="rId7" Type="http://schemas.openxmlformats.org/officeDocument/2006/relationships/image" Target="../media/image9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fif"/><Relationship Id="rId4" Type="http://schemas.openxmlformats.org/officeDocument/2006/relationships/image" Target="../media/image6.jfi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34292" y="290946"/>
            <a:ext cx="9864436" cy="997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ডিয়া শ্রেণিকক্ষে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3089313" y="2337668"/>
            <a:ext cx="6718362" cy="809898"/>
            <a:chOff x="3037941" y="2337503"/>
            <a:chExt cx="6055689" cy="809898"/>
          </a:xfrm>
        </p:grpSpPr>
        <p:sp>
          <p:nvSpPr>
            <p:cNvPr id="55" name="Rounded Rectangle 54"/>
            <p:cNvSpPr/>
            <p:nvPr/>
          </p:nvSpPr>
          <p:spPr>
            <a:xfrm>
              <a:off x="3072816" y="2400117"/>
              <a:ext cx="1217159" cy="705421"/>
            </a:xfrm>
            <a:prstGeom prst="roundRect">
              <a:avLst>
                <a:gd name="adj" fmla="val 49394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037941" y="2337503"/>
              <a:ext cx="6055689" cy="809898"/>
              <a:chOff x="3037941" y="2337503"/>
              <a:chExt cx="6055689" cy="809898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3037941" y="2337503"/>
                <a:ext cx="5510650" cy="809898"/>
                <a:chOff x="3037941" y="2337503"/>
                <a:chExt cx="5510650" cy="809898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3552158" y="2337503"/>
                  <a:ext cx="4996433" cy="809898"/>
                </a:xfrm>
                <a:custGeom>
                  <a:avLst/>
                  <a:gdLst>
                    <a:gd name="connsiteX0" fmla="*/ 53798 w 6519913"/>
                    <a:gd name="connsiteY0" fmla="*/ 0 h 809898"/>
                    <a:gd name="connsiteX1" fmla="*/ 6114964 w 6519913"/>
                    <a:gd name="connsiteY1" fmla="*/ 0 h 809898"/>
                    <a:gd name="connsiteX2" fmla="*/ 6519913 w 6519913"/>
                    <a:gd name="connsiteY2" fmla="*/ 404949 h 809898"/>
                    <a:gd name="connsiteX3" fmla="*/ 6519912 w 6519913"/>
                    <a:gd name="connsiteY3" fmla="*/ 404949 h 809898"/>
                    <a:gd name="connsiteX4" fmla="*/ 6114963 w 6519913"/>
                    <a:gd name="connsiteY4" fmla="*/ 809898 h 809898"/>
                    <a:gd name="connsiteX5" fmla="*/ 53798 w 6519913"/>
                    <a:gd name="connsiteY5" fmla="*/ 809897 h 809898"/>
                    <a:gd name="connsiteX6" fmla="*/ 1 w 6519913"/>
                    <a:gd name="connsiteY6" fmla="*/ 804474 h 809898"/>
                    <a:gd name="connsiteX7" fmla="*/ 367307 w 6519913"/>
                    <a:gd name="connsiteY7" fmla="*/ 404950 h 809898"/>
                    <a:gd name="connsiteX8" fmla="*/ 0 w 6519913"/>
                    <a:gd name="connsiteY8" fmla="*/ 5424 h 809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19913" h="809898">
                      <a:moveTo>
                        <a:pt x="53798" y="0"/>
                      </a:moveTo>
                      <a:lnTo>
                        <a:pt x="6114964" y="0"/>
                      </a:lnTo>
                      <a:cubicBezTo>
                        <a:pt x="6338611" y="0"/>
                        <a:pt x="6519913" y="181302"/>
                        <a:pt x="6519913" y="404949"/>
                      </a:cubicBezTo>
                      <a:lnTo>
                        <a:pt x="6519912" y="404949"/>
                      </a:lnTo>
                      <a:cubicBezTo>
                        <a:pt x="6519912" y="628596"/>
                        <a:pt x="6338610" y="809898"/>
                        <a:pt x="6114963" y="809898"/>
                      </a:cubicBezTo>
                      <a:lnTo>
                        <a:pt x="53798" y="809897"/>
                      </a:lnTo>
                      <a:lnTo>
                        <a:pt x="1" y="804474"/>
                      </a:lnTo>
                      <a:lnTo>
                        <a:pt x="367307" y="404950"/>
                      </a:lnTo>
                      <a:lnTo>
                        <a:pt x="0" y="542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5000000" scaled="0"/>
                  <a:tileRect/>
                </a:gradFill>
                <a:ln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0">
                        <a:schemeClr val="accent1">
                          <a:lumMod val="45000"/>
                          <a:lumOff val="55000"/>
                        </a:schemeClr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8100000" scaled="1"/>
                    <a:tileRect/>
                  </a:gradFill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3037941" y="2400117"/>
                  <a:ext cx="786579" cy="707886"/>
                  <a:chOff x="4166697" y="1348308"/>
                  <a:chExt cx="665860" cy="707886"/>
                </a:xfrm>
              </p:grpSpPr>
              <p:sp>
                <p:nvSpPr>
                  <p:cNvPr id="61" name="Rectangle 60"/>
                  <p:cNvSpPr/>
                  <p:nvPr/>
                </p:nvSpPr>
                <p:spPr>
                  <a:xfrm>
                    <a:off x="4166697" y="1348308"/>
                    <a:ext cx="565693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bn-IN" sz="400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১০</a:t>
                    </a:r>
                    <a:endParaRPr lang="en-US" sz="40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62" name="Isosceles Triangle 61"/>
                  <p:cNvSpPr/>
                  <p:nvPr/>
                </p:nvSpPr>
                <p:spPr>
                  <a:xfrm rot="5400000">
                    <a:off x="4543500" y="1621547"/>
                    <a:ext cx="445662" cy="13245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" name="Rectangle 57"/>
              <p:cNvSpPr/>
              <p:nvPr/>
            </p:nvSpPr>
            <p:spPr>
              <a:xfrm>
                <a:off x="3744091" y="2439515"/>
                <a:ext cx="534953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সমাজ মনোবিজ্ঞান</a:t>
                </a:r>
                <a:endParaRPr lang="bn-IN" sz="40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515238" y="3589962"/>
            <a:ext cx="7690645" cy="820447"/>
            <a:chOff x="2712536" y="3589962"/>
            <a:chExt cx="9676762" cy="820447"/>
          </a:xfrm>
        </p:grpSpPr>
        <p:grpSp>
          <p:nvGrpSpPr>
            <p:cNvPr id="64" name="Group 63"/>
            <p:cNvGrpSpPr/>
            <p:nvPr/>
          </p:nvGrpSpPr>
          <p:grpSpPr>
            <a:xfrm>
              <a:off x="2712536" y="3589962"/>
              <a:ext cx="8953102" cy="809898"/>
              <a:chOff x="2712536" y="3589962"/>
              <a:chExt cx="8953102" cy="809898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2712536" y="3630397"/>
                <a:ext cx="1601935" cy="718457"/>
              </a:xfrm>
              <a:prstGeom prst="roundRect">
                <a:avLst>
                  <a:gd name="adj" fmla="val 49394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3670086" y="3589962"/>
                <a:ext cx="7995552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32815" y="3702523"/>
              <a:ext cx="8537344" cy="707886"/>
              <a:chOff x="3953022" y="1392720"/>
              <a:chExt cx="6961713" cy="707886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953022" y="1392720"/>
                <a:ext cx="726460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4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১১</a:t>
                </a:r>
                <a:endParaRPr lang="en-US" sz="4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966009" y="3691974"/>
              <a:ext cx="842328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সাংস্কৃতিক সমাজতত্ত্ব</a:t>
              </a:r>
              <a:endPara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70310" y="4833113"/>
            <a:ext cx="6486993" cy="810852"/>
            <a:chOff x="2170310" y="4833113"/>
            <a:chExt cx="9272589" cy="810852"/>
          </a:xfrm>
        </p:grpSpPr>
        <p:sp>
          <p:nvSpPr>
            <p:cNvPr id="73" name="Rounded Rectangle 72"/>
            <p:cNvSpPr/>
            <p:nvPr/>
          </p:nvSpPr>
          <p:spPr>
            <a:xfrm>
              <a:off x="2170310" y="4888391"/>
              <a:ext cx="1573095" cy="718457"/>
            </a:xfrm>
            <a:prstGeom prst="roundRect">
              <a:avLst>
                <a:gd name="adj" fmla="val 49394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38908" y="4833113"/>
              <a:ext cx="7851604" cy="809898"/>
            </a:xfrm>
            <a:custGeom>
              <a:avLst/>
              <a:gdLst>
                <a:gd name="connsiteX0" fmla="*/ 53798 w 6519913"/>
                <a:gd name="connsiteY0" fmla="*/ 0 h 809898"/>
                <a:gd name="connsiteX1" fmla="*/ 6114964 w 6519913"/>
                <a:gd name="connsiteY1" fmla="*/ 0 h 809898"/>
                <a:gd name="connsiteX2" fmla="*/ 6519913 w 6519913"/>
                <a:gd name="connsiteY2" fmla="*/ 404949 h 809898"/>
                <a:gd name="connsiteX3" fmla="*/ 6519912 w 6519913"/>
                <a:gd name="connsiteY3" fmla="*/ 404949 h 809898"/>
                <a:gd name="connsiteX4" fmla="*/ 6114963 w 6519913"/>
                <a:gd name="connsiteY4" fmla="*/ 809898 h 809898"/>
                <a:gd name="connsiteX5" fmla="*/ 53798 w 6519913"/>
                <a:gd name="connsiteY5" fmla="*/ 809897 h 809898"/>
                <a:gd name="connsiteX6" fmla="*/ 1 w 6519913"/>
                <a:gd name="connsiteY6" fmla="*/ 804474 h 809898"/>
                <a:gd name="connsiteX7" fmla="*/ 367307 w 6519913"/>
                <a:gd name="connsiteY7" fmla="*/ 404950 h 809898"/>
                <a:gd name="connsiteX8" fmla="*/ 0 w 6519913"/>
                <a:gd name="connsiteY8" fmla="*/ 5424 h 80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19913" h="809898">
                  <a:moveTo>
                    <a:pt x="53798" y="0"/>
                  </a:moveTo>
                  <a:lnTo>
                    <a:pt x="6114964" y="0"/>
                  </a:lnTo>
                  <a:cubicBezTo>
                    <a:pt x="6338611" y="0"/>
                    <a:pt x="6519913" y="181302"/>
                    <a:pt x="6519913" y="404949"/>
                  </a:cubicBezTo>
                  <a:lnTo>
                    <a:pt x="6519912" y="404949"/>
                  </a:lnTo>
                  <a:cubicBezTo>
                    <a:pt x="6519912" y="628596"/>
                    <a:pt x="6338610" y="809898"/>
                    <a:pt x="6114963" y="809898"/>
                  </a:cubicBezTo>
                  <a:lnTo>
                    <a:pt x="53798" y="809897"/>
                  </a:lnTo>
                  <a:lnTo>
                    <a:pt x="1" y="804474"/>
                  </a:lnTo>
                  <a:lnTo>
                    <a:pt x="367307" y="404950"/>
                  </a:lnTo>
                  <a:lnTo>
                    <a:pt x="0" y="542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5000000" scaled="0"/>
              <a:tileRect/>
            </a:gradFill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সা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234331" y="4904021"/>
              <a:ext cx="8437735" cy="707886"/>
              <a:chOff x="3908104" y="1336224"/>
              <a:chExt cx="7006631" cy="70788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908104" y="1336224"/>
                <a:ext cx="869455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4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১২</a:t>
                </a:r>
                <a:endParaRPr lang="en-US" sz="4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3401691" y="4936079"/>
              <a:ext cx="804120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chemeClr val="accent4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সামাজিক পরিসংখ্যান </a:t>
              </a:r>
              <a:endParaRPr lang="en-US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457354" y="1055226"/>
            <a:ext cx="6173397" cy="827511"/>
            <a:chOff x="2285576" y="999044"/>
            <a:chExt cx="7344454" cy="827511"/>
          </a:xfrm>
        </p:grpSpPr>
        <p:grpSp>
          <p:nvGrpSpPr>
            <p:cNvPr id="81" name="Group 80"/>
            <p:cNvGrpSpPr/>
            <p:nvPr/>
          </p:nvGrpSpPr>
          <p:grpSpPr>
            <a:xfrm>
              <a:off x="2285576" y="999044"/>
              <a:ext cx="7344454" cy="809898"/>
              <a:chOff x="2285576" y="967383"/>
              <a:chExt cx="7344454" cy="809898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2285576" y="1003237"/>
                <a:ext cx="1306286" cy="718457"/>
              </a:xfrm>
              <a:prstGeom prst="roundRect">
                <a:avLst>
                  <a:gd name="adj" fmla="val 49394"/>
                </a:avLst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110117" y="967383"/>
                <a:ext cx="6519913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396581" y="1118669"/>
              <a:ext cx="6854371" cy="707886"/>
              <a:chOff x="3953022" y="1344847"/>
              <a:chExt cx="6854371" cy="70788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953022" y="1392720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0</a:t>
                </a:r>
                <a:r>
                  <a:rPr lang="bn-IN" sz="3200" dirty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৯</a:t>
                </a:r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816351" y="1344847"/>
                <a:ext cx="5991042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আইনের সমাজতত্ত্ব </a:t>
                </a:r>
                <a:endParaRPr lang="bn-IN" sz="40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953022" y="1392721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5400000">
                <a:off x="4541639" y="1617022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04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3089313" y="2337668"/>
            <a:ext cx="6718362" cy="809898"/>
            <a:chOff x="3037941" y="2337503"/>
            <a:chExt cx="6055689" cy="809898"/>
          </a:xfrm>
        </p:grpSpPr>
        <p:sp>
          <p:nvSpPr>
            <p:cNvPr id="55" name="Rounded Rectangle 54"/>
            <p:cNvSpPr/>
            <p:nvPr/>
          </p:nvSpPr>
          <p:spPr>
            <a:xfrm>
              <a:off x="3072816" y="2400117"/>
              <a:ext cx="1217159" cy="705421"/>
            </a:xfrm>
            <a:prstGeom prst="roundRect">
              <a:avLst>
                <a:gd name="adj" fmla="val 49394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037941" y="2337503"/>
              <a:ext cx="6055689" cy="809898"/>
              <a:chOff x="3037941" y="2337503"/>
              <a:chExt cx="6055689" cy="809898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3037941" y="2337503"/>
                <a:ext cx="5510650" cy="809898"/>
                <a:chOff x="3037941" y="2337503"/>
                <a:chExt cx="5510650" cy="809898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3552158" y="2337503"/>
                  <a:ext cx="4996433" cy="809898"/>
                </a:xfrm>
                <a:custGeom>
                  <a:avLst/>
                  <a:gdLst>
                    <a:gd name="connsiteX0" fmla="*/ 53798 w 6519913"/>
                    <a:gd name="connsiteY0" fmla="*/ 0 h 809898"/>
                    <a:gd name="connsiteX1" fmla="*/ 6114964 w 6519913"/>
                    <a:gd name="connsiteY1" fmla="*/ 0 h 809898"/>
                    <a:gd name="connsiteX2" fmla="*/ 6519913 w 6519913"/>
                    <a:gd name="connsiteY2" fmla="*/ 404949 h 809898"/>
                    <a:gd name="connsiteX3" fmla="*/ 6519912 w 6519913"/>
                    <a:gd name="connsiteY3" fmla="*/ 404949 h 809898"/>
                    <a:gd name="connsiteX4" fmla="*/ 6114963 w 6519913"/>
                    <a:gd name="connsiteY4" fmla="*/ 809898 h 809898"/>
                    <a:gd name="connsiteX5" fmla="*/ 53798 w 6519913"/>
                    <a:gd name="connsiteY5" fmla="*/ 809897 h 809898"/>
                    <a:gd name="connsiteX6" fmla="*/ 1 w 6519913"/>
                    <a:gd name="connsiteY6" fmla="*/ 804474 h 809898"/>
                    <a:gd name="connsiteX7" fmla="*/ 367307 w 6519913"/>
                    <a:gd name="connsiteY7" fmla="*/ 404950 h 809898"/>
                    <a:gd name="connsiteX8" fmla="*/ 0 w 6519913"/>
                    <a:gd name="connsiteY8" fmla="*/ 5424 h 809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19913" h="809898">
                      <a:moveTo>
                        <a:pt x="53798" y="0"/>
                      </a:moveTo>
                      <a:lnTo>
                        <a:pt x="6114964" y="0"/>
                      </a:lnTo>
                      <a:cubicBezTo>
                        <a:pt x="6338611" y="0"/>
                        <a:pt x="6519913" y="181302"/>
                        <a:pt x="6519913" y="404949"/>
                      </a:cubicBezTo>
                      <a:lnTo>
                        <a:pt x="6519912" y="404949"/>
                      </a:lnTo>
                      <a:cubicBezTo>
                        <a:pt x="6519912" y="628596"/>
                        <a:pt x="6338610" y="809898"/>
                        <a:pt x="6114963" y="809898"/>
                      </a:cubicBezTo>
                      <a:lnTo>
                        <a:pt x="53798" y="809897"/>
                      </a:lnTo>
                      <a:lnTo>
                        <a:pt x="1" y="804474"/>
                      </a:lnTo>
                      <a:lnTo>
                        <a:pt x="367307" y="404950"/>
                      </a:lnTo>
                      <a:lnTo>
                        <a:pt x="0" y="542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5000000" scaled="0"/>
                  <a:tileRect/>
                </a:gradFill>
                <a:ln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0">
                        <a:schemeClr val="accent1">
                          <a:lumMod val="45000"/>
                          <a:lumOff val="55000"/>
                        </a:schemeClr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8100000" scaled="1"/>
                    <a:tileRect/>
                  </a:gradFill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3037941" y="2400117"/>
                  <a:ext cx="786579" cy="707886"/>
                  <a:chOff x="4166697" y="1348308"/>
                  <a:chExt cx="665860" cy="707886"/>
                </a:xfrm>
              </p:grpSpPr>
              <p:sp>
                <p:nvSpPr>
                  <p:cNvPr id="61" name="Rectangle 60"/>
                  <p:cNvSpPr/>
                  <p:nvPr/>
                </p:nvSpPr>
                <p:spPr>
                  <a:xfrm>
                    <a:off x="4166697" y="1348308"/>
                    <a:ext cx="565693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bn-IN" sz="400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১৪</a:t>
                    </a:r>
                    <a:endParaRPr lang="en-US" sz="40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62" name="Isosceles Triangle 61"/>
                  <p:cNvSpPr/>
                  <p:nvPr/>
                </p:nvSpPr>
                <p:spPr>
                  <a:xfrm rot="5400000">
                    <a:off x="4543500" y="1621547"/>
                    <a:ext cx="445662" cy="13245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" name="Rectangle 57"/>
              <p:cNvSpPr/>
              <p:nvPr/>
            </p:nvSpPr>
            <p:spPr>
              <a:xfrm>
                <a:off x="3744091" y="2439515"/>
                <a:ext cx="534953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জেন্ডার উন্নয়ন</a:t>
                </a:r>
                <a:endParaRPr lang="bn-IN" sz="40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515238" y="3589962"/>
            <a:ext cx="7690645" cy="820447"/>
            <a:chOff x="2712536" y="3589962"/>
            <a:chExt cx="9676762" cy="820447"/>
          </a:xfrm>
        </p:grpSpPr>
        <p:grpSp>
          <p:nvGrpSpPr>
            <p:cNvPr id="64" name="Group 63"/>
            <p:cNvGrpSpPr/>
            <p:nvPr/>
          </p:nvGrpSpPr>
          <p:grpSpPr>
            <a:xfrm>
              <a:off x="2712536" y="3589962"/>
              <a:ext cx="8953102" cy="809898"/>
              <a:chOff x="2712536" y="3589962"/>
              <a:chExt cx="8953102" cy="809898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2712536" y="3630397"/>
                <a:ext cx="1601935" cy="718457"/>
              </a:xfrm>
              <a:prstGeom prst="roundRect">
                <a:avLst>
                  <a:gd name="adj" fmla="val 49394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3670086" y="3589962"/>
                <a:ext cx="7995552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32815" y="3702523"/>
              <a:ext cx="8537344" cy="707886"/>
              <a:chOff x="3953022" y="1392720"/>
              <a:chExt cx="6961713" cy="707886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953022" y="1392720"/>
                <a:ext cx="726460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4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১৫</a:t>
                </a:r>
                <a:endParaRPr lang="en-US" sz="4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966009" y="3691974"/>
              <a:ext cx="842328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চিকিৎসা সমাজবিজ্ঞান</a:t>
              </a:r>
              <a:endPara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70310" y="4833113"/>
            <a:ext cx="6486993" cy="810852"/>
            <a:chOff x="2170310" y="4833113"/>
            <a:chExt cx="9272589" cy="810852"/>
          </a:xfrm>
        </p:grpSpPr>
        <p:sp>
          <p:nvSpPr>
            <p:cNvPr id="73" name="Rounded Rectangle 72"/>
            <p:cNvSpPr/>
            <p:nvPr/>
          </p:nvSpPr>
          <p:spPr>
            <a:xfrm>
              <a:off x="2170310" y="4888391"/>
              <a:ext cx="1573095" cy="718457"/>
            </a:xfrm>
            <a:prstGeom prst="roundRect">
              <a:avLst>
                <a:gd name="adj" fmla="val 49394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38908" y="4833113"/>
              <a:ext cx="7851604" cy="809898"/>
            </a:xfrm>
            <a:custGeom>
              <a:avLst/>
              <a:gdLst>
                <a:gd name="connsiteX0" fmla="*/ 53798 w 6519913"/>
                <a:gd name="connsiteY0" fmla="*/ 0 h 809898"/>
                <a:gd name="connsiteX1" fmla="*/ 6114964 w 6519913"/>
                <a:gd name="connsiteY1" fmla="*/ 0 h 809898"/>
                <a:gd name="connsiteX2" fmla="*/ 6519913 w 6519913"/>
                <a:gd name="connsiteY2" fmla="*/ 404949 h 809898"/>
                <a:gd name="connsiteX3" fmla="*/ 6519912 w 6519913"/>
                <a:gd name="connsiteY3" fmla="*/ 404949 h 809898"/>
                <a:gd name="connsiteX4" fmla="*/ 6114963 w 6519913"/>
                <a:gd name="connsiteY4" fmla="*/ 809898 h 809898"/>
                <a:gd name="connsiteX5" fmla="*/ 53798 w 6519913"/>
                <a:gd name="connsiteY5" fmla="*/ 809897 h 809898"/>
                <a:gd name="connsiteX6" fmla="*/ 1 w 6519913"/>
                <a:gd name="connsiteY6" fmla="*/ 804474 h 809898"/>
                <a:gd name="connsiteX7" fmla="*/ 367307 w 6519913"/>
                <a:gd name="connsiteY7" fmla="*/ 404950 h 809898"/>
                <a:gd name="connsiteX8" fmla="*/ 0 w 6519913"/>
                <a:gd name="connsiteY8" fmla="*/ 5424 h 80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19913" h="809898">
                  <a:moveTo>
                    <a:pt x="53798" y="0"/>
                  </a:moveTo>
                  <a:lnTo>
                    <a:pt x="6114964" y="0"/>
                  </a:lnTo>
                  <a:cubicBezTo>
                    <a:pt x="6338611" y="0"/>
                    <a:pt x="6519913" y="181302"/>
                    <a:pt x="6519913" y="404949"/>
                  </a:cubicBezTo>
                  <a:lnTo>
                    <a:pt x="6519912" y="404949"/>
                  </a:lnTo>
                  <a:cubicBezTo>
                    <a:pt x="6519912" y="628596"/>
                    <a:pt x="6338610" y="809898"/>
                    <a:pt x="6114963" y="809898"/>
                  </a:cubicBezTo>
                  <a:lnTo>
                    <a:pt x="53798" y="809897"/>
                  </a:lnTo>
                  <a:lnTo>
                    <a:pt x="1" y="804474"/>
                  </a:lnTo>
                  <a:lnTo>
                    <a:pt x="367307" y="404950"/>
                  </a:lnTo>
                  <a:lnTo>
                    <a:pt x="0" y="542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5000000" scaled="0"/>
              <a:tileRect/>
            </a:gradFill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সা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234331" y="4904021"/>
              <a:ext cx="8437735" cy="707886"/>
              <a:chOff x="3908104" y="1336224"/>
              <a:chExt cx="7006631" cy="70788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908104" y="1336224"/>
                <a:ext cx="869455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4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১৬</a:t>
                </a:r>
                <a:endParaRPr lang="en-US" sz="4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3401691" y="4936079"/>
              <a:ext cx="804120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chemeClr val="accent4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শিল্প সমাজবিজ্ঞান</a:t>
              </a:r>
              <a:endParaRPr lang="en-US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457354" y="1055226"/>
            <a:ext cx="6173397" cy="827511"/>
            <a:chOff x="2285576" y="999044"/>
            <a:chExt cx="7344454" cy="827511"/>
          </a:xfrm>
        </p:grpSpPr>
        <p:grpSp>
          <p:nvGrpSpPr>
            <p:cNvPr id="81" name="Group 80"/>
            <p:cNvGrpSpPr/>
            <p:nvPr/>
          </p:nvGrpSpPr>
          <p:grpSpPr>
            <a:xfrm>
              <a:off x="2285576" y="999044"/>
              <a:ext cx="7344454" cy="809898"/>
              <a:chOff x="2285576" y="967383"/>
              <a:chExt cx="7344454" cy="809898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2285576" y="1003237"/>
                <a:ext cx="1306286" cy="718457"/>
              </a:xfrm>
              <a:prstGeom prst="roundRect">
                <a:avLst>
                  <a:gd name="adj" fmla="val 49394"/>
                </a:avLst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110117" y="967383"/>
                <a:ext cx="6519913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396581" y="1118669"/>
              <a:ext cx="6854371" cy="707886"/>
              <a:chOff x="3953022" y="1344847"/>
              <a:chExt cx="6854371" cy="70788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953022" y="1392720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32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১৩</a:t>
                </a:r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816351" y="1344847"/>
                <a:ext cx="5991042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পরিবেশে সমাজবিজ্ঞান </a:t>
                </a:r>
                <a:endParaRPr lang="bn-IN" sz="40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953022" y="1392721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5400000">
                <a:off x="4541639" y="1617022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3089313" y="2337668"/>
            <a:ext cx="6718362" cy="809898"/>
            <a:chOff x="3037941" y="2337503"/>
            <a:chExt cx="6055689" cy="809898"/>
          </a:xfrm>
        </p:grpSpPr>
        <p:sp>
          <p:nvSpPr>
            <p:cNvPr id="55" name="Rounded Rectangle 54"/>
            <p:cNvSpPr/>
            <p:nvPr/>
          </p:nvSpPr>
          <p:spPr>
            <a:xfrm>
              <a:off x="3072816" y="2400117"/>
              <a:ext cx="1217159" cy="705421"/>
            </a:xfrm>
            <a:prstGeom prst="roundRect">
              <a:avLst>
                <a:gd name="adj" fmla="val 49394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037941" y="2337503"/>
              <a:ext cx="6055689" cy="809898"/>
              <a:chOff x="3037941" y="2337503"/>
              <a:chExt cx="6055689" cy="809898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3037941" y="2337503"/>
                <a:ext cx="5510650" cy="809898"/>
                <a:chOff x="3037941" y="2337503"/>
                <a:chExt cx="5510650" cy="809898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3552158" y="2337503"/>
                  <a:ext cx="4996433" cy="809898"/>
                </a:xfrm>
                <a:custGeom>
                  <a:avLst/>
                  <a:gdLst>
                    <a:gd name="connsiteX0" fmla="*/ 53798 w 6519913"/>
                    <a:gd name="connsiteY0" fmla="*/ 0 h 809898"/>
                    <a:gd name="connsiteX1" fmla="*/ 6114964 w 6519913"/>
                    <a:gd name="connsiteY1" fmla="*/ 0 h 809898"/>
                    <a:gd name="connsiteX2" fmla="*/ 6519913 w 6519913"/>
                    <a:gd name="connsiteY2" fmla="*/ 404949 h 809898"/>
                    <a:gd name="connsiteX3" fmla="*/ 6519912 w 6519913"/>
                    <a:gd name="connsiteY3" fmla="*/ 404949 h 809898"/>
                    <a:gd name="connsiteX4" fmla="*/ 6114963 w 6519913"/>
                    <a:gd name="connsiteY4" fmla="*/ 809898 h 809898"/>
                    <a:gd name="connsiteX5" fmla="*/ 53798 w 6519913"/>
                    <a:gd name="connsiteY5" fmla="*/ 809897 h 809898"/>
                    <a:gd name="connsiteX6" fmla="*/ 1 w 6519913"/>
                    <a:gd name="connsiteY6" fmla="*/ 804474 h 809898"/>
                    <a:gd name="connsiteX7" fmla="*/ 367307 w 6519913"/>
                    <a:gd name="connsiteY7" fmla="*/ 404950 h 809898"/>
                    <a:gd name="connsiteX8" fmla="*/ 0 w 6519913"/>
                    <a:gd name="connsiteY8" fmla="*/ 5424 h 809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19913" h="809898">
                      <a:moveTo>
                        <a:pt x="53798" y="0"/>
                      </a:moveTo>
                      <a:lnTo>
                        <a:pt x="6114964" y="0"/>
                      </a:lnTo>
                      <a:cubicBezTo>
                        <a:pt x="6338611" y="0"/>
                        <a:pt x="6519913" y="181302"/>
                        <a:pt x="6519913" y="404949"/>
                      </a:cubicBezTo>
                      <a:lnTo>
                        <a:pt x="6519912" y="404949"/>
                      </a:lnTo>
                      <a:cubicBezTo>
                        <a:pt x="6519912" y="628596"/>
                        <a:pt x="6338610" y="809898"/>
                        <a:pt x="6114963" y="809898"/>
                      </a:cubicBezTo>
                      <a:lnTo>
                        <a:pt x="53798" y="809897"/>
                      </a:lnTo>
                      <a:lnTo>
                        <a:pt x="1" y="804474"/>
                      </a:lnTo>
                      <a:lnTo>
                        <a:pt x="367307" y="404950"/>
                      </a:lnTo>
                      <a:lnTo>
                        <a:pt x="0" y="542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5000000" scaled="0"/>
                  <a:tileRect/>
                </a:gradFill>
                <a:ln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0">
                        <a:schemeClr val="accent1">
                          <a:lumMod val="45000"/>
                          <a:lumOff val="55000"/>
                        </a:schemeClr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8100000" scaled="1"/>
                    <a:tileRect/>
                  </a:gradFill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3037941" y="2400117"/>
                  <a:ext cx="786579" cy="707886"/>
                  <a:chOff x="4166697" y="1348308"/>
                  <a:chExt cx="665860" cy="707886"/>
                </a:xfrm>
              </p:grpSpPr>
              <p:sp>
                <p:nvSpPr>
                  <p:cNvPr id="61" name="Rectangle 60"/>
                  <p:cNvSpPr/>
                  <p:nvPr/>
                </p:nvSpPr>
                <p:spPr>
                  <a:xfrm>
                    <a:off x="4166697" y="1348308"/>
                    <a:ext cx="565693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bn-IN" sz="400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১৮</a:t>
                    </a:r>
                    <a:endParaRPr lang="en-US" sz="40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62" name="Isosceles Triangle 61"/>
                  <p:cNvSpPr/>
                  <p:nvPr/>
                </p:nvSpPr>
                <p:spPr>
                  <a:xfrm rot="5400000">
                    <a:off x="4543500" y="1621547"/>
                    <a:ext cx="445662" cy="13245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" name="Rectangle 57"/>
              <p:cNvSpPr/>
              <p:nvPr/>
            </p:nvSpPr>
            <p:spPr>
              <a:xfrm>
                <a:off x="3744091" y="2439515"/>
                <a:ext cx="534953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সাহিত্যের সমাজতত্ত্ব</a:t>
                </a:r>
                <a:endParaRPr lang="bn-IN" sz="40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515238" y="3550673"/>
            <a:ext cx="6510775" cy="848684"/>
            <a:chOff x="2712536" y="3589962"/>
            <a:chExt cx="9676762" cy="809898"/>
          </a:xfrm>
        </p:grpSpPr>
        <p:grpSp>
          <p:nvGrpSpPr>
            <p:cNvPr id="64" name="Group 63"/>
            <p:cNvGrpSpPr/>
            <p:nvPr/>
          </p:nvGrpSpPr>
          <p:grpSpPr>
            <a:xfrm>
              <a:off x="2712536" y="3589962"/>
              <a:ext cx="8953102" cy="809898"/>
              <a:chOff x="2712536" y="3589962"/>
              <a:chExt cx="8953102" cy="809898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2712536" y="3630397"/>
                <a:ext cx="1601935" cy="718457"/>
              </a:xfrm>
              <a:prstGeom prst="roundRect">
                <a:avLst>
                  <a:gd name="adj" fmla="val 49394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3670086" y="3589962"/>
                <a:ext cx="7995552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32814" y="3702522"/>
              <a:ext cx="8537345" cy="675534"/>
              <a:chOff x="3953021" y="1392719"/>
              <a:chExt cx="6961714" cy="675534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953021" y="1392719"/>
                <a:ext cx="879535" cy="67553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4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১৯</a:t>
                </a:r>
                <a:endParaRPr lang="en-US" sz="4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966009" y="3691974"/>
              <a:ext cx="842328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সমাজচিন্তা</a:t>
              </a:r>
              <a:endPara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083170" y="4833113"/>
            <a:ext cx="6486993" cy="810852"/>
            <a:chOff x="2170310" y="4833113"/>
            <a:chExt cx="9272589" cy="810852"/>
          </a:xfrm>
        </p:grpSpPr>
        <p:sp>
          <p:nvSpPr>
            <p:cNvPr id="73" name="Rounded Rectangle 72"/>
            <p:cNvSpPr/>
            <p:nvPr/>
          </p:nvSpPr>
          <p:spPr>
            <a:xfrm>
              <a:off x="2170310" y="4888391"/>
              <a:ext cx="1573095" cy="718457"/>
            </a:xfrm>
            <a:prstGeom prst="roundRect">
              <a:avLst>
                <a:gd name="adj" fmla="val 49394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38908" y="4833113"/>
              <a:ext cx="7851604" cy="809898"/>
            </a:xfrm>
            <a:custGeom>
              <a:avLst/>
              <a:gdLst>
                <a:gd name="connsiteX0" fmla="*/ 53798 w 6519913"/>
                <a:gd name="connsiteY0" fmla="*/ 0 h 809898"/>
                <a:gd name="connsiteX1" fmla="*/ 6114964 w 6519913"/>
                <a:gd name="connsiteY1" fmla="*/ 0 h 809898"/>
                <a:gd name="connsiteX2" fmla="*/ 6519913 w 6519913"/>
                <a:gd name="connsiteY2" fmla="*/ 404949 h 809898"/>
                <a:gd name="connsiteX3" fmla="*/ 6519912 w 6519913"/>
                <a:gd name="connsiteY3" fmla="*/ 404949 h 809898"/>
                <a:gd name="connsiteX4" fmla="*/ 6114963 w 6519913"/>
                <a:gd name="connsiteY4" fmla="*/ 809898 h 809898"/>
                <a:gd name="connsiteX5" fmla="*/ 53798 w 6519913"/>
                <a:gd name="connsiteY5" fmla="*/ 809897 h 809898"/>
                <a:gd name="connsiteX6" fmla="*/ 1 w 6519913"/>
                <a:gd name="connsiteY6" fmla="*/ 804474 h 809898"/>
                <a:gd name="connsiteX7" fmla="*/ 367307 w 6519913"/>
                <a:gd name="connsiteY7" fmla="*/ 404950 h 809898"/>
                <a:gd name="connsiteX8" fmla="*/ 0 w 6519913"/>
                <a:gd name="connsiteY8" fmla="*/ 5424 h 80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19913" h="809898">
                  <a:moveTo>
                    <a:pt x="53798" y="0"/>
                  </a:moveTo>
                  <a:lnTo>
                    <a:pt x="6114964" y="0"/>
                  </a:lnTo>
                  <a:cubicBezTo>
                    <a:pt x="6338611" y="0"/>
                    <a:pt x="6519913" y="181302"/>
                    <a:pt x="6519913" y="404949"/>
                  </a:cubicBezTo>
                  <a:lnTo>
                    <a:pt x="6519912" y="404949"/>
                  </a:lnTo>
                  <a:cubicBezTo>
                    <a:pt x="6519912" y="628596"/>
                    <a:pt x="6338610" y="809898"/>
                    <a:pt x="6114963" y="809898"/>
                  </a:cubicBezTo>
                  <a:lnTo>
                    <a:pt x="53798" y="809897"/>
                  </a:lnTo>
                  <a:lnTo>
                    <a:pt x="1" y="804474"/>
                  </a:lnTo>
                  <a:lnTo>
                    <a:pt x="367307" y="404950"/>
                  </a:lnTo>
                  <a:lnTo>
                    <a:pt x="0" y="542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5000000" scaled="0"/>
              <a:tileRect/>
            </a:gradFill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সা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234331" y="4904021"/>
              <a:ext cx="8437735" cy="707886"/>
              <a:chOff x="3908104" y="1336224"/>
              <a:chExt cx="7006631" cy="70788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908104" y="1336224"/>
                <a:ext cx="869455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4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২০</a:t>
                </a:r>
                <a:endParaRPr lang="en-US" sz="4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3401691" y="4936079"/>
              <a:ext cx="804120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chemeClr val="accent4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অপরাধ সমাজবিজ্ঞান</a:t>
              </a:r>
              <a:endParaRPr lang="en-US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457354" y="1055226"/>
            <a:ext cx="6173397" cy="827511"/>
            <a:chOff x="2285576" y="999044"/>
            <a:chExt cx="7344454" cy="827511"/>
          </a:xfrm>
        </p:grpSpPr>
        <p:grpSp>
          <p:nvGrpSpPr>
            <p:cNvPr id="81" name="Group 80"/>
            <p:cNvGrpSpPr/>
            <p:nvPr/>
          </p:nvGrpSpPr>
          <p:grpSpPr>
            <a:xfrm>
              <a:off x="2285576" y="999044"/>
              <a:ext cx="7344454" cy="809898"/>
              <a:chOff x="2285576" y="967383"/>
              <a:chExt cx="7344454" cy="809898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2285576" y="1003237"/>
                <a:ext cx="1306286" cy="718457"/>
              </a:xfrm>
              <a:prstGeom prst="roundRect">
                <a:avLst>
                  <a:gd name="adj" fmla="val 49394"/>
                </a:avLst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110117" y="967383"/>
                <a:ext cx="6519913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396581" y="1118669"/>
              <a:ext cx="6854371" cy="707886"/>
              <a:chOff x="3953022" y="1344847"/>
              <a:chExt cx="6854371" cy="70788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953022" y="1392720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32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১৭</a:t>
                </a:r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816351" y="1344847"/>
                <a:ext cx="5991042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শিল্প কলার সমাজবিজ্ঞান </a:t>
                </a:r>
                <a:endParaRPr lang="bn-IN" sz="40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953022" y="1392721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5400000">
                <a:off x="4541639" y="1617022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16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358877" y="1914040"/>
            <a:ext cx="11474245" cy="3029920"/>
          </a:xfrm>
          <a:prstGeom prst="horizontalScroll">
            <a:avLst>
              <a:gd name="adj" fmla="val 1973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বিষয়বস্তু </a:t>
            </a:r>
            <a:endParaRPr lang="en-US" sz="9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98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44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9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22" y="-6819"/>
            <a:ext cx="12204122" cy="68648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59881" y="2833283"/>
            <a:ext cx="2783028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সমাজের প্রধান অংশসমূহ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 flipH="1">
            <a:off x="5721926" y="817417"/>
            <a:ext cx="193963" cy="3048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98272" y="318654"/>
            <a:ext cx="4641273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বিষয়বস্তু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23909" y="1579417"/>
            <a:ext cx="3422072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মাইক্রোলেভেল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5735" y="1579416"/>
            <a:ext cx="3532910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ম্যাক্রোলেভেল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784763" y="1122217"/>
            <a:ext cx="66501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9234054" y="1122217"/>
            <a:ext cx="263236" cy="4572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718954" y="1122217"/>
            <a:ext cx="263236" cy="4572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9202881" y="2064325"/>
            <a:ext cx="263236" cy="4572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2718954" y="2064325"/>
            <a:ext cx="263236" cy="457200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2755325" y="3354522"/>
            <a:ext cx="29438" cy="31623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72389" y="2485157"/>
            <a:ext cx="4379771" cy="104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197675" y="2791318"/>
            <a:ext cx="2204603" cy="526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প্রধান প্রতিষ্ঠানসমূহ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48" y="2765705"/>
            <a:ext cx="2033759" cy="5368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সমগ্র সমাজ</a:t>
            </a:r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7881157" y="2521525"/>
            <a:ext cx="3024448" cy="32716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বন্ধুত্ব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কর্মীগোষ্ঠী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অবসর বিনোদন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শ্রমিক সংঘ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দল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দাতব্য প্রতিষ্ঠান</a:t>
            </a: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24055" y="3479108"/>
            <a:ext cx="1679864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39343" y="3513435"/>
            <a:ext cx="1679864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39343" y="4957353"/>
            <a:ext cx="1679864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77444" y="6303823"/>
            <a:ext cx="1679864" cy="455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রাজনীতি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22024" y="5611088"/>
            <a:ext cx="1655622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424055" y="4170219"/>
            <a:ext cx="1620981" cy="513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9735" y="4294909"/>
            <a:ext cx="1679864" cy="436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ধর্ম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410895" y="6230780"/>
            <a:ext cx="1679864" cy="464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প্রজন্ম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Right Arrow 45"/>
          <p:cNvSpPr/>
          <p:nvPr/>
        </p:nvSpPr>
        <p:spPr>
          <a:xfrm flipV="1">
            <a:off x="2747363" y="3689615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flipV="1">
            <a:off x="2776625" y="4421681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flipV="1">
            <a:off x="2776625" y="5146099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flipV="1">
            <a:off x="2765026" y="5818914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flipV="1">
            <a:off x="2784763" y="6432396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flipH="1">
            <a:off x="5032662" y="2495538"/>
            <a:ext cx="193963" cy="3048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flipH="1">
            <a:off x="727363" y="2495559"/>
            <a:ext cx="193963" cy="3048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 flipH="1">
            <a:off x="2743543" y="2508925"/>
            <a:ext cx="193963" cy="304800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5067304" y="3267061"/>
            <a:ext cx="29438" cy="31623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383184" y="5543359"/>
            <a:ext cx="2583180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জাতিতাত্ত্বিক গোষ্ঠী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444839" y="4936248"/>
            <a:ext cx="1679864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Right Arrow 57"/>
          <p:cNvSpPr/>
          <p:nvPr/>
        </p:nvSpPr>
        <p:spPr>
          <a:xfrm flipV="1">
            <a:off x="5098477" y="5130094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 flipV="1">
            <a:off x="5115967" y="4385376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 flipV="1">
            <a:off x="5118911" y="3571051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5400000">
            <a:off x="548020" y="3398469"/>
            <a:ext cx="410323" cy="21852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 flipV="1">
            <a:off x="5082023" y="6336705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flipV="1">
            <a:off x="5082023" y="5684681"/>
            <a:ext cx="312418" cy="16886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2510" y="4643166"/>
            <a:ext cx="1679864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উপসংস্কৃতি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0" y="3729406"/>
            <a:ext cx="1679864" cy="484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সংস্কৃতি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Right Arrow 67"/>
          <p:cNvSpPr/>
          <p:nvPr/>
        </p:nvSpPr>
        <p:spPr>
          <a:xfrm rot="5400000">
            <a:off x="548020" y="4326731"/>
            <a:ext cx="410323" cy="218521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4" y="-14933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54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471055"/>
            <a:ext cx="10515600" cy="57059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অ্যালেক্স ইংকলেস ,সমাজবিজ্ঞানের বিষয়বস্তু নিয়া আলোচনা করতে যেয়ে সমাজবিজ্ঞানের বিষয়বস্তুকে ৪টি ভাগে ভাগ করেছেন।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বিশ্লেষণাত্নক সমাজবিজ্ঞান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গুরুত্বপূর্ণ সামাজিক উপাদানসমূহ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মৌলিক সামাজিক প্রতিষ্ঠান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প্রক্রিয়া 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85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1" y="1524001"/>
            <a:ext cx="11000509" cy="40870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Rectangle 3"/>
          <p:cNvSpPr/>
          <p:nvPr/>
        </p:nvSpPr>
        <p:spPr>
          <a:xfrm>
            <a:off x="2715490" y="304800"/>
            <a:ext cx="5805055" cy="9144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একক কাজ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8364" y="5763491"/>
            <a:ext cx="9628909" cy="9421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সমাজবিজ্ঞানের পরিধি একটি পোস্টার আকারে প্রকাশ কর।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099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22418" y="0"/>
            <a:ext cx="5805055" cy="9144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1274616"/>
            <a:ext cx="11173692" cy="55833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‘Sociology’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প্রবক্তা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অগাষ্ট কোঁৎ                           (খ) ডুর্খেইম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(গ)সিমেল                                   (ঘ) অগবার্ন ও নিমকফ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সমাজবিজ্ঞান শব্দাটি এসেছে-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গ্রিক শব্দ                           (খ) ল্যাটিন শব্দ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ল্যাটিন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(ঘ) সংস্কৃতি শব্দ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”- ?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অ্যারিস্টটল                    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 এমিল ডুর্খেইম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অগাস্ট কোঁত                             (ঘ) কার্ল মাকর্স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79764" y="4426436"/>
            <a:ext cx="616527" cy="5197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25045" y="5694219"/>
            <a:ext cx="557646" cy="4849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79764" y="1925782"/>
            <a:ext cx="637313" cy="47105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705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94509"/>
            <a:ext cx="9144000" cy="4655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722418" y="180108"/>
            <a:ext cx="5805055" cy="9144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126" y="5721929"/>
            <a:ext cx="12108873" cy="9421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সমাজবিজ্ঞানের বিষয়বস্তুকে কোন চারটি ক্যাটাগরিতে ভাগ করা যায়, উদাহরণসহ তালিকা তৈরি ।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2364" y="520923"/>
            <a:ext cx="7135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58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91" y="823487"/>
            <a:ext cx="4091654" cy="51803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Content Placeholder 5"/>
          <p:cNvSpPr txBox="1">
            <a:spLocks/>
          </p:cNvSpPr>
          <p:nvPr/>
        </p:nvSpPr>
        <p:spPr>
          <a:xfrm flipH="1">
            <a:off x="5678129" y="823487"/>
            <a:ext cx="5353665" cy="4913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                                                                                                    </a:t>
            </a:r>
          </a:p>
          <a:p>
            <a:pPr>
              <a:buFont typeface="Arial" panose="020B0604020202020204" pitchFamily="34" charset="0"/>
              <a:buNone/>
            </a:pPr>
            <a:endParaRPr lang="en-US" sz="4000" b="1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 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উম্মে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হাবিবা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আক্তার</a:t>
            </a:r>
            <a:endParaRPr lang="en-US" sz="4400" b="1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প্রভাষক (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বওলা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ডিগ্রি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কলেজ</a:t>
            </a:r>
            <a:endParaRPr lang="en-US" sz="4400" b="1" dirty="0" smtClean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ফুলপুর</a:t>
            </a:r>
            <a:r>
              <a:rPr lang="en-US" sz="4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, </a:t>
            </a:r>
            <a:r>
              <a:rPr lang="en-US" sz="44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ময়মনসিংহ</a:t>
            </a:r>
            <a:endParaRPr lang="en-US" sz="4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37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25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ontent Placeholder 7"/>
          <p:cNvSpPr txBox="1">
            <a:spLocks/>
          </p:cNvSpPr>
          <p:nvPr/>
        </p:nvSpPr>
        <p:spPr>
          <a:xfrm>
            <a:off x="324465" y="239154"/>
            <a:ext cx="10881867" cy="637151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   </a:t>
            </a:r>
          </a:p>
          <a:p>
            <a:pPr>
              <a:buFont typeface="Arial" panose="020B0604020202020204" pitchFamily="34" charset="0"/>
              <a:buNone/>
            </a:pPr>
            <a:endParaRPr lang="en-US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শ্রেণি-একাদশ</a:t>
            </a:r>
            <a:endParaRPr lang="bn-IN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বিষয়ঃ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সমাজবিজ্ঞান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প্রথম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পত্র</a:t>
            </a:r>
            <a:endParaRPr lang="en-US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     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অধ্যায়ঃ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প্রথম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(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সমাজবিজ্ঞানের উৎপত্তি ও বিকাশ</a:t>
            </a: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400" dirty="0" smtClean="0">
                <a:latin typeface="Shonar Bangla" pitchFamily="34" charset="0"/>
                <a:cs typeface="Shonar Bangla" pitchFamily="34" charset="0"/>
              </a:rPr>
              <a:t>    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পাঠঃ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5400" dirty="0" err="1" smtClean="0">
                <a:latin typeface="Shonar Bangla" pitchFamily="34" charset="0"/>
                <a:cs typeface="Shonar Bangla" pitchFamily="34" charset="0"/>
              </a:rPr>
              <a:t>সমাজবিজ্ঞা</a:t>
            </a: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নের পরিধি ও বিষয়বস্তু</a:t>
            </a:r>
            <a:endParaRPr lang="en-US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bn-IN" sz="5400" dirty="0" smtClean="0">
                <a:latin typeface="Shonar Bangla" pitchFamily="34" charset="0"/>
                <a:cs typeface="Shonar Bangla" pitchFamily="34" charset="0"/>
              </a:rPr>
              <a:t>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98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238865" y="2020529"/>
            <a:ext cx="10471353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পরিধি ও বিষয়বস্তু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66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3066403" y="962802"/>
            <a:ext cx="7878005" cy="809898"/>
          </a:xfrm>
          <a:custGeom>
            <a:avLst/>
            <a:gdLst>
              <a:gd name="connsiteX0" fmla="*/ 53798 w 6519913"/>
              <a:gd name="connsiteY0" fmla="*/ 0 h 809898"/>
              <a:gd name="connsiteX1" fmla="*/ 6114964 w 6519913"/>
              <a:gd name="connsiteY1" fmla="*/ 0 h 809898"/>
              <a:gd name="connsiteX2" fmla="*/ 6519913 w 6519913"/>
              <a:gd name="connsiteY2" fmla="*/ 404949 h 809898"/>
              <a:gd name="connsiteX3" fmla="*/ 6519912 w 6519913"/>
              <a:gd name="connsiteY3" fmla="*/ 404949 h 809898"/>
              <a:gd name="connsiteX4" fmla="*/ 6114963 w 6519913"/>
              <a:gd name="connsiteY4" fmla="*/ 809898 h 809898"/>
              <a:gd name="connsiteX5" fmla="*/ 53798 w 6519913"/>
              <a:gd name="connsiteY5" fmla="*/ 809897 h 809898"/>
              <a:gd name="connsiteX6" fmla="*/ 1 w 6519913"/>
              <a:gd name="connsiteY6" fmla="*/ 804474 h 809898"/>
              <a:gd name="connsiteX7" fmla="*/ 367307 w 6519913"/>
              <a:gd name="connsiteY7" fmla="*/ 404950 h 809898"/>
              <a:gd name="connsiteX8" fmla="*/ 0 w 6519913"/>
              <a:gd name="connsiteY8" fmla="*/ 5424 h 80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9913" h="809898">
                <a:moveTo>
                  <a:pt x="53798" y="0"/>
                </a:moveTo>
                <a:lnTo>
                  <a:pt x="6114964" y="0"/>
                </a:lnTo>
                <a:cubicBezTo>
                  <a:pt x="6338611" y="0"/>
                  <a:pt x="6519913" y="181302"/>
                  <a:pt x="6519913" y="404949"/>
                </a:cubicBezTo>
                <a:lnTo>
                  <a:pt x="6519912" y="404949"/>
                </a:lnTo>
                <a:cubicBezTo>
                  <a:pt x="6519912" y="628596"/>
                  <a:pt x="6338610" y="809898"/>
                  <a:pt x="6114963" y="809898"/>
                </a:cubicBezTo>
                <a:lnTo>
                  <a:pt x="53798" y="809897"/>
                </a:lnTo>
                <a:lnTo>
                  <a:pt x="1" y="804474"/>
                </a:lnTo>
                <a:lnTo>
                  <a:pt x="367307" y="404950"/>
                </a:lnTo>
                <a:lnTo>
                  <a:pt x="0" y="542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5000000" scaled="0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1"/>
              <a:tileRect/>
            </a:gra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85576" y="1003237"/>
            <a:ext cx="8067792" cy="718457"/>
            <a:chOff x="2285576" y="1003237"/>
            <a:chExt cx="8067792" cy="718457"/>
          </a:xfrm>
        </p:grpSpPr>
        <p:sp>
          <p:nvSpPr>
            <p:cNvPr id="10" name="Rounded Rectangle 9"/>
            <p:cNvSpPr/>
            <p:nvPr/>
          </p:nvSpPr>
          <p:spPr>
            <a:xfrm>
              <a:off x="2285576" y="1003237"/>
              <a:ext cx="1313030" cy="718457"/>
            </a:xfrm>
            <a:prstGeom prst="roundRect">
              <a:avLst>
                <a:gd name="adj" fmla="val 49394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383657" y="1075363"/>
              <a:ext cx="7969711" cy="646331"/>
              <a:chOff x="3953022" y="1392720"/>
              <a:chExt cx="7969711" cy="64633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953022" y="1392720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0১</a:t>
                </a:r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923693" y="1392720"/>
                <a:ext cx="6999040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3600" dirty="0" err="1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সমাজবিনের</a:t>
                </a:r>
                <a:r>
                  <a:rPr lang="en-US" sz="3600" dirty="0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</a:t>
                </a:r>
                <a:r>
                  <a:rPr lang="bn-IN" sz="3600" dirty="0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ধি কি তা </a:t>
                </a:r>
                <a:r>
                  <a:rPr lang="bn-IN" sz="3600" dirty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বলতে পারবে?</a:t>
                </a:r>
              </a:p>
            </p:txBody>
          </p:sp>
        </p:grpSp>
      </p:grpSp>
      <p:sp>
        <p:nvSpPr>
          <p:cNvPr id="30" name="Rounded Rectangle 29"/>
          <p:cNvSpPr/>
          <p:nvPr/>
        </p:nvSpPr>
        <p:spPr>
          <a:xfrm>
            <a:off x="2683546" y="2372403"/>
            <a:ext cx="1509399" cy="718457"/>
          </a:xfrm>
          <a:prstGeom prst="roundRect">
            <a:avLst>
              <a:gd name="adj" fmla="val 4939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636295" y="2346646"/>
            <a:ext cx="7533688" cy="809898"/>
          </a:xfrm>
          <a:custGeom>
            <a:avLst/>
            <a:gdLst>
              <a:gd name="connsiteX0" fmla="*/ 53798 w 6519913"/>
              <a:gd name="connsiteY0" fmla="*/ 0 h 809898"/>
              <a:gd name="connsiteX1" fmla="*/ 6114964 w 6519913"/>
              <a:gd name="connsiteY1" fmla="*/ 0 h 809898"/>
              <a:gd name="connsiteX2" fmla="*/ 6519913 w 6519913"/>
              <a:gd name="connsiteY2" fmla="*/ 404949 h 809898"/>
              <a:gd name="connsiteX3" fmla="*/ 6519912 w 6519913"/>
              <a:gd name="connsiteY3" fmla="*/ 404949 h 809898"/>
              <a:gd name="connsiteX4" fmla="*/ 6114963 w 6519913"/>
              <a:gd name="connsiteY4" fmla="*/ 809898 h 809898"/>
              <a:gd name="connsiteX5" fmla="*/ 53798 w 6519913"/>
              <a:gd name="connsiteY5" fmla="*/ 809897 h 809898"/>
              <a:gd name="connsiteX6" fmla="*/ 1 w 6519913"/>
              <a:gd name="connsiteY6" fmla="*/ 804474 h 809898"/>
              <a:gd name="connsiteX7" fmla="*/ 367307 w 6519913"/>
              <a:gd name="connsiteY7" fmla="*/ 404950 h 809898"/>
              <a:gd name="connsiteX8" fmla="*/ 0 w 6519913"/>
              <a:gd name="connsiteY8" fmla="*/ 5424 h 80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9913" h="809898">
                <a:moveTo>
                  <a:pt x="53798" y="0"/>
                </a:moveTo>
                <a:lnTo>
                  <a:pt x="6114964" y="0"/>
                </a:lnTo>
                <a:cubicBezTo>
                  <a:pt x="6338611" y="0"/>
                  <a:pt x="6519913" y="181302"/>
                  <a:pt x="6519913" y="404949"/>
                </a:cubicBezTo>
                <a:lnTo>
                  <a:pt x="6519912" y="404949"/>
                </a:lnTo>
                <a:cubicBezTo>
                  <a:pt x="6519912" y="628596"/>
                  <a:pt x="6338610" y="809898"/>
                  <a:pt x="6114963" y="809898"/>
                </a:cubicBezTo>
                <a:lnTo>
                  <a:pt x="53798" y="809897"/>
                </a:lnTo>
                <a:lnTo>
                  <a:pt x="1" y="804474"/>
                </a:lnTo>
                <a:lnTo>
                  <a:pt x="367307" y="404950"/>
                </a:lnTo>
                <a:lnTo>
                  <a:pt x="0" y="542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5000000" scaled="0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1"/>
              <a:tileRect/>
            </a:gra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796878" y="2444529"/>
            <a:ext cx="1016292" cy="584775"/>
            <a:chOff x="3953022" y="1392720"/>
            <a:chExt cx="879534" cy="584775"/>
          </a:xfrm>
        </p:grpSpPr>
        <p:sp>
          <p:nvSpPr>
            <p:cNvPr id="33" name="Rectangle 32"/>
            <p:cNvSpPr/>
            <p:nvPr/>
          </p:nvSpPr>
          <p:spPr>
            <a:xfrm>
              <a:off x="3953022" y="1392720"/>
              <a:ext cx="72646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r>
                <a:rPr lang="en-US" sz="3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২</a:t>
              </a:r>
              <a:endParaRPr lang="en-US" sz="3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4" name="Isosceles Triangle 33"/>
            <p:cNvSpPr/>
            <p:nvPr/>
          </p:nvSpPr>
          <p:spPr>
            <a:xfrm rot="5400000">
              <a:off x="4541639" y="1617021"/>
              <a:ext cx="445662" cy="13617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3861395" y="2502381"/>
            <a:ext cx="7550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পরিধি </a:t>
            </a:r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পারবে।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712536" y="3630397"/>
            <a:ext cx="1601935" cy="718457"/>
          </a:xfrm>
          <a:prstGeom prst="roundRect">
            <a:avLst>
              <a:gd name="adj" fmla="val 4939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3670086" y="3589962"/>
            <a:ext cx="7995552" cy="809898"/>
          </a:xfrm>
          <a:custGeom>
            <a:avLst/>
            <a:gdLst>
              <a:gd name="connsiteX0" fmla="*/ 53798 w 6519913"/>
              <a:gd name="connsiteY0" fmla="*/ 0 h 809898"/>
              <a:gd name="connsiteX1" fmla="*/ 6114964 w 6519913"/>
              <a:gd name="connsiteY1" fmla="*/ 0 h 809898"/>
              <a:gd name="connsiteX2" fmla="*/ 6519913 w 6519913"/>
              <a:gd name="connsiteY2" fmla="*/ 404949 h 809898"/>
              <a:gd name="connsiteX3" fmla="*/ 6519912 w 6519913"/>
              <a:gd name="connsiteY3" fmla="*/ 404949 h 809898"/>
              <a:gd name="connsiteX4" fmla="*/ 6114963 w 6519913"/>
              <a:gd name="connsiteY4" fmla="*/ 809898 h 809898"/>
              <a:gd name="connsiteX5" fmla="*/ 53798 w 6519913"/>
              <a:gd name="connsiteY5" fmla="*/ 809897 h 809898"/>
              <a:gd name="connsiteX6" fmla="*/ 1 w 6519913"/>
              <a:gd name="connsiteY6" fmla="*/ 804474 h 809898"/>
              <a:gd name="connsiteX7" fmla="*/ 367307 w 6519913"/>
              <a:gd name="connsiteY7" fmla="*/ 404950 h 809898"/>
              <a:gd name="connsiteX8" fmla="*/ 0 w 6519913"/>
              <a:gd name="connsiteY8" fmla="*/ 5424 h 80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9913" h="809898">
                <a:moveTo>
                  <a:pt x="53798" y="0"/>
                </a:moveTo>
                <a:lnTo>
                  <a:pt x="6114964" y="0"/>
                </a:lnTo>
                <a:cubicBezTo>
                  <a:pt x="6338611" y="0"/>
                  <a:pt x="6519913" y="181302"/>
                  <a:pt x="6519913" y="404949"/>
                </a:cubicBezTo>
                <a:lnTo>
                  <a:pt x="6519912" y="404949"/>
                </a:lnTo>
                <a:cubicBezTo>
                  <a:pt x="6519912" y="628596"/>
                  <a:pt x="6338610" y="809898"/>
                  <a:pt x="6114963" y="809898"/>
                </a:cubicBezTo>
                <a:lnTo>
                  <a:pt x="53798" y="809897"/>
                </a:lnTo>
                <a:lnTo>
                  <a:pt x="1" y="804474"/>
                </a:lnTo>
                <a:lnTo>
                  <a:pt x="367307" y="404950"/>
                </a:lnTo>
                <a:lnTo>
                  <a:pt x="0" y="542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5000000" scaled="0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8100000" scaled="1"/>
              <a:tileRect/>
            </a:gra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832815" y="3702523"/>
            <a:ext cx="8537344" cy="646331"/>
            <a:chOff x="3953022" y="1392720"/>
            <a:chExt cx="6961713" cy="646331"/>
          </a:xfrm>
        </p:grpSpPr>
        <p:sp>
          <p:nvSpPr>
            <p:cNvPr id="40" name="Rectangle 39"/>
            <p:cNvSpPr/>
            <p:nvPr/>
          </p:nvSpPr>
          <p:spPr>
            <a:xfrm>
              <a:off x="3953022" y="1392720"/>
              <a:ext cx="726460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b="0" cap="none" spc="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0৩</a:t>
              </a:r>
              <a:endParaRPr lang="en-US" sz="3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4541639" y="1617021"/>
              <a:ext cx="445662" cy="13617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23693" y="1392720"/>
              <a:ext cx="5991042" cy="64633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endParaRPr lang="bn-IN" sz="36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932139" y="3681403"/>
            <a:ext cx="8423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বিষয়বস্তু বিশ্লেষণ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</p:txBody>
      </p:sp>
      <p:sp>
        <p:nvSpPr>
          <p:cNvPr id="55" name="Oval 54"/>
          <p:cNvSpPr/>
          <p:nvPr/>
        </p:nvSpPr>
        <p:spPr>
          <a:xfrm>
            <a:off x="0" y="2578635"/>
            <a:ext cx="2721052" cy="1921509"/>
          </a:xfrm>
          <a:prstGeom prst="ellipse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65000">
                <a:schemeClr val="bg1">
                  <a:lumMod val="96000"/>
                  <a:alpha val="4000"/>
                </a:schemeClr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844062" y="1745902"/>
            <a:ext cx="836090" cy="796713"/>
          </a:xfrm>
          <a:prstGeom prst="ellipse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65000">
                <a:schemeClr val="bg1">
                  <a:lumMod val="96000"/>
                  <a:alpha val="4000"/>
                </a:schemeClr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352840" y="3951899"/>
            <a:ext cx="709478" cy="727677"/>
          </a:xfrm>
          <a:prstGeom prst="ellipse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65000">
                <a:schemeClr val="bg1">
                  <a:lumMod val="96000"/>
                  <a:alpha val="4000"/>
                </a:schemeClr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002197" y="4492134"/>
            <a:ext cx="882318" cy="832901"/>
          </a:xfrm>
          <a:prstGeom prst="ellipse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65000">
                <a:schemeClr val="bg1">
                  <a:lumMod val="96000"/>
                  <a:alpha val="4000"/>
                </a:schemeClr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8976" y="4816672"/>
            <a:ext cx="709478" cy="727677"/>
          </a:xfrm>
          <a:prstGeom prst="ellipse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65000">
                <a:schemeClr val="bg1">
                  <a:lumMod val="96000"/>
                  <a:alpha val="4000"/>
                </a:schemeClr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0681" y="5620229"/>
            <a:ext cx="709478" cy="727677"/>
          </a:xfrm>
          <a:prstGeom prst="ellipse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65000">
                <a:schemeClr val="bg1">
                  <a:lumMod val="96000"/>
                  <a:alpha val="4000"/>
                </a:schemeClr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690824" y="4348854"/>
            <a:ext cx="882318" cy="832901"/>
          </a:xfrm>
          <a:prstGeom prst="ellipse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65000">
                <a:schemeClr val="bg1">
                  <a:lumMod val="96000"/>
                  <a:alpha val="4000"/>
                </a:schemeClr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4345" y="5283682"/>
            <a:ext cx="882318" cy="832901"/>
          </a:xfrm>
          <a:prstGeom prst="ellipse">
            <a:avLst/>
          </a:prstGeom>
          <a:gradFill flip="none" rotWithShape="0">
            <a:gsLst>
              <a:gs pos="0">
                <a:schemeClr val="bg1">
                  <a:lumMod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65000">
                <a:schemeClr val="bg1">
                  <a:lumMod val="96000"/>
                  <a:alpha val="4000"/>
                </a:schemeClr>
              </a:gs>
            </a:gsLst>
            <a:lin ang="189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9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77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0" grpId="0" animBg="1"/>
      <p:bldP spid="31" grpId="0" animBg="1"/>
      <p:bldP spid="50" grpId="0"/>
      <p:bldP spid="37" grpId="0" animBg="1"/>
      <p:bldP spid="38" grpId="0" animBg="1"/>
      <p:bldP spid="52" grpId="0"/>
      <p:bldP spid="55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238865" y="2005781"/>
            <a:ext cx="10471353" cy="1843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 পরিধি </a:t>
            </a:r>
            <a:endParaRPr lang="en-US" sz="115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581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9718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36457" y="-309718"/>
            <a:ext cx="12321278" cy="7270954"/>
            <a:chOff x="0" y="-265472"/>
            <a:chExt cx="12321278" cy="727095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03290" cy="3391353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grpSp>
          <p:nvGrpSpPr>
            <p:cNvPr id="4" name="Group 3"/>
            <p:cNvGrpSpPr/>
            <p:nvPr/>
          </p:nvGrpSpPr>
          <p:grpSpPr>
            <a:xfrm>
              <a:off x="1194765" y="3443901"/>
              <a:ext cx="4830557" cy="3561581"/>
              <a:chOff x="0" y="3296419"/>
              <a:chExt cx="4830557" cy="3561581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3296419"/>
                <a:ext cx="4830557" cy="3561581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sp>
            <p:nvSpPr>
              <p:cNvPr id="6" name="Oval 5"/>
              <p:cNvSpPr/>
              <p:nvPr/>
            </p:nvSpPr>
            <p:spPr>
              <a:xfrm>
                <a:off x="792686" y="5943600"/>
                <a:ext cx="2776154" cy="914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ইবনে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খালদুন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099321" y="-265472"/>
              <a:ext cx="4711649" cy="4454013"/>
              <a:chOff x="3945653" y="1342104"/>
              <a:chExt cx="4711649" cy="4454013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5653" y="1342104"/>
                <a:ext cx="4711649" cy="3996813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sp>
            <p:nvSpPr>
              <p:cNvPr id="9" name="Oval 8"/>
              <p:cNvSpPr/>
              <p:nvPr/>
            </p:nvSpPr>
            <p:spPr>
              <a:xfrm>
                <a:off x="5040491" y="4881717"/>
                <a:ext cx="2776154" cy="914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ম্যাক্স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ওয়েবার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511278" y="-95348"/>
              <a:ext cx="3810000" cy="4454013"/>
              <a:chOff x="8382000" y="0"/>
              <a:chExt cx="3810000" cy="4343400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2000" y="0"/>
                <a:ext cx="3810000" cy="3810000"/>
              </a:xfrm>
              <a:prstGeom prst="ellipse">
                <a:avLst/>
              </a:prstGeom>
              <a:ln w="63500" cap="rnd">
                <a:solidFill>
                  <a:srgbClr val="333333"/>
                </a:solidFill>
              </a:ln>
              <a:effectLst>
                <a:outerShdw blurRad="381000" dist="292100" dir="5400000" sx="-80000" sy="-18000" rotWithShape="0">
                  <a:srgbClr val="000000">
                    <a:alpha val="22000"/>
                  </a:srgbClr>
                </a:outerShdw>
              </a:effectLst>
              <a:scene3d>
                <a:camera prst="orthographicFront"/>
                <a:lightRig rig="contrasting" dir="t">
                  <a:rot lat="0" lon="0" rev="3000000"/>
                </a:lightRig>
              </a:scene3d>
              <a:sp3d contourW="7620">
                <a:bevelT w="95250" h="31750"/>
                <a:contourClr>
                  <a:srgbClr val="333333"/>
                </a:contourClr>
              </a:sp3d>
            </p:spPr>
          </p:pic>
          <p:sp>
            <p:nvSpPr>
              <p:cNvPr id="13" name="Oval 12"/>
              <p:cNvSpPr/>
              <p:nvPr/>
            </p:nvSpPr>
            <p:spPr>
              <a:xfrm>
                <a:off x="9036574" y="3429000"/>
                <a:ext cx="2776154" cy="9144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ডুর্খেইম 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1144" y="3641171"/>
              <a:ext cx="4360269" cy="316859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" y="-52548"/>
            <a:ext cx="795350" cy="7953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55280">
            <a:off x="6001090" y="2958800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72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58 -0.73657 L -0.52565 0.41505 L -0.46576 -0.73657 L -0.40169 0.41505 L -0.33763 -0.73657 L -0.27773 0.41505 L -0.21367 -0.73657 L -0.15378 0.41505 L -0.08971 -0.73657 L -0.02565 0.41505 L 0.03424 -0.73657 L 0.09818 0.41505 L 0.1582 -0.73657 L 0.22227 0.41505 L 0.28633 -0.73657 L 0.34622 0.41505 L 0.41042 -0.73657 " pathEditMode="relative" rAng="0" ptsTypes="AAAAAAAAAAAAAAAAA">
                                      <p:cBhvr>
                                        <p:cTn id="6" dur="4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575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4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025"/>
            <a:ext cx="12192000" cy="68580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950045" y="2288344"/>
            <a:ext cx="7572527" cy="810417"/>
            <a:chOff x="3031770" y="2362896"/>
            <a:chExt cx="7572527" cy="810417"/>
          </a:xfrm>
        </p:grpSpPr>
        <p:sp>
          <p:nvSpPr>
            <p:cNvPr id="55" name="Rounded Rectangle 54"/>
            <p:cNvSpPr/>
            <p:nvPr/>
          </p:nvSpPr>
          <p:spPr>
            <a:xfrm>
              <a:off x="3100183" y="2400282"/>
              <a:ext cx="1350353" cy="705421"/>
            </a:xfrm>
            <a:prstGeom prst="roundRect">
              <a:avLst>
                <a:gd name="adj" fmla="val 49394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031770" y="2362896"/>
              <a:ext cx="7572527" cy="810417"/>
              <a:chOff x="3011151" y="2362731"/>
              <a:chExt cx="6825602" cy="810417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3011151" y="2362731"/>
                <a:ext cx="6441408" cy="810417"/>
                <a:chOff x="3011151" y="2362731"/>
                <a:chExt cx="6441408" cy="810417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3552158" y="2362731"/>
                  <a:ext cx="5900401" cy="809898"/>
                </a:xfrm>
                <a:custGeom>
                  <a:avLst/>
                  <a:gdLst>
                    <a:gd name="connsiteX0" fmla="*/ 53798 w 6519913"/>
                    <a:gd name="connsiteY0" fmla="*/ 0 h 809898"/>
                    <a:gd name="connsiteX1" fmla="*/ 6114964 w 6519913"/>
                    <a:gd name="connsiteY1" fmla="*/ 0 h 809898"/>
                    <a:gd name="connsiteX2" fmla="*/ 6519913 w 6519913"/>
                    <a:gd name="connsiteY2" fmla="*/ 404949 h 809898"/>
                    <a:gd name="connsiteX3" fmla="*/ 6519912 w 6519913"/>
                    <a:gd name="connsiteY3" fmla="*/ 404949 h 809898"/>
                    <a:gd name="connsiteX4" fmla="*/ 6114963 w 6519913"/>
                    <a:gd name="connsiteY4" fmla="*/ 809898 h 809898"/>
                    <a:gd name="connsiteX5" fmla="*/ 53798 w 6519913"/>
                    <a:gd name="connsiteY5" fmla="*/ 809897 h 809898"/>
                    <a:gd name="connsiteX6" fmla="*/ 1 w 6519913"/>
                    <a:gd name="connsiteY6" fmla="*/ 804474 h 809898"/>
                    <a:gd name="connsiteX7" fmla="*/ 367307 w 6519913"/>
                    <a:gd name="connsiteY7" fmla="*/ 404950 h 809898"/>
                    <a:gd name="connsiteX8" fmla="*/ 0 w 6519913"/>
                    <a:gd name="connsiteY8" fmla="*/ 5424 h 809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19913" h="809898">
                      <a:moveTo>
                        <a:pt x="53798" y="0"/>
                      </a:moveTo>
                      <a:lnTo>
                        <a:pt x="6114964" y="0"/>
                      </a:lnTo>
                      <a:cubicBezTo>
                        <a:pt x="6338611" y="0"/>
                        <a:pt x="6519913" y="181302"/>
                        <a:pt x="6519913" y="404949"/>
                      </a:cubicBezTo>
                      <a:lnTo>
                        <a:pt x="6519912" y="404949"/>
                      </a:lnTo>
                      <a:cubicBezTo>
                        <a:pt x="6519912" y="628596"/>
                        <a:pt x="6338610" y="809898"/>
                        <a:pt x="6114963" y="809898"/>
                      </a:cubicBezTo>
                      <a:lnTo>
                        <a:pt x="53798" y="809897"/>
                      </a:lnTo>
                      <a:lnTo>
                        <a:pt x="1" y="804474"/>
                      </a:lnTo>
                      <a:lnTo>
                        <a:pt x="367307" y="404950"/>
                      </a:lnTo>
                      <a:lnTo>
                        <a:pt x="0" y="542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5000000" scaled="0"/>
                  <a:tileRect/>
                </a:gradFill>
                <a:ln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0">
                        <a:schemeClr val="accent1">
                          <a:lumMod val="45000"/>
                          <a:lumOff val="55000"/>
                        </a:schemeClr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8100000" scaled="1"/>
                    <a:tileRect/>
                  </a:gradFill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3011151" y="2516751"/>
                  <a:ext cx="813367" cy="601646"/>
                  <a:chOff x="4144020" y="1464942"/>
                  <a:chExt cx="688537" cy="601646"/>
                </a:xfrm>
              </p:grpSpPr>
              <p:sp>
                <p:nvSpPr>
                  <p:cNvPr id="61" name="Rectangle 60"/>
                  <p:cNvSpPr/>
                  <p:nvPr/>
                </p:nvSpPr>
                <p:spPr>
                  <a:xfrm>
                    <a:off x="4145705" y="1481294"/>
                    <a:ext cx="565693" cy="584775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3200" b="0" cap="none" spc="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0</a:t>
                    </a:r>
                    <a:r>
                      <a:rPr lang="en-US" sz="320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২</a:t>
                    </a:r>
                    <a:endParaRPr lang="en-US" sz="32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  <p:sp>
                <p:nvSpPr>
                  <p:cNvPr id="62" name="Isosceles Triangle 61"/>
                  <p:cNvSpPr/>
                  <p:nvPr/>
                </p:nvSpPr>
                <p:spPr>
                  <a:xfrm rot="5400000">
                    <a:off x="4543500" y="1621547"/>
                    <a:ext cx="445662" cy="13245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4144020" y="1481813"/>
                    <a:ext cx="565693" cy="584775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3200" b="0" cap="none" spc="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0</a:t>
                    </a:r>
                    <a:r>
                      <a:rPr lang="en-US" sz="320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২</a:t>
                    </a:r>
                    <a:endParaRPr lang="en-US" sz="32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4144022" y="1481294"/>
                    <a:ext cx="565693" cy="584775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3200" b="0" cap="none" spc="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0</a:t>
                    </a:r>
                    <a:r>
                      <a:rPr lang="en-US" sz="320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২</a:t>
                    </a:r>
                    <a:endParaRPr lang="en-US" sz="32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40" name="Freeform 39"/>
                <p:cNvSpPr/>
                <p:nvPr/>
              </p:nvSpPr>
              <p:spPr>
                <a:xfrm>
                  <a:off x="3550168" y="2363250"/>
                  <a:ext cx="5900401" cy="809898"/>
                </a:xfrm>
                <a:custGeom>
                  <a:avLst/>
                  <a:gdLst>
                    <a:gd name="connsiteX0" fmla="*/ 53798 w 6519913"/>
                    <a:gd name="connsiteY0" fmla="*/ 0 h 809898"/>
                    <a:gd name="connsiteX1" fmla="*/ 6114964 w 6519913"/>
                    <a:gd name="connsiteY1" fmla="*/ 0 h 809898"/>
                    <a:gd name="connsiteX2" fmla="*/ 6519913 w 6519913"/>
                    <a:gd name="connsiteY2" fmla="*/ 404949 h 809898"/>
                    <a:gd name="connsiteX3" fmla="*/ 6519912 w 6519913"/>
                    <a:gd name="connsiteY3" fmla="*/ 404949 h 809898"/>
                    <a:gd name="connsiteX4" fmla="*/ 6114963 w 6519913"/>
                    <a:gd name="connsiteY4" fmla="*/ 809898 h 809898"/>
                    <a:gd name="connsiteX5" fmla="*/ 53798 w 6519913"/>
                    <a:gd name="connsiteY5" fmla="*/ 809897 h 809898"/>
                    <a:gd name="connsiteX6" fmla="*/ 1 w 6519913"/>
                    <a:gd name="connsiteY6" fmla="*/ 804474 h 809898"/>
                    <a:gd name="connsiteX7" fmla="*/ 367307 w 6519913"/>
                    <a:gd name="connsiteY7" fmla="*/ 404950 h 809898"/>
                    <a:gd name="connsiteX8" fmla="*/ 0 w 6519913"/>
                    <a:gd name="connsiteY8" fmla="*/ 5424 h 809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19913" h="809898">
                      <a:moveTo>
                        <a:pt x="53798" y="0"/>
                      </a:moveTo>
                      <a:lnTo>
                        <a:pt x="6114964" y="0"/>
                      </a:lnTo>
                      <a:cubicBezTo>
                        <a:pt x="6338611" y="0"/>
                        <a:pt x="6519913" y="181302"/>
                        <a:pt x="6519913" y="404949"/>
                      </a:cubicBezTo>
                      <a:lnTo>
                        <a:pt x="6519912" y="404949"/>
                      </a:lnTo>
                      <a:cubicBezTo>
                        <a:pt x="6519912" y="628596"/>
                        <a:pt x="6338610" y="809898"/>
                        <a:pt x="6114963" y="809898"/>
                      </a:cubicBezTo>
                      <a:lnTo>
                        <a:pt x="53798" y="809897"/>
                      </a:lnTo>
                      <a:lnTo>
                        <a:pt x="1" y="804474"/>
                      </a:lnTo>
                      <a:lnTo>
                        <a:pt x="367307" y="404950"/>
                      </a:lnTo>
                      <a:lnTo>
                        <a:pt x="0" y="542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5000000" scaled="0"/>
                  <a:tileRect/>
                </a:gradFill>
                <a:ln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0">
                        <a:schemeClr val="accent1">
                          <a:lumMod val="45000"/>
                          <a:lumOff val="55000"/>
                        </a:schemeClr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8100000" scaled="1"/>
                    <a:tileRect/>
                  </a:gradFill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/>
              <p:cNvSpPr/>
              <p:nvPr/>
            </p:nvSpPr>
            <p:spPr>
              <a:xfrm>
                <a:off x="3746285" y="2439250"/>
                <a:ext cx="609046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ঐতিহাসিক সমাজবিজ্ঞান</a:t>
                </a:r>
                <a:endParaRPr lang="bn-IN" sz="40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500439" y="3589962"/>
            <a:ext cx="7690645" cy="809898"/>
            <a:chOff x="2712536" y="3589962"/>
            <a:chExt cx="9676762" cy="809898"/>
          </a:xfrm>
        </p:grpSpPr>
        <p:grpSp>
          <p:nvGrpSpPr>
            <p:cNvPr id="64" name="Group 63"/>
            <p:cNvGrpSpPr/>
            <p:nvPr/>
          </p:nvGrpSpPr>
          <p:grpSpPr>
            <a:xfrm>
              <a:off x="2712536" y="3589962"/>
              <a:ext cx="8953102" cy="809898"/>
              <a:chOff x="2712536" y="3589962"/>
              <a:chExt cx="8953102" cy="809898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2712536" y="3630397"/>
                <a:ext cx="1601935" cy="718457"/>
              </a:xfrm>
              <a:prstGeom prst="roundRect">
                <a:avLst>
                  <a:gd name="adj" fmla="val 49394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3670086" y="3589962"/>
                <a:ext cx="7995552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32815" y="3702523"/>
              <a:ext cx="8537344" cy="646331"/>
              <a:chOff x="3953022" y="1392720"/>
              <a:chExt cx="6961713" cy="646331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953022" y="1392720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0৩</a:t>
                </a:r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966009" y="3691974"/>
              <a:ext cx="842328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পরিবারের সমাজতত্ত্ব</a:t>
              </a:r>
              <a:endPara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70310" y="4833113"/>
            <a:ext cx="6486993" cy="810852"/>
            <a:chOff x="2170310" y="4833113"/>
            <a:chExt cx="9272589" cy="810852"/>
          </a:xfrm>
        </p:grpSpPr>
        <p:sp>
          <p:nvSpPr>
            <p:cNvPr id="73" name="Rounded Rectangle 72"/>
            <p:cNvSpPr/>
            <p:nvPr/>
          </p:nvSpPr>
          <p:spPr>
            <a:xfrm>
              <a:off x="2170310" y="4888391"/>
              <a:ext cx="1573095" cy="718457"/>
            </a:xfrm>
            <a:prstGeom prst="roundRect">
              <a:avLst>
                <a:gd name="adj" fmla="val 49394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38908" y="4833113"/>
              <a:ext cx="7851604" cy="809898"/>
            </a:xfrm>
            <a:custGeom>
              <a:avLst/>
              <a:gdLst>
                <a:gd name="connsiteX0" fmla="*/ 53798 w 6519913"/>
                <a:gd name="connsiteY0" fmla="*/ 0 h 809898"/>
                <a:gd name="connsiteX1" fmla="*/ 6114964 w 6519913"/>
                <a:gd name="connsiteY1" fmla="*/ 0 h 809898"/>
                <a:gd name="connsiteX2" fmla="*/ 6519913 w 6519913"/>
                <a:gd name="connsiteY2" fmla="*/ 404949 h 809898"/>
                <a:gd name="connsiteX3" fmla="*/ 6519912 w 6519913"/>
                <a:gd name="connsiteY3" fmla="*/ 404949 h 809898"/>
                <a:gd name="connsiteX4" fmla="*/ 6114963 w 6519913"/>
                <a:gd name="connsiteY4" fmla="*/ 809898 h 809898"/>
                <a:gd name="connsiteX5" fmla="*/ 53798 w 6519913"/>
                <a:gd name="connsiteY5" fmla="*/ 809897 h 809898"/>
                <a:gd name="connsiteX6" fmla="*/ 1 w 6519913"/>
                <a:gd name="connsiteY6" fmla="*/ 804474 h 809898"/>
                <a:gd name="connsiteX7" fmla="*/ 367307 w 6519913"/>
                <a:gd name="connsiteY7" fmla="*/ 404950 h 809898"/>
                <a:gd name="connsiteX8" fmla="*/ 0 w 6519913"/>
                <a:gd name="connsiteY8" fmla="*/ 5424 h 80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19913" h="809898">
                  <a:moveTo>
                    <a:pt x="53798" y="0"/>
                  </a:moveTo>
                  <a:lnTo>
                    <a:pt x="6114964" y="0"/>
                  </a:lnTo>
                  <a:cubicBezTo>
                    <a:pt x="6338611" y="0"/>
                    <a:pt x="6519913" y="181302"/>
                    <a:pt x="6519913" y="404949"/>
                  </a:cubicBezTo>
                  <a:lnTo>
                    <a:pt x="6519912" y="404949"/>
                  </a:lnTo>
                  <a:cubicBezTo>
                    <a:pt x="6519912" y="628596"/>
                    <a:pt x="6338610" y="809898"/>
                    <a:pt x="6114963" y="809898"/>
                  </a:cubicBezTo>
                  <a:lnTo>
                    <a:pt x="53798" y="809897"/>
                  </a:lnTo>
                  <a:lnTo>
                    <a:pt x="1" y="804474"/>
                  </a:lnTo>
                  <a:lnTo>
                    <a:pt x="367307" y="404950"/>
                  </a:lnTo>
                  <a:lnTo>
                    <a:pt x="0" y="542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5000000" scaled="0"/>
              <a:tileRect/>
            </a:gradFill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সা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288424" y="4960517"/>
              <a:ext cx="8383642" cy="646331"/>
              <a:chOff x="3953022" y="1392720"/>
              <a:chExt cx="6961713" cy="646331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953022" y="1392720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0৪</a:t>
                </a:r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3401691" y="4936079"/>
              <a:ext cx="804120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chemeClr val="accent4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সামাজিক জনবিজ্ঞান </a:t>
              </a:r>
              <a:endParaRPr lang="en-US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949377" y="957228"/>
            <a:ext cx="6173397" cy="830830"/>
            <a:chOff x="2285576" y="999044"/>
            <a:chExt cx="7344454" cy="830830"/>
          </a:xfrm>
        </p:grpSpPr>
        <p:grpSp>
          <p:nvGrpSpPr>
            <p:cNvPr id="81" name="Group 80"/>
            <p:cNvGrpSpPr/>
            <p:nvPr/>
          </p:nvGrpSpPr>
          <p:grpSpPr>
            <a:xfrm>
              <a:off x="2285576" y="999044"/>
              <a:ext cx="7344454" cy="809898"/>
              <a:chOff x="2285576" y="967383"/>
              <a:chExt cx="7344454" cy="809898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2285576" y="1003237"/>
                <a:ext cx="1306286" cy="718457"/>
              </a:xfrm>
              <a:prstGeom prst="roundRect">
                <a:avLst>
                  <a:gd name="adj" fmla="val 49394"/>
                </a:avLst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110117" y="967383"/>
                <a:ext cx="6519913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396581" y="1121988"/>
              <a:ext cx="6846450" cy="707886"/>
              <a:chOff x="3953022" y="1348166"/>
              <a:chExt cx="6846450" cy="70788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953022" y="1392720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0১</a:t>
                </a:r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808430" y="1348166"/>
                <a:ext cx="5991042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সমাজতাত্ত্বিক মতবাদ</a:t>
                </a:r>
                <a:endParaRPr lang="bn-IN" sz="40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5400000">
                <a:off x="4541639" y="1617022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051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4" name="Group 53"/>
          <p:cNvGrpSpPr/>
          <p:nvPr/>
        </p:nvGrpSpPr>
        <p:grpSpPr>
          <a:xfrm>
            <a:off x="2736819" y="2352524"/>
            <a:ext cx="6718362" cy="809898"/>
            <a:chOff x="3037941" y="2337503"/>
            <a:chExt cx="6055689" cy="809898"/>
          </a:xfrm>
        </p:grpSpPr>
        <p:sp>
          <p:nvSpPr>
            <p:cNvPr id="55" name="Rounded Rectangle 54"/>
            <p:cNvSpPr/>
            <p:nvPr/>
          </p:nvSpPr>
          <p:spPr>
            <a:xfrm>
              <a:off x="3072816" y="2400117"/>
              <a:ext cx="1217159" cy="705421"/>
            </a:xfrm>
            <a:prstGeom prst="roundRect">
              <a:avLst>
                <a:gd name="adj" fmla="val 49394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037941" y="2337503"/>
              <a:ext cx="6055689" cy="809898"/>
              <a:chOff x="3037941" y="2337503"/>
              <a:chExt cx="6055689" cy="809898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3037941" y="2337503"/>
                <a:ext cx="5510650" cy="809898"/>
                <a:chOff x="3037941" y="2337503"/>
                <a:chExt cx="5510650" cy="809898"/>
              </a:xfrm>
            </p:grpSpPr>
            <p:sp>
              <p:nvSpPr>
                <p:cNvPr id="59" name="Freeform 58"/>
                <p:cNvSpPr/>
                <p:nvPr/>
              </p:nvSpPr>
              <p:spPr>
                <a:xfrm>
                  <a:off x="3552158" y="2337503"/>
                  <a:ext cx="4996433" cy="809898"/>
                </a:xfrm>
                <a:custGeom>
                  <a:avLst/>
                  <a:gdLst>
                    <a:gd name="connsiteX0" fmla="*/ 53798 w 6519913"/>
                    <a:gd name="connsiteY0" fmla="*/ 0 h 809898"/>
                    <a:gd name="connsiteX1" fmla="*/ 6114964 w 6519913"/>
                    <a:gd name="connsiteY1" fmla="*/ 0 h 809898"/>
                    <a:gd name="connsiteX2" fmla="*/ 6519913 w 6519913"/>
                    <a:gd name="connsiteY2" fmla="*/ 404949 h 809898"/>
                    <a:gd name="connsiteX3" fmla="*/ 6519912 w 6519913"/>
                    <a:gd name="connsiteY3" fmla="*/ 404949 h 809898"/>
                    <a:gd name="connsiteX4" fmla="*/ 6114963 w 6519913"/>
                    <a:gd name="connsiteY4" fmla="*/ 809898 h 809898"/>
                    <a:gd name="connsiteX5" fmla="*/ 53798 w 6519913"/>
                    <a:gd name="connsiteY5" fmla="*/ 809897 h 809898"/>
                    <a:gd name="connsiteX6" fmla="*/ 1 w 6519913"/>
                    <a:gd name="connsiteY6" fmla="*/ 804474 h 809898"/>
                    <a:gd name="connsiteX7" fmla="*/ 367307 w 6519913"/>
                    <a:gd name="connsiteY7" fmla="*/ 404950 h 809898"/>
                    <a:gd name="connsiteX8" fmla="*/ 0 w 6519913"/>
                    <a:gd name="connsiteY8" fmla="*/ 5424 h 809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519913" h="809898">
                      <a:moveTo>
                        <a:pt x="53798" y="0"/>
                      </a:moveTo>
                      <a:lnTo>
                        <a:pt x="6114964" y="0"/>
                      </a:lnTo>
                      <a:cubicBezTo>
                        <a:pt x="6338611" y="0"/>
                        <a:pt x="6519913" y="181302"/>
                        <a:pt x="6519913" y="404949"/>
                      </a:cubicBezTo>
                      <a:lnTo>
                        <a:pt x="6519912" y="404949"/>
                      </a:lnTo>
                      <a:cubicBezTo>
                        <a:pt x="6519912" y="628596"/>
                        <a:pt x="6338610" y="809898"/>
                        <a:pt x="6114963" y="809898"/>
                      </a:cubicBezTo>
                      <a:lnTo>
                        <a:pt x="53798" y="809897"/>
                      </a:lnTo>
                      <a:lnTo>
                        <a:pt x="1" y="804474"/>
                      </a:lnTo>
                      <a:lnTo>
                        <a:pt x="367307" y="404950"/>
                      </a:lnTo>
                      <a:lnTo>
                        <a:pt x="0" y="5424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5000000" scaled="0"/>
                  <a:tileRect/>
                </a:gradFill>
                <a:ln>
                  <a:gradFill flip="none" rotWithShape="1"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0">
                        <a:schemeClr val="accent1">
                          <a:lumMod val="45000"/>
                          <a:lumOff val="55000"/>
                        </a:schemeClr>
                      </a:gs>
                      <a:gs pos="0">
                        <a:schemeClr val="bg1">
                          <a:lumMod val="95000"/>
                        </a:schemeClr>
                      </a:gs>
                      <a:gs pos="100000">
                        <a:schemeClr val="bg1">
                          <a:lumMod val="95000"/>
                        </a:schemeClr>
                      </a:gs>
                    </a:gsLst>
                    <a:lin ang="8100000" scaled="1"/>
                    <a:tileRect/>
                  </a:gradFill>
                </a:ln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0" name="Group 59"/>
                <p:cNvGrpSpPr/>
                <p:nvPr/>
              </p:nvGrpSpPr>
              <p:grpSpPr>
                <a:xfrm>
                  <a:off x="3037941" y="2400117"/>
                  <a:ext cx="786579" cy="707886"/>
                  <a:chOff x="4166697" y="1348308"/>
                  <a:chExt cx="665860" cy="707886"/>
                </a:xfrm>
              </p:grpSpPr>
              <p:sp>
                <p:nvSpPr>
                  <p:cNvPr id="61" name="Rectangle 60"/>
                  <p:cNvSpPr/>
                  <p:nvPr/>
                </p:nvSpPr>
                <p:spPr>
                  <a:xfrm>
                    <a:off x="4166697" y="1348308"/>
                    <a:ext cx="565693" cy="707886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4000" b="0" cap="none" spc="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0</a:t>
                    </a:r>
                    <a:r>
                      <a:rPr lang="bn-IN" sz="400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৬</a:t>
                    </a:r>
                    <a:endParaRPr lang="en-US" sz="40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  <p:sp>
                <p:nvSpPr>
                  <p:cNvPr id="62" name="Isosceles Triangle 61"/>
                  <p:cNvSpPr/>
                  <p:nvPr/>
                </p:nvSpPr>
                <p:spPr>
                  <a:xfrm rot="5400000">
                    <a:off x="4543500" y="1621547"/>
                    <a:ext cx="445662" cy="13245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58" name="Rectangle 57"/>
              <p:cNvSpPr/>
              <p:nvPr/>
            </p:nvSpPr>
            <p:spPr>
              <a:xfrm>
                <a:off x="3744091" y="2439515"/>
                <a:ext cx="534953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ধর্মের সমাজতত্ত্ব</a:t>
                </a:r>
                <a:endParaRPr lang="bn-IN" sz="4000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2519591" y="3589568"/>
            <a:ext cx="7690645" cy="820447"/>
            <a:chOff x="2712536" y="3589962"/>
            <a:chExt cx="9676762" cy="820447"/>
          </a:xfrm>
        </p:grpSpPr>
        <p:grpSp>
          <p:nvGrpSpPr>
            <p:cNvPr id="64" name="Group 63"/>
            <p:cNvGrpSpPr/>
            <p:nvPr/>
          </p:nvGrpSpPr>
          <p:grpSpPr>
            <a:xfrm>
              <a:off x="2712536" y="3589962"/>
              <a:ext cx="8953102" cy="809898"/>
              <a:chOff x="2712536" y="3589962"/>
              <a:chExt cx="8953102" cy="809898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2712536" y="3630397"/>
                <a:ext cx="1601935" cy="718457"/>
              </a:xfrm>
              <a:prstGeom prst="roundRect">
                <a:avLst>
                  <a:gd name="adj" fmla="val 49394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3670086" y="3589962"/>
                <a:ext cx="7995552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32815" y="3702523"/>
              <a:ext cx="8537344" cy="707886"/>
              <a:chOff x="3953022" y="1392720"/>
              <a:chExt cx="6961713" cy="707886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953022" y="1392720"/>
                <a:ext cx="726460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0</a:t>
                </a:r>
                <a:r>
                  <a:rPr lang="bn-IN" sz="40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৭</a:t>
                </a:r>
                <a:endParaRPr lang="en-US" sz="4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68" name="Isosceles Triangle 6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966009" y="3691974"/>
              <a:ext cx="842328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 সমাজতত্ত্ব</a:t>
              </a:r>
              <a:endPara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70310" y="4833113"/>
            <a:ext cx="6486993" cy="810852"/>
            <a:chOff x="2170310" y="4833113"/>
            <a:chExt cx="9272589" cy="810852"/>
          </a:xfrm>
        </p:grpSpPr>
        <p:sp>
          <p:nvSpPr>
            <p:cNvPr id="73" name="Rounded Rectangle 72"/>
            <p:cNvSpPr/>
            <p:nvPr/>
          </p:nvSpPr>
          <p:spPr>
            <a:xfrm>
              <a:off x="2170310" y="4888391"/>
              <a:ext cx="1573095" cy="718457"/>
            </a:xfrm>
            <a:prstGeom prst="roundRect">
              <a:avLst>
                <a:gd name="adj" fmla="val 49394"/>
              </a:avLst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>
              <a:off x="3138908" y="4833113"/>
              <a:ext cx="7851604" cy="809898"/>
            </a:xfrm>
            <a:custGeom>
              <a:avLst/>
              <a:gdLst>
                <a:gd name="connsiteX0" fmla="*/ 53798 w 6519913"/>
                <a:gd name="connsiteY0" fmla="*/ 0 h 809898"/>
                <a:gd name="connsiteX1" fmla="*/ 6114964 w 6519913"/>
                <a:gd name="connsiteY1" fmla="*/ 0 h 809898"/>
                <a:gd name="connsiteX2" fmla="*/ 6519913 w 6519913"/>
                <a:gd name="connsiteY2" fmla="*/ 404949 h 809898"/>
                <a:gd name="connsiteX3" fmla="*/ 6519912 w 6519913"/>
                <a:gd name="connsiteY3" fmla="*/ 404949 h 809898"/>
                <a:gd name="connsiteX4" fmla="*/ 6114963 w 6519913"/>
                <a:gd name="connsiteY4" fmla="*/ 809898 h 809898"/>
                <a:gd name="connsiteX5" fmla="*/ 53798 w 6519913"/>
                <a:gd name="connsiteY5" fmla="*/ 809897 h 809898"/>
                <a:gd name="connsiteX6" fmla="*/ 1 w 6519913"/>
                <a:gd name="connsiteY6" fmla="*/ 804474 h 809898"/>
                <a:gd name="connsiteX7" fmla="*/ 367307 w 6519913"/>
                <a:gd name="connsiteY7" fmla="*/ 404950 h 809898"/>
                <a:gd name="connsiteX8" fmla="*/ 0 w 6519913"/>
                <a:gd name="connsiteY8" fmla="*/ 5424 h 80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19913" h="809898">
                  <a:moveTo>
                    <a:pt x="53798" y="0"/>
                  </a:moveTo>
                  <a:lnTo>
                    <a:pt x="6114964" y="0"/>
                  </a:lnTo>
                  <a:cubicBezTo>
                    <a:pt x="6338611" y="0"/>
                    <a:pt x="6519913" y="181302"/>
                    <a:pt x="6519913" y="404949"/>
                  </a:cubicBezTo>
                  <a:lnTo>
                    <a:pt x="6519912" y="404949"/>
                  </a:lnTo>
                  <a:cubicBezTo>
                    <a:pt x="6519912" y="628596"/>
                    <a:pt x="6338610" y="809898"/>
                    <a:pt x="6114963" y="809898"/>
                  </a:cubicBezTo>
                  <a:lnTo>
                    <a:pt x="53798" y="809897"/>
                  </a:lnTo>
                  <a:lnTo>
                    <a:pt x="1" y="804474"/>
                  </a:lnTo>
                  <a:lnTo>
                    <a:pt x="367307" y="404950"/>
                  </a:lnTo>
                  <a:lnTo>
                    <a:pt x="0" y="542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5000000" scaled="0"/>
              <a:tileRect/>
            </a:gradFill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সা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2234331" y="4904021"/>
              <a:ext cx="8437735" cy="707886"/>
              <a:chOff x="3908104" y="1336224"/>
              <a:chExt cx="7006631" cy="70788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3908104" y="1336224"/>
                <a:ext cx="869455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bn-IN" sz="400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০৮</a:t>
                </a:r>
                <a:endParaRPr lang="en-US" sz="40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4923693" y="1392720"/>
                <a:ext cx="5991042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endParaRPr lang="bn-IN" sz="36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3401691" y="4936079"/>
              <a:ext cx="804120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Wingdings" panose="05000000000000000000" pitchFamily="2" charset="2"/>
                <a:buChar char="Ø"/>
              </a:pPr>
              <a:r>
                <a:rPr lang="bn-IN" sz="4000" dirty="0" smtClean="0">
                  <a:solidFill>
                    <a:schemeClr val="accent4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রাজনৈতিক সমাজতত্ত্ব </a:t>
              </a:r>
              <a:endParaRPr lang="en-US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457354" y="1055226"/>
            <a:ext cx="6173397" cy="827511"/>
            <a:chOff x="2285576" y="999044"/>
            <a:chExt cx="7344454" cy="827511"/>
          </a:xfrm>
        </p:grpSpPr>
        <p:grpSp>
          <p:nvGrpSpPr>
            <p:cNvPr id="81" name="Group 80"/>
            <p:cNvGrpSpPr/>
            <p:nvPr/>
          </p:nvGrpSpPr>
          <p:grpSpPr>
            <a:xfrm>
              <a:off x="2285576" y="999044"/>
              <a:ext cx="7344454" cy="809898"/>
              <a:chOff x="2285576" y="967383"/>
              <a:chExt cx="7344454" cy="809898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2285576" y="1003237"/>
                <a:ext cx="1306286" cy="718457"/>
              </a:xfrm>
              <a:prstGeom prst="roundRect">
                <a:avLst>
                  <a:gd name="adj" fmla="val 49394"/>
                </a:avLst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110117" y="967383"/>
                <a:ext cx="6519913" cy="809898"/>
              </a:xfrm>
              <a:custGeom>
                <a:avLst/>
                <a:gdLst>
                  <a:gd name="connsiteX0" fmla="*/ 53798 w 6519913"/>
                  <a:gd name="connsiteY0" fmla="*/ 0 h 809898"/>
                  <a:gd name="connsiteX1" fmla="*/ 6114964 w 6519913"/>
                  <a:gd name="connsiteY1" fmla="*/ 0 h 809898"/>
                  <a:gd name="connsiteX2" fmla="*/ 6519913 w 6519913"/>
                  <a:gd name="connsiteY2" fmla="*/ 404949 h 809898"/>
                  <a:gd name="connsiteX3" fmla="*/ 6519912 w 6519913"/>
                  <a:gd name="connsiteY3" fmla="*/ 404949 h 809898"/>
                  <a:gd name="connsiteX4" fmla="*/ 6114963 w 6519913"/>
                  <a:gd name="connsiteY4" fmla="*/ 809898 h 809898"/>
                  <a:gd name="connsiteX5" fmla="*/ 53798 w 6519913"/>
                  <a:gd name="connsiteY5" fmla="*/ 809897 h 809898"/>
                  <a:gd name="connsiteX6" fmla="*/ 1 w 6519913"/>
                  <a:gd name="connsiteY6" fmla="*/ 804474 h 809898"/>
                  <a:gd name="connsiteX7" fmla="*/ 367307 w 6519913"/>
                  <a:gd name="connsiteY7" fmla="*/ 404950 h 809898"/>
                  <a:gd name="connsiteX8" fmla="*/ 0 w 6519913"/>
                  <a:gd name="connsiteY8" fmla="*/ 5424 h 809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19913" h="809898">
                    <a:moveTo>
                      <a:pt x="53798" y="0"/>
                    </a:moveTo>
                    <a:lnTo>
                      <a:pt x="6114964" y="0"/>
                    </a:lnTo>
                    <a:cubicBezTo>
                      <a:pt x="6338611" y="0"/>
                      <a:pt x="6519913" y="181302"/>
                      <a:pt x="6519913" y="404949"/>
                    </a:cubicBezTo>
                    <a:lnTo>
                      <a:pt x="6519912" y="404949"/>
                    </a:lnTo>
                    <a:cubicBezTo>
                      <a:pt x="6519912" y="628596"/>
                      <a:pt x="6338610" y="809898"/>
                      <a:pt x="6114963" y="809898"/>
                    </a:cubicBezTo>
                    <a:lnTo>
                      <a:pt x="53798" y="809897"/>
                    </a:lnTo>
                    <a:lnTo>
                      <a:pt x="1" y="804474"/>
                    </a:lnTo>
                    <a:lnTo>
                      <a:pt x="367307" y="404950"/>
                    </a:lnTo>
                    <a:lnTo>
                      <a:pt x="0" y="542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5000000" scaled="0"/>
                <a:tileRect/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396581" y="1118669"/>
              <a:ext cx="6854371" cy="707886"/>
              <a:chOff x="3953022" y="1344847"/>
              <a:chExt cx="6854371" cy="70788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3953022" y="1392720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0</a:t>
                </a:r>
                <a:r>
                  <a:rPr lang="bn-IN" sz="3200" b="0" cap="none" spc="0" dirty="0" smtClean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৫</a:t>
                </a:r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 rot="5400000">
                <a:off x="4541639" y="1617021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4816351" y="1344847"/>
                <a:ext cx="5991042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IN" sz="4000" dirty="0" smtClean="0">
                    <a:solidFill>
                      <a:schemeClr val="accent6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গ্রামীণ ও নগরসমাজতত্ত্ব </a:t>
                </a:r>
                <a:endParaRPr lang="bn-IN" sz="4000" dirty="0">
                  <a:solidFill>
                    <a:schemeClr val="accent6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953022" y="1392721"/>
                <a:ext cx="726460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endParaRPr lang="en-US" sz="32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5400000">
                <a:off x="4541639" y="1617022"/>
                <a:ext cx="445662" cy="136173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350" cy="7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20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351</Words>
  <Application>Microsoft Office PowerPoint</Application>
  <PresentationFormat>Widescreen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Shonar Bangla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47</cp:revision>
  <dcterms:created xsi:type="dcterms:W3CDTF">2020-10-10T03:25:04Z</dcterms:created>
  <dcterms:modified xsi:type="dcterms:W3CDTF">2020-10-20T04:48:33Z</dcterms:modified>
</cp:coreProperties>
</file>