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83" r:id="rId4"/>
    <p:sldId id="259" r:id="rId5"/>
    <p:sldId id="260" r:id="rId6"/>
    <p:sldId id="262" r:id="rId7"/>
    <p:sldId id="263" r:id="rId8"/>
    <p:sldId id="265" r:id="rId9"/>
    <p:sldId id="268" r:id="rId10"/>
    <p:sldId id="289" r:id="rId11"/>
    <p:sldId id="267" r:id="rId12"/>
    <p:sldId id="269" r:id="rId13"/>
    <p:sldId id="290" r:id="rId14"/>
    <p:sldId id="291" r:id="rId15"/>
    <p:sldId id="292" r:id="rId16"/>
    <p:sldId id="277"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A3AE28-E133-4E64-94DB-179913CBACBD}"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1307622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3AE28-E133-4E64-94DB-179913CBACBD}"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2999494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3AE28-E133-4E64-94DB-179913CBACBD}"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344426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A3AE28-E133-4E64-94DB-179913CBACBD}"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54436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A3AE28-E133-4E64-94DB-179913CBACBD}" type="datetimeFigureOut">
              <a:rPr lang="en-US" smtClean="0"/>
              <a:t>19-Oct-20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414917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A3AE28-E133-4E64-94DB-179913CBACBD}"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57213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A3AE28-E133-4E64-94DB-179913CBACBD}" type="datetimeFigureOut">
              <a:rPr lang="en-US" smtClean="0"/>
              <a:t>19-Oct-20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1746797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A3AE28-E133-4E64-94DB-179913CBACBD}" type="datetimeFigureOut">
              <a:rPr lang="en-US" smtClean="0"/>
              <a:t>19-Oct-20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39256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A3AE28-E133-4E64-94DB-179913CBACBD}" type="datetimeFigureOut">
              <a:rPr lang="en-US" smtClean="0"/>
              <a:t>19-Oct-20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331588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3AE28-E133-4E64-94DB-179913CBACBD}"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51001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A3AE28-E133-4E64-94DB-179913CBACBD}" type="datetimeFigureOut">
              <a:rPr lang="en-US" smtClean="0"/>
              <a:t>19-Oct-20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93A9D3-AB1D-4B69-9C48-974CBD37A74B}" type="slidenum">
              <a:rPr lang="en-US" smtClean="0"/>
              <a:t>‹#›</a:t>
            </a:fld>
            <a:endParaRPr lang="en-US"/>
          </a:p>
        </p:txBody>
      </p:sp>
    </p:spTree>
    <p:extLst>
      <p:ext uri="{BB962C8B-B14F-4D97-AF65-F5344CB8AC3E}">
        <p14:creationId xmlns:p14="http://schemas.microsoft.com/office/powerpoint/2010/main" val="365415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A3AE28-E133-4E64-94DB-179913CBACBD}" type="datetimeFigureOut">
              <a:rPr lang="en-US" smtClean="0"/>
              <a:t>19-Oct-20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3A9D3-AB1D-4B69-9C48-974CBD37A74B}" type="slidenum">
              <a:rPr lang="en-US" smtClean="0"/>
              <a:t>‹#›</a:t>
            </a:fld>
            <a:endParaRPr lang="en-US"/>
          </a:p>
        </p:txBody>
      </p:sp>
    </p:spTree>
    <p:extLst>
      <p:ext uri="{BB962C8B-B14F-4D97-AF65-F5344CB8AC3E}">
        <p14:creationId xmlns:p14="http://schemas.microsoft.com/office/powerpoint/2010/main" val="25456709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4020" y="909919"/>
            <a:ext cx="5148504" cy="3608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p:cNvSpPr/>
          <p:nvPr/>
        </p:nvSpPr>
        <p:spPr>
          <a:xfrm>
            <a:off x="1774622" y="4775130"/>
            <a:ext cx="5269712" cy="692497"/>
          </a:xfrm>
          <a:prstGeom prst="rect">
            <a:avLst/>
          </a:prstGeom>
          <a:solidFill>
            <a:srgbClr val="00B050"/>
          </a:solidFill>
        </p:spPr>
        <p:txBody>
          <a:bodyPr wrap="none" lIns="68580" tIns="34290" rIns="68580" bIns="34290">
            <a:spAutoFit/>
          </a:bodyPr>
          <a:lstStyle/>
          <a:p>
            <a:pPr algn="ctr"/>
            <a:r>
              <a:rPr lang="en-US" sz="405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সবাইকে </a:t>
            </a:r>
            <a:r>
              <a:rPr lang="bn-BD" sz="4050" b="1" dirty="0">
                <a:ln w="6600">
                  <a:solidFill>
                    <a:schemeClr val="accent2"/>
                  </a:solidFill>
                  <a:prstDash val="solid"/>
                </a:ln>
                <a:solidFill>
                  <a:srgbClr val="FFFFFF"/>
                </a:solidFill>
                <a:effectLst>
                  <a:outerShdw dist="38100" dir="2700000" algn="tl" rotWithShape="0">
                    <a:schemeClr val="accent2"/>
                  </a:outerShdw>
                </a:effectLst>
                <a:latin typeface="NikoshBAN" pitchFamily="2" charset="0"/>
                <a:cs typeface="NikoshBAN" pitchFamily="2" charset="0"/>
              </a:rPr>
              <a:t>লাল গোলাপের শুভেচ্ছা </a:t>
            </a:r>
            <a:endParaRPr lang="en-US" sz="405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74862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1832" y="184828"/>
            <a:ext cx="6504710" cy="715581"/>
          </a:xfrm>
          <a:prstGeom prst="rect">
            <a:avLst/>
          </a:prstGeom>
          <a:solidFill>
            <a:srgbClr val="00B0F0"/>
          </a:solidFill>
        </p:spPr>
        <p:txBody>
          <a:bodyPr wrap="square" rtlCol="0">
            <a:spAutoFit/>
          </a:bodyPr>
          <a:lstStyle/>
          <a:p>
            <a:pPr algn="ctr"/>
            <a:r>
              <a:rPr lang="en-US" sz="4050" b="1" dirty="0">
                <a:latin typeface="NikoshBAN" pitchFamily="2" charset="0"/>
                <a:cs typeface="NikoshBAN" pitchFamily="2" charset="0"/>
              </a:rPr>
              <a:t>ঝুঁকি ও অনিশ্চয়তার  পার্থক্য…  </a:t>
            </a:r>
            <a:endParaRPr lang="en-US" sz="4050" b="1" dirty="0"/>
          </a:p>
        </p:txBody>
      </p:sp>
      <p:graphicFrame>
        <p:nvGraphicFramePr>
          <p:cNvPr id="3" name="Table 2"/>
          <p:cNvGraphicFramePr>
            <a:graphicFrameLocks noGrp="1"/>
          </p:cNvGraphicFramePr>
          <p:nvPr>
            <p:extLst>
              <p:ext uri="{D42A27DB-BD31-4B8C-83A1-F6EECF244321}">
                <p14:modId xmlns:p14="http://schemas.microsoft.com/office/powerpoint/2010/main" val="1462089592"/>
              </p:ext>
            </p:extLst>
          </p:nvPr>
        </p:nvGraphicFramePr>
        <p:xfrm>
          <a:off x="109182" y="1023583"/>
          <a:ext cx="8884694" cy="5536584"/>
        </p:xfrm>
        <a:graphic>
          <a:graphicData uri="http://schemas.openxmlformats.org/drawingml/2006/table">
            <a:tbl>
              <a:tblPr firstRow="1" bandRow="1">
                <a:tableStyleId>{5C22544A-7EE6-4342-B048-85BDC9FD1C3A}</a:tableStyleId>
              </a:tblPr>
              <a:tblGrid>
                <a:gridCol w="4442347"/>
                <a:gridCol w="4442347"/>
              </a:tblGrid>
              <a:tr h="630838">
                <a:tc>
                  <a:txBody>
                    <a:bodyPr/>
                    <a:lstStyle/>
                    <a:p>
                      <a:pPr algn="ctr"/>
                      <a:r>
                        <a:rPr lang="en-US" sz="3600" b="0" dirty="0" smtClean="0">
                          <a:latin typeface="NikoshBAN" pitchFamily="2" charset="0"/>
                          <a:cs typeface="NikoshBAN" pitchFamily="2" charset="0"/>
                        </a:rPr>
                        <a:t>ঝুঁকি</a:t>
                      </a:r>
                      <a:endParaRPr lang="en-US" sz="3600" b="0" dirty="0"/>
                    </a:p>
                  </a:txBody>
                  <a:tcPr/>
                </a:tc>
                <a:tc>
                  <a:txBody>
                    <a:bodyPr/>
                    <a:lstStyle/>
                    <a:p>
                      <a:pPr algn="ctr"/>
                      <a:r>
                        <a:rPr lang="en-US" sz="3600" b="0" dirty="0" smtClean="0">
                          <a:latin typeface="NikoshBAN" pitchFamily="2" charset="0"/>
                          <a:cs typeface="NikoshBAN" pitchFamily="2" charset="0"/>
                        </a:rPr>
                        <a:t>অনিশ্চয়তার </a:t>
                      </a:r>
                      <a:endParaRPr lang="en-US" sz="3600" b="0" dirty="0"/>
                    </a:p>
                  </a:txBody>
                  <a:tcPr/>
                </a:tc>
              </a:tr>
              <a:tr h="4896504">
                <a:tc>
                  <a:txBody>
                    <a:bodyPr/>
                    <a:lstStyle/>
                    <a:p>
                      <a:endParaRPr lang="bn-IN" sz="2800" dirty="0" smtClean="0">
                        <a:latin typeface="NikoshBAN" pitchFamily="2" charset="0"/>
                        <a:cs typeface="NikoshBAN" pitchFamily="2" charset="0"/>
                      </a:endParaRPr>
                    </a:p>
                    <a:p>
                      <a:endParaRPr lang="bn-IN" sz="2800" dirty="0" smtClean="0">
                        <a:latin typeface="NikoshBAN" pitchFamily="2" charset="0"/>
                        <a:cs typeface="NikoshBAN" pitchFamily="2" charset="0"/>
                      </a:endParaRPr>
                    </a:p>
                    <a:p>
                      <a:endParaRPr lang="bn-IN" sz="2800" dirty="0" smtClean="0">
                        <a:latin typeface="NikoshBAN" pitchFamily="2" charset="0"/>
                        <a:cs typeface="NikoshBAN" pitchFamily="2" charset="0"/>
                      </a:endParaRPr>
                    </a:p>
                    <a:p>
                      <a:endParaRPr lang="bn-IN" sz="2800" dirty="0" smtClean="0">
                        <a:latin typeface="NikoshBAN" pitchFamily="2" charset="0"/>
                        <a:cs typeface="NikoshBAN" pitchFamily="2" charset="0"/>
                      </a:endParaRPr>
                    </a:p>
                  </a:txBody>
                  <a:tcPr/>
                </a:tc>
                <a:tc>
                  <a:txBody>
                    <a:bodyPr/>
                    <a:lstStyle/>
                    <a:p>
                      <a:endParaRPr lang="bn-IN" sz="2800" dirty="0" smtClean="0">
                        <a:latin typeface="NikoshBAN" pitchFamily="2" charset="0"/>
                        <a:cs typeface="NikoshBAN" pitchFamily="2" charset="0"/>
                      </a:endParaRPr>
                    </a:p>
                    <a:p>
                      <a:endParaRPr lang="bn-IN" sz="2800" dirty="0" smtClean="0">
                        <a:latin typeface="NikoshBAN" pitchFamily="2" charset="0"/>
                        <a:cs typeface="NikoshBAN" pitchFamily="2" charset="0"/>
                      </a:endParaRPr>
                    </a:p>
                    <a:p>
                      <a:endParaRPr lang="bn-IN" sz="2800" dirty="0" smtClean="0">
                        <a:latin typeface="NikoshBAN" pitchFamily="2" charset="0"/>
                        <a:cs typeface="NikoshBAN" pitchFamily="2" charset="0"/>
                      </a:endParaRPr>
                    </a:p>
                  </a:txBody>
                  <a:tcPr/>
                </a:tc>
              </a:tr>
            </a:tbl>
          </a:graphicData>
        </a:graphic>
      </p:graphicFrame>
      <p:cxnSp>
        <p:nvCxnSpPr>
          <p:cNvPr id="6" name="Straight Connector 5"/>
          <p:cNvCxnSpPr/>
          <p:nvPr/>
        </p:nvCxnSpPr>
        <p:spPr>
          <a:xfrm flipV="1">
            <a:off x="122830" y="3571974"/>
            <a:ext cx="8884692" cy="95534"/>
          </a:xfrm>
          <a:prstGeom prst="line">
            <a:avLst/>
          </a:prstGeom>
        </p:spPr>
        <p:style>
          <a:lnRef idx="3">
            <a:schemeClr val="dk1"/>
          </a:lnRef>
          <a:fillRef idx="0">
            <a:schemeClr val="dk1"/>
          </a:fillRef>
          <a:effectRef idx="2">
            <a:schemeClr val="dk1"/>
          </a:effectRef>
          <a:fontRef idx="minor">
            <a:schemeClr val="tx1"/>
          </a:fontRef>
        </p:style>
      </p:cxnSp>
      <p:cxnSp>
        <p:nvCxnSpPr>
          <p:cNvPr id="7" name="Straight Connector 6"/>
          <p:cNvCxnSpPr/>
          <p:nvPr/>
        </p:nvCxnSpPr>
        <p:spPr>
          <a:xfrm flipV="1">
            <a:off x="122830" y="5265522"/>
            <a:ext cx="8884692" cy="95534"/>
          </a:xfrm>
          <a:prstGeom prst="line">
            <a:avLst/>
          </a:prstGeom>
        </p:spPr>
        <p:style>
          <a:lnRef idx="3">
            <a:schemeClr val="dk1"/>
          </a:lnRef>
          <a:fillRef idx="0">
            <a:schemeClr val="dk1"/>
          </a:fillRef>
          <a:effectRef idx="2">
            <a:schemeClr val="dk1"/>
          </a:effectRef>
          <a:fontRef idx="minor">
            <a:schemeClr val="tx1"/>
          </a:fontRef>
        </p:style>
      </p:cxnSp>
      <p:sp>
        <p:nvSpPr>
          <p:cNvPr id="8" name="Rectangle 7"/>
          <p:cNvSpPr/>
          <p:nvPr/>
        </p:nvSpPr>
        <p:spPr>
          <a:xfrm>
            <a:off x="140567" y="1749352"/>
            <a:ext cx="4448654" cy="1077218"/>
          </a:xfrm>
          <a:prstGeom prst="rect">
            <a:avLst/>
          </a:prstGeom>
        </p:spPr>
        <p:txBody>
          <a:bodyPr wrap="none">
            <a:spAutoFit/>
          </a:bodyPr>
          <a:lstStyle/>
          <a:p>
            <a:r>
              <a:rPr lang="en-US" sz="3200" dirty="0">
                <a:latin typeface="NikoshBAN" pitchFamily="2" charset="0"/>
                <a:cs typeface="NikoshBAN" pitchFamily="2" charset="0"/>
              </a:rPr>
              <a:t>অনিশ্চয়তার </a:t>
            </a:r>
            <a:r>
              <a:rPr lang="bn-IN" sz="3200" dirty="0">
                <a:latin typeface="NikoshBAN" pitchFamily="2" charset="0"/>
                <a:cs typeface="NikoshBAN" pitchFamily="2" charset="0"/>
              </a:rPr>
              <a:t>যে অংশটুকু পরিমাপ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করা </a:t>
            </a:r>
            <a:r>
              <a:rPr lang="bn-IN" sz="3200" dirty="0">
                <a:latin typeface="NikoshBAN" pitchFamily="2" charset="0"/>
                <a:cs typeface="NikoshBAN" pitchFamily="2" charset="0"/>
              </a:rPr>
              <a:t>যায় তাকে ঝুঁকি বলে।</a:t>
            </a:r>
          </a:p>
        </p:txBody>
      </p:sp>
      <p:sp>
        <p:nvSpPr>
          <p:cNvPr id="9" name="Rectangle 8"/>
          <p:cNvSpPr/>
          <p:nvPr/>
        </p:nvSpPr>
        <p:spPr>
          <a:xfrm>
            <a:off x="78894" y="3663675"/>
            <a:ext cx="4151161" cy="1569660"/>
          </a:xfrm>
          <a:prstGeom prst="rect">
            <a:avLst/>
          </a:prstGeom>
        </p:spPr>
        <p:txBody>
          <a:bodyPr wrap="square">
            <a:spAutoFit/>
          </a:bodyPr>
          <a:lstStyle/>
          <a:p>
            <a:r>
              <a:rPr lang="bn-IN" sz="3200" dirty="0">
                <a:latin typeface="NikoshBAN" pitchFamily="2" charset="0"/>
                <a:cs typeface="NikoshBAN" pitchFamily="2" charset="0"/>
              </a:rPr>
              <a:t>ঝুঁকি পরিমাপ করা যায় বিধায় বিভিন্ন কৌশল অবলম্বন করে তা নিয়ন্ত্রণ করা যায়।</a:t>
            </a:r>
          </a:p>
        </p:txBody>
      </p:sp>
      <p:sp>
        <p:nvSpPr>
          <p:cNvPr id="10" name="Rectangle 9"/>
          <p:cNvSpPr/>
          <p:nvPr/>
        </p:nvSpPr>
        <p:spPr>
          <a:xfrm>
            <a:off x="140567" y="5428491"/>
            <a:ext cx="3467616" cy="1077218"/>
          </a:xfrm>
          <a:prstGeom prst="rect">
            <a:avLst/>
          </a:prstGeom>
        </p:spPr>
        <p:txBody>
          <a:bodyPr wrap="none">
            <a:spAutoFit/>
          </a:bodyPr>
          <a:lstStyle/>
          <a:p>
            <a:r>
              <a:rPr lang="bn-IN" sz="3200" dirty="0">
                <a:latin typeface="NikoshBAN" pitchFamily="2" charset="0"/>
                <a:cs typeface="NikoshBAN" pitchFamily="2" charset="0"/>
              </a:rPr>
              <a:t>ঝুঁকি অনিশ্চয়তারই একটি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অংশ </a:t>
            </a:r>
            <a:r>
              <a:rPr lang="bn-IN" sz="3200" dirty="0">
                <a:latin typeface="NikoshBAN" pitchFamily="2" charset="0"/>
                <a:cs typeface="NikoshBAN" pitchFamily="2" charset="0"/>
              </a:rPr>
              <a:t>বিশেষ।   </a:t>
            </a:r>
            <a:endParaRPr lang="en-US" sz="3200" dirty="0"/>
          </a:p>
        </p:txBody>
      </p:sp>
      <p:sp>
        <p:nvSpPr>
          <p:cNvPr id="11" name="Rectangle 10"/>
          <p:cNvSpPr/>
          <p:nvPr/>
        </p:nvSpPr>
        <p:spPr>
          <a:xfrm>
            <a:off x="4494187" y="1686206"/>
            <a:ext cx="4647063" cy="2062103"/>
          </a:xfrm>
          <a:prstGeom prst="rect">
            <a:avLst/>
          </a:prstGeom>
        </p:spPr>
        <p:txBody>
          <a:bodyPr wrap="square">
            <a:spAutoFit/>
          </a:bodyPr>
          <a:lstStyle/>
          <a:p>
            <a:r>
              <a:rPr lang="bn-IN" sz="3200" dirty="0">
                <a:latin typeface="NikoshBAN" pitchFamily="2" charset="0"/>
                <a:cs typeface="NikoshBAN" pitchFamily="2" charset="0"/>
              </a:rPr>
              <a:t>ভবিষ্যতে কোনো একটি ঘটনা ঘটা বা না ঘটার সম্ভাবনাকে </a:t>
            </a:r>
            <a:r>
              <a:rPr lang="bn-IN" sz="3200" dirty="0" smtClean="0">
                <a:latin typeface="NikoshBAN" pitchFamily="2" charset="0"/>
                <a:cs typeface="NikoshBAN" pitchFamily="2" charset="0"/>
              </a:rPr>
              <a:t>গাণিতিক ভাবে </a:t>
            </a:r>
            <a:r>
              <a:rPr lang="bn-IN" sz="3200" dirty="0">
                <a:latin typeface="NikoshBAN" pitchFamily="2" charset="0"/>
                <a:cs typeface="NikoshBAN" pitchFamily="2" charset="0"/>
              </a:rPr>
              <a:t>নির্ণয় করা না গেলে তাকে </a:t>
            </a:r>
            <a:r>
              <a:rPr lang="en-US" sz="3200" dirty="0">
                <a:latin typeface="NikoshBAN" pitchFamily="2" charset="0"/>
                <a:cs typeface="NikoshBAN" pitchFamily="2" charset="0"/>
              </a:rPr>
              <a:t>অনিশ্চয়তা</a:t>
            </a:r>
            <a:r>
              <a:rPr lang="bn-IN" sz="3200" dirty="0">
                <a:latin typeface="NikoshBAN" pitchFamily="2" charset="0"/>
                <a:cs typeface="NikoshBAN" pitchFamily="2" charset="0"/>
              </a:rPr>
              <a:t> বলে।</a:t>
            </a:r>
          </a:p>
        </p:txBody>
      </p:sp>
      <p:sp>
        <p:nvSpPr>
          <p:cNvPr id="12" name="Rectangle 11"/>
          <p:cNvSpPr/>
          <p:nvPr/>
        </p:nvSpPr>
        <p:spPr>
          <a:xfrm>
            <a:off x="4565176" y="3699695"/>
            <a:ext cx="4288353" cy="1077218"/>
          </a:xfrm>
          <a:prstGeom prst="rect">
            <a:avLst/>
          </a:prstGeom>
        </p:spPr>
        <p:txBody>
          <a:bodyPr wrap="none">
            <a:spAutoFit/>
          </a:bodyPr>
          <a:lstStyle/>
          <a:p>
            <a:r>
              <a:rPr lang="bn-IN" sz="3200" dirty="0">
                <a:latin typeface="NikoshBAN" pitchFamily="2" charset="0"/>
                <a:cs typeface="NikoshBAN" pitchFamily="2" charset="0"/>
              </a:rPr>
              <a:t>অনিশ্চয়তা পরিমাপ করা যায় না </a:t>
            </a:r>
            <a:endParaRPr lang="bn-IN" sz="3200" dirty="0" smtClean="0">
              <a:latin typeface="NikoshBAN" pitchFamily="2" charset="0"/>
              <a:cs typeface="NikoshBAN" pitchFamily="2" charset="0"/>
            </a:endParaRPr>
          </a:p>
          <a:p>
            <a:r>
              <a:rPr lang="bn-IN" sz="3200" dirty="0" smtClean="0">
                <a:latin typeface="NikoshBAN" pitchFamily="2" charset="0"/>
                <a:cs typeface="NikoshBAN" pitchFamily="2" charset="0"/>
              </a:rPr>
              <a:t>বিধায় </a:t>
            </a:r>
            <a:r>
              <a:rPr lang="bn-IN" sz="3200" dirty="0">
                <a:latin typeface="NikoshBAN" pitchFamily="2" charset="0"/>
                <a:cs typeface="NikoshBAN" pitchFamily="2" charset="0"/>
              </a:rPr>
              <a:t>তা নিয়ন্ত্রণ অযোগ্য। </a:t>
            </a:r>
          </a:p>
        </p:txBody>
      </p:sp>
      <p:sp>
        <p:nvSpPr>
          <p:cNvPr id="13" name="Rectangle 12"/>
          <p:cNvSpPr/>
          <p:nvPr/>
        </p:nvSpPr>
        <p:spPr>
          <a:xfrm>
            <a:off x="4625026" y="5428491"/>
            <a:ext cx="4168651" cy="584775"/>
          </a:xfrm>
          <a:prstGeom prst="rect">
            <a:avLst/>
          </a:prstGeom>
        </p:spPr>
        <p:txBody>
          <a:bodyPr wrap="square">
            <a:spAutoFit/>
          </a:bodyPr>
          <a:lstStyle/>
          <a:p>
            <a:r>
              <a:rPr lang="bn-IN" sz="3200" dirty="0" smtClean="0">
                <a:latin typeface="NikoshBAN" pitchFamily="2" charset="0"/>
                <a:cs typeface="NikoshBAN" pitchFamily="2" charset="0"/>
              </a:rPr>
              <a:t>অনিশ্চয়তা </a:t>
            </a:r>
            <a:r>
              <a:rPr lang="bn-IN" sz="3200" dirty="0">
                <a:latin typeface="NikoshBAN" pitchFamily="2" charset="0"/>
                <a:cs typeface="NikoshBAN" pitchFamily="2" charset="0"/>
              </a:rPr>
              <a:t>কল্পনার সাথে যুক্ত।   </a:t>
            </a:r>
            <a:endParaRPr lang="en-US" sz="3200" dirty="0"/>
          </a:p>
        </p:txBody>
      </p:sp>
    </p:spTree>
    <p:extLst>
      <p:ext uri="{BB962C8B-B14F-4D97-AF65-F5344CB8AC3E}">
        <p14:creationId xmlns:p14="http://schemas.microsoft.com/office/powerpoint/2010/main" val="177856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left)">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wipe(left)">
                                      <p:cBhvr>
                                        <p:cTn id="30" dur="500"/>
                                        <p:tgtEl>
                                          <p:spTgt spid="12">
                                            <p:txEl>
                                              <p:pRg st="0" end="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wipe(left)">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wipe(left)">
                                      <p:cBhvr>
                                        <p:cTn id="43" dur="500"/>
                                        <p:tgtEl>
                                          <p:spTgt spid="10">
                                            <p:txEl>
                                              <p:pRg st="0" end="0"/>
                                            </p:txEl>
                                          </p:spTgt>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xEl>
                                              <p:pRg st="1" end="1"/>
                                            </p:txEl>
                                          </p:spTgt>
                                        </p:tgtEl>
                                        <p:attrNameLst>
                                          <p:attrName>style.visibility</p:attrName>
                                        </p:attrNameLst>
                                      </p:cBhvr>
                                      <p:to>
                                        <p:strVal val="visible"/>
                                      </p:to>
                                    </p:set>
                                    <p:animEffect transition="in" filter="wipe(left)">
                                      <p:cBhvr>
                                        <p:cTn id="46" dur="500"/>
                                        <p:tgtEl>
                                          <p:spTgt spid="10">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left)">
                                      <p:cBhvr>
                                        <p:cTn id="5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4651" y="3449003"/>
            <a:ext cx="6550926" cy="2631490"/>
          </a:xfrm>
          <a:prstGeom prst="rect">
            <a:avLst/>
          </a:prstGeom>
          <a:solidFill>
            <a:schemeClr val="accent6"/>
          </a:solidFill>
        </p:spPr>
        <p:txBody>
          <a:bodyPr wrap="square">
            <a:spAutoFit/>
          </a:bodyPr>
          <a:lstStyle/>
          <a:p>
            <a:pPr marL="642938" indent="-642938">
              <a:buFont typeface="+mj-lt"/>
              <a:buAutoNum type="romanLcPeriod"/>
            </a:pPr>
            <a:r>
              <a:rPr lang="bn-IN" sz="3300" dirty="0" smtClean="0">
                <a:latin typeface="NikoshBAN" pitchFamily="2" charset="0"/>
                <a:cs typeface="NikoshBAN" pitchFamily="2" charset="0"/>
              </a:rPr>
              <a:t>কোনটি পরিমাপযোগ্য নয় কিন্তু অনুমান করা যায়</a:t>
            </a:r>
            <a:r>
              <a:rPr lang="en-US" sz="3300" dirty="0" smtClean="0">
                <a:latin typeface="NikoshBAN" pitchFamily="2" charset="0"/>
                <a:cs typeface="NikoshBAN" pitchFamily="2" charset="0"/>
              </a:rPr>
              <a:t>?</a:t>
            </a:r>
            <a:r>
              <a:rPr lang="bn-IN" sz="3300" dirty="0" smtClean="0">
                <a:latin typeface="NikoshBAN" pitchFamily="2" charset="0"/>
                <a:cs typeface="NikoshBAN" pitchFamily="2" charset="0"/>
              </a:rPr>
              <a:t> </a:t>
            </a:r>
            <a:endParaRPr lang="en-US" sz="3300" dirty="0">
              <a:latin typeface="NikoshBAN" pitchFamily="2" charset="0"/>
              <a:cs typeface="NikoshBAN" pitchFamily="2" charset="0"/>
            </a:endParaRPr>
          </a:p>
          <a:p>
            <a:pPr marL="642938" indent="-642938">
              <a:buFont typeface="+mj-lt"/>
              <a:buAutoNum type="romanLcPeriod"/>
            </a:pPr>
            <a:r>
              <a:rPr lang="bn-BD" sz="3300" dirty="0" smtClean="0">
                <a:latin typeface="NikoshBAN" pitchFamily="2" charset="0"/>
                <a:cs typeface="NikoshBAN" pitchFamily="2" charset="0"/>
              </a:rPr>
              <a:t>অনিশ্চয়তা</a:t>
            </a:r>
            <a:r>
              <a:rPr lang="bn-IN" sz="3300" dirty="0" smtClean="0">
                <a:latin typeface="NikoshBAN" pitchFamily="2" charset="0"/>
                <a:cs typeface="NikoshBAN" pitchFamily="2" charset="0"/>
              </a:rPr>
              <a:t>র পরিমাপযোগ্য অংশকে কী </a:t>
            </a:r>
            <a:r>
              <a:rPr lang="bn-BD" sz="3300" dirty="0" smtClean="0">
                <a:latin typeface="NikoshBAN" pitchFamily="2" charset="0"/>
                <a:cs typeface="NikoshBAN" pitchFamily="2" charset="0"/>
              </a:rPr>
              <a:t>বলে</a:t>
            </a:r>
            <a:r>
              <a:rPr lang="en-US" sz="3300" dirty="0">
                <a:latin typeface="NikoshBAN" pitchFamily="2" charset="0"/>
                <a:cs typeface="NikoshBAN" pitchFamily="2" charset="0"/>
              </a:rPr>
              <a:t>?</a:t>
            </a:r>
          </a:p>
          <a:p>
            <a:pPr marL="642938" indent="-642938">
              <a:buFont typeface="+mj-lt"/>
              <a:buAutoNum type="romanLcPeriod"/>
            </a:pPr>
            <a:r>
              <a:rPr lang="bn-IN" sz="3300" dirty="0" smtClean="0">
                <a:latin typeface="NikoshBAN" pitchFamily="2" charset="0"/>
                <a:cs typeface="NikoshBAN" pitchFamily="2" charset="0"/>
              </a:rPr>
              <a:t>ঝুঁকির অন্যতম ধারণা কোনটি</a:t>
            </a:r>
            <a:r>
              <a:rPr lang="en-US" sz="3300" dirty="0" smtClean="0">
                <a:latin typeface="NikoshBAN" pitchFamily="2" charset="0"/>
                <a:cs typeface="NikoshBAN" pitchFamily="2" charset="0"/>
              </a:rPr>
              <a:t>? </a:t>
            </a:r>
            <a:r>
              <a:rPr lang="bn-IN" sz="3300" dirty="0" smtClean="0">
                <a:latin typeface="NikoshBAN" pitchFamily="2" charset="0"/>
                <a:cs typeface="NikoshBAN" pitchFamily="2" charset="0"/>
              </a:rPr>
              <a:t> </a:t>
            </a:r>
            <a:endParaRPr lang="bn-BD" sz="3300"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9987" y="906232"/>
            <a:ext cx="2680253" cy="2542771"/>
          </a:xfrm>
          <a:prstGeom prst="ellipse">
            <a:avLst/>
          </a:prstGeom>
          <a:ln>
            <a:noFill/>
          </a:ln>
          <a:effectLst>
            <a:softEdge rad="112500"/>
          </a:effectLst>
        </p:spPr>
      </p:pic>
    </p:spTree>
    <p:extLst>
      <p:ext uri="{BB962C8B-B14F-4D97-AF65-F5344CB8AC3E}">
        <p14:creationId xmlns:p14="http://schemas.microsoft.com/office/powerpoint/2010/main" val="4138371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52823" y="2281495"/>
            <a:ext cx="6778472" cy="2148677"/>
            <a:chOff x="567007" y="308430"/>
            <a:chExt cx="8333803" cy="3384681"/>
          </a:xfrm>
        </p:grpSpPr>
        <p:grpSp>
          <p:nvGrpSpPr>
            <p:cNvPr id="3" name="Group 2"/>
            <p:cNvGrpSpPr/>
            <p:nvPr/>
          </p:nvGrpSpPr>
          <p:grpSpPr>
            <a:xfrm>
              <a:off x="567007" y="308430"/>
              <a:ext cx="8333803" cy="3384681"/>
              <a:chOff x="567007" y="308430"/>
              <a:chExt cx="8333803" cy="3384681"/>
            </a:xfrm>
          </p:grpSpPr>
          <p:sp>
            <p:nvSpPr>
              <p:cNvPr id="6" name="Straight Connector 3"/>
              <p:cNvSpPr/>
              <p:nvPr/>
            </p:nvSpPr>
            <p:spPr>
              <a:xfrm>
                <a:off x="4572000" y="1175658"/>
                <a:ext cx="2251813" cy="781621"/>
              </a:xfrm>
              <a:custGeom>
                <a:avLst/>
                <a:gdLst/>
                <a:ahLst/>
                <a:cxnLst/>
                <a:rect l="0" t="0" r="0" b="0"/>
                <a:pathLst>
                  <a:path>
                    <a:moveTo>
                      <a:pt x="0" y="0"/>
                    </a:moveTo>
                    <a:lnTo>
                      <a:pt x="0" y="390810"/>
                    </a:lnTo>
                    <a:lnTo>
                      <a:pt x="2251813" y="390810"/>
                    </a:lnTo>
                    <a:lnTo>
                      <a:pt x="2251813" y="7816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7" name="Straight Connector 4"/>
              <p:cNvSpPr/>
              <p:nvPr/>
            </p:nvSpPr>
            <p:spPr>
              <a:xfrm>
                <a:off x="2320186" y="1175658"/>
                <a:ext cx="2251813" cy="781621"/>
              </a:xfrm>
              <a:custGeom>
                <a:avLst/>
                <a:gdLst/>
                <a:ahLst/>
                <a:cxnLst/>
                <a:rect l="0" t="0" r="0" b="0"/>
                <a:pathLst>
                  <a:path>
                    <a:moveTo>
                      <a:pt x="2251813" y="0"/>
                    </a:moveTo>
                    <a:lnTo>
                      <a:pt x="2251813" y="390810"/>
                    </a:lnTo>
                    <a:lnTo>
                      <a:pt x="0" y="390810"/>
                    </a:lnTo>
                    <a:lnTo>
                      <a:pt x="0" y="78162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8" name="Group 7"/>
              <p:cNvGrpSpPr/>
              <p:nvPr/>
            </p:nvGrpSpPr>
            <p:grpSpPr>
              <a:xfrm>
                <a:off x="2177304" y="308430"/>
                <a:ext cx="5285378" cy="914400"/>
                <a:chOff x="938709" y="11167"/>
                <a:chExt cx="6793827" cy="1861002"/>
              </a:xfrm>
            </p:grpSpPr>
            <p:sp>
              <p:nvSpPr>
                <p:cNvPr id="15" name="Rectangle 14"/>
                <p:cNvSpPr/>
                <p:nvPr/>
              </p:nvSpPr>
              <p:spPr>
                <a:xfrm>
                  <a:off x="2253797" y="11167"/>
                  <a:ext cx="3722005" cy="1861002"/>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ectangle 15"/>
                <p:cNvSpPr/>
                <p:nvPr/>
              </p:nvSpPr>
              <p:spPr>
                <a:xfrm>
                  <a:off x="938709" y="11167"/>
                  <a:ext cx="6793827" cy="1861002"/>
                </a:xfrm>
                <a:prstGeom prst="rect">
                  <a:avLst/>
                </a:prstGeom>
                <a:solidFill>
                  <a:srgbClr val="FFC000"/>
                </a:solidFill>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lvl="0" algn="ctr"/>
                  <a:r>
                    <a:rPr lang="bn-BD" sz="3600" dirty="0">
                      <a:solidFill>
                        <a:schemeClr val="tx1"/>
                      </a:solidFill>
                      <a:latin typeface="NikoshBAN" pitchFamily="2" charset="0"/>
                      <a:cs typeface="NikoshBAN" pitchFamily="2" charset="0"/>
                    </a:rPr>
                    <a:t>ঝুঁকির উৎস</a:t>
                  </a:r>
                  <a:endParaRPr lang="en-US" sz="3600" dirty="0">
                    <a:solidFill>
                      <a:schemeClr val="tx1"/>
                    </a:solidFill>
                  </a:endParaRPr>
                </a:p>
              </p:txBody>
            </p:sp>
          </p:grpSp>
          <p:grpSp>
            <p:nvGrpSpPr>
              <p:cNvPr id="9" name="Group 8"/>
              <p:cNvGrpSpPr/>
              <p:nvPr/>
            </p:nvGrpSpPr>
            <p:grpSpPr>
              <a:xfrm>
                <a:off x="567007" y="1752607"/>
                <a:ext cx="3465107" cy="1940504"/>
                <a:chOff x="-289488" y="2564212"/>
                <a:chExt cx="4234104" cy="3992178"/>
              </a:xfrm>
            </p:grpSpPr>
            <p:sp>
              <p:nvSpPr>
                <p:cNvPr id="13" name="Rectangle 12"/>
                <p:cNvSpPr/>
                <p:nvPr/>
              </p:nvSpPr>
              <p:spPr>
                <a:xfrm>
                  <a:off x="-289488" y="3553109"/>
                  <a:ext cx="4234104" cy="3003281"/>
                </a:xfrm>
                <a:prstGeom prst="rect">
                  <a:avLst/>
                </a:prstGeom>
                <a:solidFill>
                  <a:srgbClr val="00B05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le 13"/>
                <p:cNvSpPr/>
                <p:nvPr/>
              </p:nvSpPr>
              <p:spPr>
                <a:xfrm>
                  <a:off x="1984" y="2564212"/>
                  <a:ext cx="3722005" cy="1861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Bef>
                      <a:spcPct val="0"/>
                    </a:spcBef>
                    <a:spcAft>
                      <a:spcPct val="35000"/>
                    </a:spcAft>
                  </a:pPr>
                  <a:endParaRPr lang="en-US" sz="4875"/>
                </a:p>
              </p:txBody>
            </p:sp>
          </p:grpSp>
          <p:grpSp>
            <p:nvGrpSpPr>
              <p:cNvPr id="10" name="Group 9"/>
              <p:cNvGrpSpPr/>
              <p:nvPr/>
            </p:nvGrpSpPr>
            <p:grpSpPr>
              <a:xfrm>
                <a:off x="5377543" y="1734462"/>
                <a:ext cx="3523267" cy="1884795"/>
                <a:chOff x="4505610" y="2653791"/>
                <a:chExt cx="4531914" cy="3761355"/>
              </a:xfrm>
            </p:grpSpPr>
            <p:sp>
              <p:nvSpPr>
                <p:cNvPr id="11" name="Rectangle 10"/>
                <p:cNvSpPr/>
                <p:nvPr/>
              </p:nvSpPr>
              <p:spPr>
                <a:xfrm>
                  <a:off x="5003562" y="3649259"/>
                  <a:ext cx="4033962" cy="2765887"/>
                </a:xfrm>
                <a:prstGeom prst="rect">
                  <a:avLst/>
                </a:prstGeom>
                <a:solidFill>
                  <a:srgbClr val="00B050"/>
                </a:solidFill>
                <a:ln>
                  <a:solidFill>
                    <a:srgbClr val="FF00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ctangle 11"/>
                <p:cNvSpPr/>
                <p:nvPr/>
              </p:nvSpPr>
              <p:spPr>
                <a:xfrm>
                  <a:off x="4505610" y="2653791"/>
                  <a:ext cx="3722005" cy="18610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956" tIns="30956" rIns="30956" bIns="30956" numCol="1" spcCol="1270" anchor="ctr" anchorCtr="0">
                  <a:noAutofit/>
                </a:bodyPr>
                <a:lstStyle/>
                <a:p>
                  <a:pPr algn="ctr" defTabSz="2166938">
                    <a:lnSpc>
                      <a:spcPct val="90000"/>
                    </a:lnSpc>
                    <a:spcBef>
                      <a:spcPct val="0"/>
                    </a:spcBef>
                    <a:spcAft>
                      <a:spcPct val="35000"/>
                    </a:spcAft>
                  </a:pPr>
                  <a:endParaRPr lang="en-US" sz="4875"/>
                </a:p>
              </p:txBody>
            </p:sp>
          </p:grpSp>
        </p:grpSp>
        <p:sp>
          <p:nvSpPr>
            <p:cNvPr id="4" name="Rectangle 3"/>
            <p:cNvSpPr/>
            <p:nvPr/>
          </p:nvSpPr>
          <p:spPr>
            <a:xfrm>
              <a:off x="594062" y="2242118"/>
              <a:ext cx="3410995" cy="1436289"/>
            </a:xfrm>
            <a:prstGeom prst="rect">
              <a:avLst/>
            </a:prstGeom>
            <a:ln>
              <a:solidFill>
                <a:srgbClr val="00B050"/>
              </a:solidFill>
            </a:ln>
          </p:spPr>
          <p:txBody>
            <a:bodyPr wrap="square">
              <a:spAutoFit/>
            </a:bodyPr>
            <a:lstStyle/>
            <a:p>
              <a:r>
                <a:rPr lang="bn-BD" sz="3200" dirty="0">
                  <a:latin typeface="NikoshBAN" pitchFamily="2" charset="0"/>
                  <a:cs typeface="NikoshBAN" pitchFamily="2" charset="0"/>
                </a:rPr>
                <a:t>ব্যবসায় প্রতিষ্ঠানের </a:t>
              </a:r>
              <a:endParaRPr lang="en-US" sz="3200" dirty="0">
                <a:latin typeface="NikoshBAN" pitchFamily="2" charset="0"/>
                <a:cs typeface="NikoshBAN" pitchFamily="2" charset="0"/>
              </a:endParaRPr>
            </a:p>
            <a:p>
              <a:r>
                <a:rPr lang="bn-BD" sz="3200" dirty="0">
                  <a:latin typeface="NikoshBAN" pitchFamily="2" charset="0"/>
                  <a:cs typeface="NikoshBAN" pitchFamily="2" charset="0"/>
                </a:rPr>
                <a:t>দৃষ্টিকোণ থেকে </a:t>
              </a:r>
              <a:endParaRPr lang="en-US" sz="3200" dirty="0"/>
            </a:p>
          </p:txBody>
        </p:sp>
        <p:sp>
          <p:nvSpPr>
            <p:cNvPr id="5" name="Rectangle 4"/>
            <p:cNvSpPr/>
            <p:nvPr/>
          </p:nvSpPr>
          <p:spPr>
            <a:xfrm>
              <a:off x="5764669" y="2171900"/>
              <a:ext cx="3020485" cy="1436290"/>
            </a:xfrm>
            <a:prstGeom prst="rect">
              <a:avLst/>
            </a:prstGeom>
          </p:spPr>
          <p:txBody>
            <a:bodyPr wrap="none">
              <a:spAutoFit/>
            </a:bodyPr>
            <a:lstStyle/>
            <a:p>
              <a:r>
                <a:rPr lang="bn-BD" sz="3200" dirty="0">
                  <a:latin typeface="NikoshBAN" pitchFamily="2" charset="0"/>
                  <a:cs typeface="NikoshBAN" pitchFamily="2" charset="0"/>
                </a:rPr>
                <a:t>বিনিয়োগকারীর</a:t>
              </a:r>
              <a:endParaRPr lang="en-US" sz="3200" dirty="0">
                <a:latin typeface="NikoshBAN" pitchFamily="2" charset="0"/>
                <a:cs typeface="NikoshBAN" pitchFamily="2" charset="0"/>
              </a:endParaRPr>
            </a:p>
            <a:p>
              <a:r>
                <a:rPr lang="bn-BD" sz="3200" dirty="0">
                  <a:latin typeface="NikoshBAN" pitchFamily="2" charset="0"/>
                  <a:cs typeface="NikoshBAN" pitchFamily="2" charset="0"/>
                </a:rPr>
                <a:t> দৃষ্টিকোণ থেকে </a:t>
              </a:r>
              <a:endParaRPr lang="en-US" sz="3200" dirty="0"/>
            </a:p>
          </p:txBody>
        </p:sp>
      </p:grpSp>
      <p:grpSp>
        <p:nvGrpSpPr>
          <p:cNvPr id="17" name="Group 16"/>
          <p:cNvGrpSpPr/>
          <p:nvPr/>
        </p:nvGrpSpPr>
        <p:grpSpPr>
          <a:xfrm>
            <a:off x="1646987" y="4783729"/>
            <a:ext cx="6056288" cy="759062"/>
            <a:chOff x="1259665" y="3000054"/>
            <a:chExt cx="6091270" cy="1012082"/>
          </a:xfrm>
          <a:blipFill>
            <a:blip r:embed="rId2"/>
            <a:tile tx="0" ty="0" sx="100000" sy="100000" flip="none" algn="tl"/>
          </a:blipFill>
        </p:grpSpPr>
        <p:sp>
          <p:nvSpPr>
            <p:cNvPr id="18" name="Half Frame 17"/>
            <p:cNvSpPr/>
            <p:nvPr/>
          </p:nvSpPr>
          <p:spPr>
            <a:xfrm rot="3296999">
              <a:off x="6105159" y="2766360"/>
              <a:ext cx="1012082" cy="1479470"/>
            </a:xfrm>
            <a:prstGeom prst="halfFra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9" name="Half Frame 18"/>
            <p:cNvSpPr/>
            <p:nvPr/>
          </p:nvSpPr>
          <p:spPr>
            <a:xfrm rot="3296999">
              <a:off x="1493359" y="2766360"/>
              <a:ext cx="1012082" cy="1479470"/>
            </a:xfrm>
            <a:prstGeom prst="halfFram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
        <p:nvSpPr>
          <p:cNvPr id="20" name="Rounded Rectangle 19"/>
          <p:cNvSpPr/>
          <p:nvPr/>
        </p:nvSpPr>
        <p:spPr>
          <a:xfrm>
            <a:off x="551060" y="5445891"/>
            <a:ext cx="1803527" cy="9997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ব্যবসায়িক ঝুঁকি</a:t>
            </a:r>
            <a:endParaRPr lang="en-US" sz="3200" dirty="0">
              <a:solidFill>
                <a:schemeClr val="tx1"/>
              </a:solidFill>
            </a:endParaRPr>
          </a:p>
        </p:txBody>
      </p:sp>
      <p:sp>
        <p:nvSpPr>
          <p:cNvPr id="21" name="Rounded Rectangle 20"/>
          <p:cNvSpPr/>
          <p:nvPr/>
        </p:nvSpPr>
        <p:spPr>
          <a:xfrm>
            <a:off x="2601067" y="5360631"/>
            <a:ext cx="1796022" cy="99977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আর্থিক ঝুঁকি</a:t>
            </a:r>
            <a:endParaRPr lang="en-US" sz="3200" dirty="0">
              <a:solidFill>
                <a:schemeClr val="tx1"/>
              </a:solidFill>
            </a:endParaRPr>
          </a:p>
        </p:txBody>
      </p:sp>
      <p:sp>
        <p:nvSpPr>
          <p:cNvPr id="22" name="Rounded Rectangle 21"/>
          <p:cNvSpPr/>
          <p:nvPr/>
        </p:nvSpPr>
        <p:spPr>
          <a:xfrm>
            <a:off x="5009415" y="5360631"/>
            <a:ext cx="1861672" cy="9997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 সুদ হারের ঝুঁকি</a:t>
            </a:r>
            <a:endParaRPr lang="en-US" sz="3200" dirty="0">
              <a:solidFill>
                <a:schemeClr val="tx1"/>
              </a:solidFill>
            </a:endParaRPr>
          </a:p>
        </p:txBody>
      </p:sp>
      <p:sp>
        <p:nvSpPr>
          <p:cNvPr id="23" name="Rounded Rectangle 22"/>
          <p:cNvSpPr/>
          <p:nvPr/>
        </p:nvSpPr>
        <p:spPr>
          <a:xfrm>
            <a:off x="7164133" y="5360631"/>
            <a:ext cx="1624117" cy="9997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তারল্য ঝুঁকি</a:t>
            </a:r>
            <a:endParaRPr lang="en-US" sz="3200" dirty="0">
              <a:solidFill>
                <a:schemeClr val="tx1"/>
              </a:solidFill>
            </a:endParaRPr>
          </a:p>
        </p:txBody>
      </p:sp>
      <p:sp>
        <p:nvSpPr>
          <p:cNvPr id="24" name="Rectangle 23"/>
          <p:cNvSpPr/>
          <p:nvPr/>
        </p:nvSpPr>
        <p:spPr>
          <a:xfrm>
            <a:off x="1093100" y="249088"/>
            <a:ext cx="7138195" cy="1569660"/>
          </a:xfrm>
          <a:prstGeom prst="rect">
            <a:avLst/>
          </a:prstGeom>
          <a:solidFill>
            <a:srgbClr val="FFFF00"/>
          </a:solidFill>
        </p:spPr>
        <p:txBody>
          <a:bodyPr wrap="square">
            <a:spAutoFit/>
          </a:bodyPr>
          <a:lstStyle/>
          <a:p>
            <a:r>
              <a:rPr lang="bn-IN" sz="3200" dirty="0">
                <a:latin typeface="NikoshBAN" pitchFamily="2" charset="0"/>
                <a:cs typeface="NikoshBAN" pitchFamily="2" charset="0"/>
              </a:rPr>
              <a:t>ব্যবসায় </a:t>
            </a:r>
            <a:r>
              <a:rPr lang="bn-IN" sz="3200" dirty="0" smtClean="0">
                <a:latin typeface="NikoshBAN" pitchFamily="2" charset="0"/>
                <a:cs typeface="NikoshBAN" pitchFamily="2" charset="0"/>
              </a:rPr>
              <a:t>প্রতিষ্ঠানের প্রতিটি সিদ্ধান্তের সাথে কিছু না কিছু ঝুঁকি জড়িত থাকে।ঝুঁকির কারণে </a:t>
            </a:r>
            <a:r>
              <a:rPr lang="bn-IN" sz="3200" dirty="0">
                <a:latin typeface="NikoshBAN" pitchFamily="2" charset="0"/>
                <a:cs typeface="NikoshBAN" pitchFamily="2" charset="0"/>
              </a:rPr>
              <a:t>ব্যবসায় প্রতিষ্ঠানের</a:t>
            </a:r>
            <a:r>
              <a:rPr lang="bn-IN" sz="3200" dirty="0" smtClean="0">
                <a:latin typeface="NikoshBAN" pitchFamily="2" charset="0"/>
                <a:cs typeface="NikoshBAN" pitchFamily="2" charset="0"/>
              </a:rPr>
              <a:t> </a:t>
            </a:r>
            <a:r>
              <a:rPr lang="en-US" sz="3200" dirty="0" smtClean="0">
                <a:latin typeface="NikoshBAN" panose="02000000000000000000" pitchFamily="2" charset="0"/>
                <a:cs typeface="NikoshBAN" panose="02000000000000000000" pitchFamily="2" charset="0"/>
              </a:rPr>
              <a:t>কাঙ্ক্ষিত </a:t>
            </a:r>
            <a:r>
              <a:rPr lang="en-US" sz="3200" dirty="0">
                <a:latin typeface="NikoshBAN" panose="02000000000000000000" pitchFamily="2" charset="0"/>
                <a:cs typeface="NikoshBAN" panose="02000000000000000000" pitchFamily="2" charset="0"/>
              </a:rPr>
              <a:t>ফলাফল পাওয়া না </a:t>
            </a:r>
            <a:r>
              <a:rPr lang="en-US" sz="3200" dirty="0" smtClean="0">
                <a:latin typeface="NikoshBAN" panose="02000000000000000000" pitchFamily="2" charset="0"/>
                <a:cs typeface="NikoshBAN" panose="02000000000000000000" pitchFamily="2" charset="0"/>
              </a:rPr>
              <a:t>পাওয়া</a:t>
            </a:r>
            <a:r>
              <a:rPr lang="bn-IN" sz="3200" dirty="0" smtClean="0">
                <a:latin typeface="NikoshBAN" panose="02000000000000000000" pitchFamily="2" charset="0"/>
                <a:cs typeface="NikoshBAN" panose="02000000000000000000" pitchFamily="2" charset="0"/>
              </a:rPr>
              <a:t>র সম্ভাবনা দেখা দেয়। </a:t>
            </a:r>
            <a:endParaRPr lang="en-US" sz="3200" dirty="0"/>
          </a:p>
        </p:txBody>
      </p:sp>
    </p:spTree>
    <p:extLst>
      <p:ext uri="{BB962C8B-B14F-4D97-AF65-F5344CB8AC3E}">
        <p14:creationId xmlns:p14="http://schemas.microsoft.com/office/powerpoint/2010/main" val="1409342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
                                        </p:tgtEl>
                                        <p:attrNameLst>
                                          <p:attrName>ppt_y</p:attrName>
                                        </p:attrNameLst>
                                      </p:cBhvr>
                                      <p:tavLst>
                                        <p:tav tm="0">
                                          <p:val>
                                            <p:strVal val="#ppt_y"/>
                                          </p:val>
                                        </p:tav>
                                        <p:tav tm="100000">
                                          <p:val>
                                            <p:strVal val="#ppt_y"/>
                                          </p:val>
                                        </p:tav>
                                      </p:tavLst>
                                    </p:anim>
                                    <p:anim calcmode="lin" valueType="num">
                                      <p:cBhvr>
                                        <p:cTn id="9"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from="(-#ppt_w/2)" to="(#ppt_x)" calcmode="lin" valueType="num">
                                      <p:cBhvr>
                                        <p:cTn id="16" dur="600" fill="hold">
                                          <p:stCondLst>
                                            <p:cond delay="0"/>
                                          </p:stCondLst>
                                        </p:cTn>
                                        <p:tgtEl>
                                          <p:spTgt spid="2"/>
                                        </p:tgtEl>
                                        <p:attrNameLst>
                                          <p:attrName>ppt_x</p:attrName>
                                        </p:attrNameLst>
                                      </p:cBhvr>
                                    </p:anim>
                                    <p:anim from="0" to="-1.0" calcmode="lin" valueType="num">
                                      <p:cBhvr>
                                        <p:cTn id="17" dur="200" decel="50000" autoRev="1" fill="hold">
                                          <p:stCondLst>
                                            <p:cond delay="600"/>
                                          </p:stCondLst>
                                        </p:cTn>
                                        <p:tgtEl>
                                          <p:spTgt spid="2"/>
                                        </p:tgtEl>
                                        <p:attrNameLst>
                                          <p:attrName>xshear</p:attrName>
                                        </p:attrNameLst>
                                      </p:cBhvr>
                                    </p:anim>
                                    <p:animScale>
                                      <p:cBhvr>
                                        <p:cTn id="18" dur="200" decel="100000" autoRev="1" fill="hold">
                                          <p:stCondLst>
                                            <p:cond delay="600"/>
                                          </p:stCondLst>
                                        </p:cTn>
                                        <p:tgtEl>
                                          <p:spTgt spid="2"/>
                                        </p:tgtEl>
                                      </p:cBhvr>
                                      <p:from x="100000" y="100000"/>
                                      <p:to x="80000" y="100000"/>
                                    </p:animScale>
                                    <p:anim by="(#ppt_h/3+#ppt_w*0.1)" calcmode="lin" valueType="num">
                                      <p:cBhvr additive="sum">
                                        <p:cTn id="19" dur="200" decel="100000" autoRev="1" fill="hold">
                                          <p:stCondLst>
                                            <p:cond delay="600"/>
                                          </p:stCondLst>
                                        </p:cTn>
                                        <p:tgtEl>
                                          <p:spTgt spid="2"/>
                                        </p:tgtEl>
                                        <p:attrNameLst>
                                          <p:attrName>ppt_x</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770" decel="100000"/>
                                        <p:tgtEl>
                                          <p:spTgt spid="17"/>
                                        </p:tgtEl>
                                      </p:cBhvr>
                                    </p:animEffect>
                                    <p:animScale>
                                      <p:cBhvr>
                                        <p:cTn id="25" dur="770" decel="100000"/>
                                        <p:tgtEl>
                                          <p:spTgt spid="17"/>
                                        </p:tgtEl>
                                      </p:cBhvr>
                                      <p:from x="10000" y="10000"/>
                                      <p:to x="200000" y="450000"/>
                                    </p:animScale>
                                    <p:animScale>
                                      <p:cBhvr>
                                        <p:cTn id="26" dur="1230" accel="100000" fill="hold">
                                          <p:stCondLst>
                                            <p:cond delay="770"/>
                                          </p:stCondLst>
                                        </p:cTn>
                                        <p:tgtEl>
                                          <p:spTgt spid="17"/>
                                        </p:tgtEl>
                                      </p:cBhvr>
                                      <p:from x="200000" y="450000"/>
                                      <p:to x="100000" y="100000"/>
                                    </p:animScale>
                                    <p:set>
                                      <p:cBhvr>
                                        <p:cTn id="27" dur="770" fill="hold"/>
                                        <p:tgtEl>
                                          <p:spTgt spid="17"/>
                                        </p:tgtEl>
                                        <p:attrNameLst>
                                          <p:attrName>ppt_x</p:attrName>
                                        </p:attrNameLst>
                                      </p:cBhvr>
                                      <p:to>
                                        <p:strVal val="(0.5)"/>
                                      </p:to>
                                    </p:set>
                                    <p:anim from="(0.5)" to="(#ppt_x)" calcmode="lin" valueType="num">
                                      <p:cBhvr>
                                        <p:cTn id="28" dur="1230" accel="100000" fill="hold">
                                          <p:stCondLst>
                                            <p:cond delay="770"/>
                                          </p:stCondLst>
                                        </p:cTn>
                                        <p:tgtEl>
                                          <p:spTgt spid="17"/>
                                        </p:tgtEl>
                                        <p:attrNameLst>
                                          <p:attrName>ppt_x</p:attrName>
                                        </p:attrNameLst>
                                      </p:cBhvr>
                                    </p:anim>
                                    <p:set>
                                      <p:cBhvr>
                                        <p:cTn id="29" dur="770" fill="hold"/>
                                        <p:tgtEl>
                                          <p:spTgt spid="17"/>
                                        </p:tgtEl>
                                        <p:attrNameLst>
                                          <p:attrName>ppt_y</p:attrName>
                                        </p:attrNameLst>
                                      </p:cBhvr>
                                      <p:to>
                                        <p:strVal val="(#ppt_y+0.4)"/>
                                      </p:to>
                                    </p:set>
                                    <p:anim from="(#ppt_y+0.4)" to="(#ppt_y)" calcmode="lin" valueType="num">
                                      <p:cBhvr>
                                        <p:cTn id="30" dur="1230" accel="100000" fill="hold">
                                          <p:stCondLst>
                                            <p:cond delay="770"/>
                                          </p:stCondLst>
                                        </p:cTn>
                                        <p:tgtEl>
                                          <p:spTgt spid="17"/>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 calcmode="lin" valueType="num">
                                      <p:cBhvr>
                                        <p:cTn id="37" dur="500" fill="hold"/>
                                        <p:tgtEl>
                                          <p:spTgt spid="20"/>
                                        </p:tgtEl>
                                        <p:attrNameLst>
                                          <p:attrName>style.rotation</p:attrName>
                                        </p:attrNameLst>
                                      </p:cBhvr>
                                      <p:tavLst>
                                        <p:tav tm="0">
                                          <p:val>
                                            <p:fltVal val="360"/>
                                          </p:val>
                                        </p:tav>
                                        <p:tav tm="100000">
                                          <p:val>
                                            <p:fltVal val="0"/>
                                          </p:val>
                                        </p:tav>
                                      </p:tavLst>
                                    </p:anim>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360"/>
                                          </p:val>
                                        </p:tav>
                                        <p:tav tm="100000">
                                          <p:val>
                                            <p:fltVal val="0"/>
                                          </p:val>
                                        </p:tav>
                                      </p:tavLst>
                                    </p:anim>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style.rotation</p:attrName>
                                        </p:attrNameLst>
                                      </p:cBhvr>
                                      <p:tavLst>
                                        <p:tav tm="0">
                                          <p:val>
                                            <p:fltVal val="360"/>
                                          </p:val>
                                        </p:tav>
                                        <p:tav tm="100000">
                                          <p:val>
                                            <p:fltVal val="0"/>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49" presetClass="entr" presetSubtype="0" decel="10000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 calcmode="lin" valueType="num">
                                      <p:cBhvr>
                                        <p:cTn id="61" dur="500" fill="hold"/>
                                        <p:tgtEl>
                                          <p:spTgt spid="23"/>
                                        </p:tgtEl>
                                        <p:attrNameLst>
                                          <p:attrName>style.rotation</p:attrName>
                                        </p:attrNameLst>
                                      </p:cBhvr>
                                      <p:tavLst>
                                        <p:tav tm="0">
                                          <p:val>
                                            <p:fltVal val="360"/>
                                          </p:val>
                                        </p:tav>
                                        <p:tav tm="100000">
                                          <p:val>
                                            <p:fltVal val="0"/>
                                          </p:val>
                                        </p:tav>
                                      </p:tavLst>
                                    </p:anim>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1046" y="1009962"/>
            <a:ext cx="2988859" cy="58685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ব্যবসায়িক ঝুঁকি</a:t>
            </a:r>
            <a:endParaRPr lang="en-US" sz="3200" dirty="0">
              <a:solidFill>
                <a:schemeClr val="tx1"/>
              </a:solidFill>
            </a:endParaRPr>
          </a:p>
        </p:txBody>
      </p:sp>
      <p:sp>
        <p:nvSpPr>
          <p:cNvPr id="3" name="Rounded Rectangle 2"/>
          <p:cNvSpPr/>
          <p:nvPr/>
        </p:nvSpPr>
        <p:spPr>
          <a:xfrm>
            <a:off x="391046" y="3646442"/>
            <a:ext cx="2761588" cy="6005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আর্থিক ঝুঁকি</a:t>
            </a:r>
            <a:endParaRPr lang="en-US" sz="3200" dirty="0">
              <a:solidFill>
                <a:schemeClr val="tx1"/>
              </a:solidFill>
            </a:endParaRPr>
          </a:p>
        </p:txBody>
      </p:sp>
      <p:sp>
        <p:nvSpPr>
          <p:cNvPr id="6" name="Rectangle 5"/>
          <p:cNvSpPr/>
          <p:nvPr/>
        </p:nvSpPr>
        <p:spPr>
          <a:xfrm>
            <a:off x="2182104" y="256991"/>
            <a:ext cx="4804011" cy="584775"/>
          </a:xfrm>
          <a:prstGeom prst="rect">
            <a:avLst/>
          </a:prstGeom>
          <a:ln>
            <a:solidFill>
              <a:srgbClr val="00B050"/>
            </a:solidFill>
          </a:ln>
        </p:spPr>
        <p:txBody>
          <a:bodyPr wrap="square">
            <a:spAutoFit/>
          </a:bodyPr>
          <a:lstStyle/>
          <a:p>
            <a:r>
              <a:rPr lang="bn-BD" sz="3200" dirty="0">
                <a:latin typeface="NikoshBAN" pitchFamily="2" charset="0"/>
                <a:cs typeface="NikoshBAN" pitchFamily="2" charset="0"/>
              </a:rPr>
              <a:t>ব্যবসায় প্রতিষ্ঠানের </a:t>
            </a:r>
            <a:r>
              <a:rPr lang="bn-BD" sz="3200" dirty="0" smtClean="0">
                <a:latin typeface="NikoshBAN" pitchFamily="2" charset="0"/>
                <a:cs typeface="NikoshBAN" pitchFamily="2" charset="0"/>
              </a:rPr>
              <a:t>দৃষ্টিকোণ </a:t>
            </a:r>
            <a:r>
              <a:rPr lang="bn-BD" sz="3200" dirty="0">
                <a:latin typeface="NikoshBAN" pitchFamily="2" charset="0"/>
                <a:cs typeface="NikoshBAN" pitchFamily="2" charset="0"/>
              </a:rPr>
              <a:t>থেকে </a:t>
            </a:r>
            <a:endParaRPr lang="en-US" sz="3200" dirty="0"/>
          </a:p>
        </p:txBody>
      </p:sp>
      <p:sp>
        <p:nvSpPr>
          <p:cNvPr id="4" name="TextBox 3"/>
          <p:cNvSpPr txBox="1"/>
          <p:nvPr/>
        </p:nvSpPr>
        <p:spPr>
          <a:xfrm>
            <a:off x="257576" y="1765013"/>
            <a:ext cx="8293995" cy="1815882"/>
          </a:xfrm>
          <a:prstGeom prst="rect">
            <a:avLst/>
          </a:prstGeom>
          <a:solidFill>
            <a:schemeClr val="accent4"/>
          </a:solidFill>
        </p:spPr>
        <p:txBody>
          <a:bodyPr wrap="square" rtlCol="0">
            <a:spAutoFit/>
          </a:bodyPr>
          <a:lstStyle/>
          <a:p>
            <a:pPr algn="just"/>
            <a:r>
              <a:rPr lang="bn-IN" sz="2800" dirty="0" smtClean="0">
                <a:latin typeface="NikoshBAN" panose="02000000000000000000" pitchFamily="2" charset="0"/>
                <a:cs typeface="NikoshBAN" panose="02000000000000000000" pitchFamily="2" charset="0"/>
              </a:rPr>
              <a:t>ব্যবসায় প্রতিষ্ঠান সফলভাবে চালানোর জন্য বিভিন্ন রকম পরিচালনা ব্যয়ের সৃষ্টি হয়। আর পরিচালনা খরচ পরিশোধের অক্ষমতা থেকে ব্যবসায়িক ঝুঁকির সৃষ্টি হয়। এককথায় বলা যায় কোনো কোম্পানির আয় থেকে পরিচালনা ব্যয় মিটাতে না পারার সম্ভাবনাকে ব্যবসায়িক ঝুঁকি বলে।</a:t>
            </a:r>
            <a:endParaRPr lang="en-US" sz="2800" dirty="0">
              <a:latin typeface="NikoshBAN" panose="02000000000000000000" pitchFamily="2" charset="0"/>
              <a:cs typeface="NikoshBAN" panose="02000000000000000000" pitchFamily="2" charset="0"/>
            </a:endParaRPr>
          </a:p>
        </p:txBody>
      </p:sp>
      <p:sp>
        <p:nvSpPr>
          <p:cNvPr id="5" name="Rectangle 4"/>
          <p:cNvSpPr/>
          <p:nvPr/>
        </p:nvSpPr>
        <p:spPr>
          <a:xfrm>
            <a:off x="257576" y="4312490"/>
            <a:ext cx="8293994" cy="2246769"/>
          </a:xfrm>
          <a:prstGeom prst="rect">
            <a:avLst/>
          </a:prstGeom>
          <a:solidFill>
            <a:schemeClr val="accent4"/>
          </a:solidFill>
        </p:spPr>
        <p:txBody>
          <a:bodyPr wrap="square">
            <a:spAutoFit/>
          </a:bodyPr>
          <a:lstStyle/>
          <a:p>
            <a:pPr algn="just"/>
            <a:r>
              <a:rPr lang="bn-IN" sz="2800" dirty="0" smtClean="0">
                <a:latin typeface="NikoshBAN" panose="02000000000000000000" pitchFamily="2" charset="0"/>
                <a:cs typeface="NikoshBAN" panose="02000000000000000000" pitchFamily="2" charset="0"/>
              </a:rPr>
              <a:t>এই ধরনের ঝুঁকি বহিস্থ উৎস এর অর্থায়ন থেকে সৃষ্টি হয়। যে প্রতিষ্ঠানের ঋণের মাধ্যমে সংগৃহীত তহবিল বেশি,সেই প্রতিষ্ঠানে আর্থিক ঝুঁকি বেশি। </a:t>
            </a:r>
            <a:r>
              <a:rPr lang="bn-IN" sz="2800" dirty="0">
                <a:latin typeface="NikoshBAN" panose="02000000000000000000" pitchFamily="2" charset="0"/>
                <a:cs typeface="NikoshBAN" panose="02000000000000000000" pitchFamily="2" charset="0"/>
              </a:rPr>
              <a:t>এককথায় বলা যায় কোনো </a:t>
            </a:r>
            <a:r>
              <a:rPr lang="bn-IN" sz="2800" dirty="0" smtClean="0">
                <a:latin typeface="NikoshBAN" panose="02000000000000000000" pitchFamily="2" charset="0"/>
                <a:cs typeface="NikoshBAN" panose="02000000000000000000" pitchFamily="2" charset="0"/>
              </a:rPr>
              <a:t>ফার্মের মূলধন কাঠামোতে ঋণ মূলধন ব্যবহারের ফলে ঋণের সুদ এবং আসল পরিশোধ করতে ব্যর্থ হওয়ার সম্ভাবনাকে আর্থিক ঝুঁকি বলে।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771817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gtEl>
                                        <p:attrNameLst>
                                          <p:attrName>ppt_y</p:attrName>
                                        </p:attrNameLst>
                                      </p:cBhvr>
                                      <p:tavLst>
                                        <p:tav tm="0">
                                          <p:val>
                                            <p:strVal val="#ppt_y"/>
                                          </p:val>
                                        </p:tav>
                                        <p:tav tm="100000">
                                          <p:val>
                                            <p:strVal val="#ppt_y"/>
                                          </p:val>
                                        </p:tav>
                                      </p:tavLst>
                                    </p:anim>
                                    <p:anim calcmode="lin" valueType="num">
                                      <p:cBhvr>
                                        <p:cTn id="1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1"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0123" y="131716"/>
            <a:ext cx="4602121" cy="584775"/>
          </a:xfrm>
          <a:prstGeom prst="rect">
            <a:avLst/>
          </a:prstGeom>
          <a:ln>
            <a:solidFill>
              <a:srgbClr val="FF0000"/>
            </a:solidFill>
          </a:ln>
        </p:spPr>
        <p:txBody>
          <a:bodyPr wrap="square">
            <a:spAutoFit/>
          </a:bodyPr>
          <a:lstStyle/>
          <a:p>
            <a:r>
              <a:rPr lang="bn-BD" sz="3200" dirty="0" smtClean="0">
                <a:latin typeface="NikoshBAN" pitchFamily="2" charset="0"/>
                <a:cs typeface="NikoshBAN" pitchFamily="2" charset="0"/>
              </a:rPr>
              <a:t>বিনিয়োগকারীর</a:t>
            </a:r>
            <a:r>
              <a:rPr lang="bn-IN" sz="3200" dirty="0" smtClean="0">
                <a:latin typeface="NikoshBAN" pitchFamily="2" charset="0"/>
                <a:cs typeface="NikoshBAN" pitchFamily="2" charset="0"/>
              </a:rPr>
              <a:t> </a:t>
            </a:r>
            <a:r>
              <a:rPr lang="bn-BD" sz="3200" dirty="0" smtClean="0">
                <a:latin typeface="NikoshBAN" pitchFamily="2" charset="0"/>
                <a:cs typeface="NikoshBAN" pitchFamily="2" charset="0"/>
              </a:rPr>
              <a:t>দৃষ্টিকোণ </a:t>
            </a:r>
            <a:r>
              <a:rPr lang="bn-BD" sz="3200" dirty="0">
                <a:latin typeface="NikoshBAN" pitchFamily="2" charset="0"/>
                <a:cs typeface="NikoshBAN" pitchFamily="2" charset="0"/>
              </a:rPr>
              <a:t>থেকে </a:t>
            </a:r>
            <a:endParaRPr lang="en-US" sz="3200" dirty="0"/>
          </a:p>
        </p:txBody>
      </p:sp>
      <p:sp>
        <p:nvSpPr>
          <p:cNvPr id="4" name="Rounded Rectangle 3"/>
          <p:cNvSpPr/>
          <p:nvPr/>
        </p:nvSpPr>
        <p:spPr>
          <a:xfrm>
            <a:off x="387382" y="801480"/>
            <a:ext cx="3638707" cy="563047"/>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 সুদ হারের ঝুঁকি</a:t>
            </a:r>
            <a:endParaRPr lang="en-US" sz="3200" dirty="0">
              <a:solidFill>
                <a:schemeClr val="tx1"/>
              </a:solidFill>
            </a:endParaRPr>
          </a:p>
        </p:txBody>
      </p:sp>
      <p:sp>
        <p:nvSpPr>
          <p:cNvPr id="5" name="Rounded Rectangle 4"/>
          <p:cNvSpPr/>
          <p:nvPr/>
        </p:nvSpPr>
        <p:spPr>
          <a:xfrm>
            <a:off x="387382" y="3735718"/>
            <a:ext cx="3461287" cy="59034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তারল্য ঝুঁকি</a:t>
            </a:r>
            <a:endParaRPr lang="en-US" sz="3200" dirty="0">
              <a:solidFill>
                <a:schemeClr val="tx1"/>
              </a:solidFill>
            </a:endParaRPr>
          </a:p>
        </p:txBody>
      </p:sp>
      <p:sp>
        <p:nvSpPr>
          <p:cNvPr id="3" name="Rectangle 2"/>
          <p:cNvSpPr/>
          <p:nvPr/>
        </p:nvSpPr>
        <p:spPr>
          <a:xfrm>
            <a:off x="387382" y="1392589"/>
            <a:ext cx="8223161" cy="2246769"/>
          </a:xfrm>
          <a:prstGeom prst="rect">
            <a:avLst/>
          </a:prstGeom>
          <a:solidFill>
            <a:schemeClr val="accent6"/>
          </a:solidFill>
        </p:spPr>
        <p:txBody>
          <a:bodyPr wrap="square">
            <a:spAutoFit/>
          </a:bodyPr>
          <a:lstStyle/>
          <a:p>
            <a:pPr algn="just"/>
            <a:r>
              <a:rPr lang="bn-IN" sz="2800" dirty="0" smtClean="0">
                <a:latin typeface="NikoshBAN" panose="02000000000000000000" pitchFamily="2" charset="0"/>
                <a:cs typeface="NikoshBAN" panose="02000000000000000000" pitchFamily="2" charset="0"/>
              </a:rPr>
              <a:t>যেসব বিনিয়োগকারী বন্ড,ডিবেঞ্জার ইত্যাদি ক্রয় করে,তাদেরকে সুদ হারের ঝুঁকি মোকাবিলা করতে হয়। কারণ বাজারে সুদের হারের পরিবর্তনের সাথে সাথে তাদের বিনিয়োগের মূল্য উঠা-নামা করে। তাই বলা যায় সুদের হারের পরিবর্তনের কারণে বিনিয়োগকৃত সম্পদের মূল্য কমার আশঙ্কাকেই সুদ হারের ঝুঁকি বলে। </a:t>
            </a:r>
            <a:endParaRPr lang="en-US" sz="2800" dirty="0">
              <a:latin typeface="NikoshBAN" panose="02000000000000000000" pitchFamily="2" charset="0"/>
              <a:cs typeface="NikoshBAN" panose="02000000000000000000" pitchFamily="2" charset="0"/>
            </a:endParaRPr>
          </a:p>
        </p:txBody>
      </p:sp>
      <p:sp>
        <p:nvSpPr>
          <p:cNvPr id="6" name="Rectangle 5"/>
          <p:cNvSpPr/>
          <p:nvPr/>
        </p:nvSpPr>
        <p:spPr>
          <a:xfrm>
            <a:off x="399244" y="4522304"/>
            <a:ext cx="8211297" cy="2246769"/>
          </a:xfrm>
          <a:prstGeom prst="rect">
            <a:avLst/>
          </a:prstGeom>
          <a:solidFill>
            <a:schemeClr val="accent6"/>
          </a:solidFill>
        </p:spPr>
        <p:txBody>
          <a:bodyPr wrap="square">
            <a:spAutoFit/>
          </a:bodyPr>
          <a:lstStyle/>
          <a:p>
            <a:pPr algn="just"/>
            <a:r>
              <a:rPr lang="bn-IN" sz="2800" dirty="0" smtClean="0">
                <a:latin typeface="NikoshBAN" panose="02000000000000000000" pitchFamily="2" charset="0"/>
                <a:cs typeface="NikoshBAN" panose="02000000000000000000" pitchFamily="2" charset="0"/>
              </a:rPr>
              <a:t>বিনিয়োগকারীর অর্থ শেয়ার,বন্ড বা ডিবেঞ্জার ইত্যাদিতে বিনিয়োগের পর যেকোনো সময় এসব বিনিয়োগ নগদায়নের প্রয়োজন হয়</a:t>
            </a:r>
            <a:r>
              <a:rPr lang="bn-IN" sz="2800" dirty="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একজন বিনিয়োগকারী যদি তার প্রত্যাশিত মূল্যে বাজারে </a:t>
            </a:r>
            <a:r>
              <a:rPr lang="bn-IN" sz="2800" dirty="0">
                <a:latin typeface="NikoshBAN" panose="02000000000000000000" pitchFamily="2" charset="0"/>
                <a:cs typeface="NikoshBAN" panose="02000000000000000000" pitchFamily="2" charset="0"/>
              </a:rPr>
              <a:t>শেয়ার,বন্ড বা </a:t>
            </a:r>
            <a:r>
              <a:rPr lang="bn-IN" sz="2800" dirty="0" smtClean="0">
                <a:latin typeface="NikoshBAN" panose="02000000000000000000" pitchFamily="2" charset="0"/>
                <a:cs typeface="NikoshBAN" panose="02000000000000000000" pitchFamily="2" charset="0"/>
              </a:rPr>
              <a:t>ডিবেঞ্জার বিক্রি করতে না পারে তখন তারল্য ঝুঁকির সৃষ্টি হয়। এ ধরনের ঝুঁকি আর্থিক বাজারের আকার ও কাঠামোর ওপর নির্ভর করে।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959039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1"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gtEl>
                                        <p:attrNameLst>
                                          <p:attrName>ppt_y</p:attrName>
                                        </p:attrNameLst>
                                      </p:cBhvr>
                                      <p:tavLst>
                                        <p:tav tm="0">
                                          <p:val>
                                            <p:strVal val="#ppt_y"/>
                                          </p:val>
                                        </p:tav>
                                        <p:tav tm="100000">
                                          <p:val>
                                            <p:strVal val="#ppt_y"/>
                                          </p:val>
                                        </p:tav>
                                      </p:tavLst>
                                    </p:anim>
                                    <p:anim calcmode="lin" valueType="num">
                                      <p:cBhvr>
                                        <p:cTn id="14"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1"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55" y="637713"/>
            <a:ext cx="4159869" cy="2677656"/>
          </a:xfrm>
          <a:prstGeom prst="rect">
            <a:avLst/>
          </a:prstGeom>
        </p:spPr>
        <p:txBody>
          <a:bodyPr wrap="square">
            <a:spAutoFit/>
          </a:bodyPr>
          <a:lstStyle/>
          <a:p>
            <a:r>
              <a:rPr lang="bn-IN" sz="2400" dirty="0" smtClean="0">
                <a:latin typeface="NikoshBAN" panose="02000000000000000000" pitchFamily="2" charset="0"/>
                <a:cs typeface="NikoshBAN" panose="02000000000000000000" pitchFamily="2" charset="0"/>
              </a:rPr>
              <a:t>1) </a:t>
            </a:r>
            <a:r>
              <a:rPr lang="as-IN" sz="2400" dirty="0" smtClean="0">
                <a:latin typeface="NikoshBAN" panose="02000000000000000000" pitchFamily="2" charset="0"/>
                <a:cs typeface="NikoshBAN" panose="02000000000000000000" pitchFamily="2" charset="0"/>
              </a:rPr>
              <a:t>ঝুঁকি </a:t>
            </a:r>
            <a:r>
              <a:rPr lang="as-IN" sz="2400" dirty="0">
                <a:latin typeface="NikoshBAN" panose="02000000000000000000" pitchFamily="2" charset="0"/>
                <a:cs typeface="NikoshBAN" panose="02000000000000000000" pitchFamily="2" charset="0"/>
              </a:rPr>
              <a:t>হ্রাস করা সম্ভব—</a:t>
            </a:r>
          </a:p>
          <a:p>
            <a:r>
              <a:rPr lang="as-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i) </a:t>
            </a:r>
            <a:r>
              <a:rPr lang="as-IN" sz="2400" dirty="0">
                <a:latin typeface="NikoshBAN" panose="02000000000000000000" pitchFamily="2" charset="0"/>
                <a:cs typeface="NikoshBAN" panose="02000000000000000000" pitchFamily="2" charset="0"/>
              </a:rPr>
              <a:t>বিভিন্ন কৌশল অবলম্বন করে</a:t>
            </a:r>
          </a:p>
          <a:p>
            <a:r>
              <a:rPr lang="as-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ii) </a:t>
            </a:r>
            <a:r>
              <a:rPr lang="as-IN" sz="2400" dirty="0">
                <a:latin typeface="NikoshBAN" panose="02000000000000000000" pitchFamily="2" charset="0"/>
                <a:cs typeface="NikoshBAN" panose="02000000000000000000" pitchFamily="2" charset="0"/>
              </a:rPr>
              <a:t>সঠিক পরিকল্পনার মাধ্যমে</a:t>
            </a:r>
          </a:p>
          <a:p>
            <a:r>
              <a:rPr lang="as-IN" sz="2400" dirty="0">
                <a:latin typeface="NikoshBAN" panose="02000000000000000000" pitchFamily="2" charset="0"/>
                <a:cs typeface="NikoshBAN" panose="02000000000000000000" pitchFamily="2" charset="0"/>
              </a:rPr>
              <a:t>    </a:t>
            </a:r>
            <a:r>
              <a:rPr lang="en-US" sz="2400" dirty="0">
                <a:latin typeface="NikoshBAN" panose="02000000000000000000" pitchFamily="2" charset="0"/>
                <a:cs typeface="NikoshBAN" panose="02000000000000000000" pitchFamily="2" charset="0"/>
              </a:rPr>
              <a:t>iii) </a:t>
            </a:r>
            <a:r>
              <a:rPr lang="as-IN" sz="2400" dirty="0">
                <a:latin typeface="NikoshBAN" panose="02000000000000000000" pitchFamily="2" charset="0"/>
                <a:cs typeface="NikoshBAN" panose="02000000000000000000" pitchFamily="2" charset="0"/>
              </a:rPr>
              <a:t>প্রতিষ্ঠানের ব্যয় হ্রাস করে</a:t>
            </a:r>
          </a:p>
          <a:p>
            <a:r>
              <a:rPr lang="as-IN" sz="2400" dirty="0">
                <a:latin typeface="NikoshBAN" panose="02000000000000000000" pitchFamily="2" charset="0"/>
                <a:cs typeface="NikoshBAN" panose="02000000000000000000" pitchFamily="2" charset="0"/>
              </a:rPr>
              <a:t>    নিচের কোনটি সঠিক?</a:t>
            </a:r>
          </a:p>
          <a:p>
            <a:r>
              <a:rPr lang="as-IN" sz="2400" dirty="0">
                <a:latin typeface="NikoshBAN" panose="02000000000000000000" pitchFamily="2" charset="0"/>
                <a:cs typeface="NikoshBAN" panose="02000000000000000000" pitchFamily="2" charset="0"/>
              </a:rPr>
              <a:t>    (ক) </a:t>
            </a:r>
            <a:r>
              <a:rPr lang="en-US" sz="2400" dirty="0">
                <a:latin typeface="NikoshBAN" panose="02000000000000000000" pitchFamily="2" charset="0"/>
                <a:cs typeface="NikoshBAN" panose="02000000000000000000" pitchFamily="2" charset="0"/>
              </a:rPr>
              <a:t>i </a:t>
            </a:r>
            <a:r>
              <a:rPr lang="as-IN" sz="2400" dirty="0">
                <a:latin typeface="NikoshBAN" panose="02000000000000000000" pitchFamily="2" charset="0"/>
                <a:cs typeface="NikoshBAN" panose="02000000000000000000" pitchFamily="2" charset="0"/>
              </a:rPr>
              <a:t>ও </a:t>
            </a:r>
            <a:r>
              <a:rPr lang="en-US" sz="2400" dirty="0">
                <a:latin typeface="NikoshBAN" panose="02000000000000000000" pitchFamily="2" charset="0"/>
                <a:cs typeface="NikoshBAN" panose="02000000000000000000" pitchFamily="2" charset="0"/>
              </a:rPr>
              <a:t>ii         (</a:t>
            </a:r>
            <a:r>
              <a:rPr lang="as-IN" sz="2400" dirty="0">
                <a:latin typeface="NikoshBAN" panose="02000000000000000000" pitchFamily="2" charset="0"/>
                <a:cs typeface="NikoshBAN" panose="02000000000000000000" pitchFamily="2" charset="0"/>
              </a:rPr>
              <a:t>খ) </a:t>
            </a:r>
            <a:r>
              <a:rPr lang="en-US" sz="2400" dirty="0">
                <a:latin typeface="NikoshBAN" panose="02000000000000000000" pitchFamily="2" charset="0"/>
                <a:cs typeface="NikoshBAN" panose="02000000000000000000" pitchFamily="2" charset="0"/>
              </a:rPr>
              <a:t>i </a:t>
            </a:r>
            <a:r>
              <a:rPr lang="as-IN" sz="2400" dirty="0">
                <a:latin typeface="NikoshBAN" panose="02000000000000000000" pitchFamily="2" charset="0"/>
                <a:cs typeface="NikoshBAN" panose="02000000000000000000" pitchFamily="2" charset="0"/>
              </a:rPr>
              <a:t>ও </a:t>
            </a:r>
            <a:r>
              <a:rPr lang="en-US" sz="2400" dirty="0">
                <a:latin typeface="NikoshBAN" panose="02000000000000000000" pitchFamily="2" charset="0"/>
                <a:cs typeface="NikoshBAN" panose="02000000000000000000" pitchFamily="2" charset="0"/>
              </a:rPr>
              <a:t>iii</a:t>
            </a:r>
          </a:p>
          <a:p>
            <a:r>
              <a:rPr lang="en-US" sz="2400" dirty="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গ) </a:t>
            </a:r>
            <a:r>
              <a:rPr lang="en-US" sz="2400" dirty="0">
                <a:latin typeface="NikoshBAN" panose="02000000000000000000" pitchFamily="2" charset="0"/>
                <a:cs typeface="NikoshBAN" panose="02000000000000000000" pitchFamily="2" charset="0"/>
              </a:rPr>
              <a:t>ii </a:t>
            </a:r>
            <a:r>
              <a:rPr lang="as-IN" sz="2400" dirty="0">
                <a:latin typeface="NikoshBAN" panose="02000000000000000000" pitchFamily="2" charset="0"/>
                <a:cs typeface="NikoshBAN" panose="02000000000000000000" pitchFamily="2" charset="0"/>
              </a:rPr>
              <a:t>ও </a:t>
            </a:r>
            <a:r>
              <a:rPr lang="en-US" sz="2400" dirty="0">
                <a:latin typeface="NikoshBAN" panose="02000000000000000000" pitchFamily="2" charset="0"/>
                <a:cs typeface="NikoshBAN" panose="02000000000000000000" pitchFamily="2" charset="0"/>
              </a:rPr>
              <a:t>iii        (</a:t>
            </a:r>
            <a:r>
              <a:rPr lang="as-IN" sz="2400" dirty="0">
                <a:latin typeface="NikoshBAN" panose="02000000000000000000" pitchFamily="2" charset="0"/>
                <a:cs typeface="NikoshBAN" panose="02000000000000000000" pitchFamily="2" charset="0"/>
              </a:rPr>
              <a:t>ক) </a:t>
            </a:r>
            <a:r>
              <a:rPr lang="en-US" sz="2400" dirty="0">
                <a:latin typeface="NikoshBAN" panose="02000000000000000000" pitchFamily="2" charset="0"/>
                <a:cs typeface="NikoshBAN" panose="02000000000000000000" pitchFamily="2" charset="0"/>
              </a:rPr>
              <a:t>i, ii </a:t>
            </a:r>
            <a:r>
              <a:rPr lang="as-IN" sz="2400" dirty="0">
                <a:latin typeface="NikoshBAN" panose="02000000000000000000" pitchFamily="2" charset="0"/>
                <a:cs typeface="NikoshBAN" panose="02000000000000000000" pitchFamily="2" charset="0"/>
              </a:rPr>
              <a:t>ও </a:t>
            </a:r>
            <a:r>
              <a:rPr lang="en-US" sz="2400" dirty="0">
                <a:latin typeface="NikoshBAN" panose="02000000000000000000" pitchFamily="2" charset="0"/>
                <a:cs typeface="NikoshBAN" panose="02000000000000000000" pitchFamily="2" charset="0"/>
              </a:rPr>
              <a:t>iii</a:t>
            </a:r>
          </a:p>
        </p:txBody>
      </p:sp>
      <p:sp>
        <p:nvSpPr>
          <p:cNvPr id="3" name="Rectangle 2"/>
          <p:cNvSpPr/>
          <p:nvPr/>
        </p:nvSpPr>
        <p:spPr>
          <a:xfrm>
            <a:off x="4356635" y="2850466"/>
            <a:ext cx="4594537" cy="1569660"/>
          </a:xfrm>
          <a:prstGeom prst="rect">
            <a:avLst/>
          </a:prstGeom>
        </p:spPr>
        <p:txBody>
          <a:bodyPr wrap="square">
            <a:spAutoFit/>
          </a:bodyPr>
          <a:lstStyle/>
          <a:p>
            <a:r>
              <a:rPr lang="en-US" sz="2400" dirty="0">
                <a:latin typeface="NikoshBAN" panose="02000000000000000000" pitchFamily="2" charset="0"/>
                <a:cs typeface="NikoshBAN" panose="02000000000000000000" pitchFamily="2" charset="0"/>
              </a:rPr>
              <a:t>4</a:t>
            </a:r>
            <a:r>
              <a:rPr lang="bn-IN" sz="2400" dirty="0" smtClean="0">
                <a:latin typeface="NikoshBAN" panose="02000000000000000000" pitchFamily="2" charset="0"/>
                <a:cs typeface="NikoshBAN" panose="02000000000000000000" pitchFamily="2" charset="0"/>
              </a:rPr>
              <a:t>) </a:t>
            </a:r>
            <a:r>
              <a:rPr lang="as-IN" sz="2400" dirty="0" smtClean="0">
                <a:latin typeface="NikoshBAN" panose="02000000000000000000" pitchFamily="2" charset="0"/>
                <a:cs typeface="NikoshBAN" panose="02000000000000000000" pitchFamily="2" charset="0"/>
              </a:rPr>
              <a:t>বিক্রয়লব্ধ </a:t>
            </a:r>
            <a:r>
              <a:rPr lang="as-IN" sz="2400" dirty="0">
                <a:latin typeface="NikoshBAN" panose="02000000000000000000" pitchFamily="2" charset="0"/>
                <a:cs typeface="NikoshBAN" panose="02000000000000000000" pitchFamily="2" charset="0"/>
              </a:rPr>
              <a:t>আয়ের অস্থিতিশীলতা থেকে কোন ঝুঁকির সৃষ্টি হয়?</a:t>
            </a:r>
          </a:p>
          <a:p>
            <a:r>
              <a:rPr lang="as-IN" sz="2400" dirty="0">
                <a:latin typeface="NikoshBAN" panose="02000000000000000000" pitchFamily="2" charset="0"/>
                <a:cs typeface="NikoshBAN" panose="02000000000000000000" pitchFamily="2" charset="0"/>
              </a:rPr>
              <a:t>    ক) ব্যাবসায়িক ঝুঁকি       খ) আর্থিক ঝুঁকি</a:t>
            </a:r>
          </a:p>
          <a:p>
            <a:r>
              <a:rPr lang="as-IN" sz="2400" dirty="0">
                <a:latin typeface="NikoshBAN" panose="02000000000000000000" pitchFamily="2" charset="0"/>
                <a:cs typeface="NikoshBAN" panose="02000000000000000000" pitchFamily="2" charset="0"/>
              </a:rPr>
              <a:t>    গ) তারল্য ঝুঁকি          ঘ) সুদের হারের ঝুঁকি</a:t>
            </a:r>
          </a:p>
        </p:txBody>
      </p:sp>
      <p:sp>
        <p:nvSpPr>
          <p:cNvPr id="4" name="Rectangle 3"/>
          <p:cNvSpPr/>
          <p:nvPr/>
        </p:nvSpPr>
        <p:spPr>
          <a:xfrm>
            <a:off x="20042" y="3279765"/>
            <a:ext cx="3831464" cy="1200329"/>
          </a:xfrm>
          <a:prstGeom prst="rect">
            <a:avLst/>
          </a:prstGeom>
        </p:spPr>
        <p:txBody>
          <a:bodyPr wrap="square">
            <a:spAutoFit/>
          </a:bodyPr>
          <a:lstStyle/>
          <a:p>
            <a:r>
              <a:rPr lang="en-US" sz="2400" dirty="0">
                <a:latin typeface="NikoshBAN" panose="02000000000000000000" pitchFamily="2" charset="0"/>
                <a:cs typeface="NikoshBAN" panose="02000000000000000000" pitchFamily="2" charset="0"/>
              </a:rPr>
              <a:t>3</a:t>
            </a:r>
            <a:r>
              <a:rPr lang="bn-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নিয়ো</a:t>
            </a:r>
            <a:r>
              <a:rPr lang="as-IN" sz="2400" dirty="0">
                <a:latin typeface="NikoshBAN" panose="02000000000000000000" pitchFamily="2" charset="0"/>
                <a:cs typeface="NikoshBAN" panose="02000000000000000000" pitchFamily="2" charset="0"/>
              </a:rPr>
              <a:t>গকারীর দৃষ্টিকোণ থেকে ঝুঁকি কত প্রকার?</a:t>
            </a:r>
          </a:p>
          <a:p>
            <a:r>
              <a:rPr lang="as-IN" sz="2400" dirty="0">
                <a:latin typeface="NikoshBAN" panose="02000000000000000000" pitchFamily="2" charset="0"/>
                <a:cs typeface="NikoshBAN" panose="02000000000000000000" pitchFamily="2" charset="0"/>
              </a:rPr>
              <a:t>ক. ৪ খ. ৫ গ. ৩ ঘ. ২</a:t>
            </a:r>
          </a:p>
        </p:txBody>
      </p:sp>
      <p:sp>
        <p:nvSpPr>
          <p:cNvPr id="5" name="Rectangle 4"/>
          <p:cNvSpPr/>
          <p:nvPr/>
        </p:nvSpPr>
        <p:spPr>
          <a:xfrm>
            <a:off x="0" y="4444489"/>
            <a:ext cx="4486474" cy="2308324"/>
          </a:xfrm>
          <a:prstGeom prst="rect">
            <a:avLst/>
          </a:prstGeom>
        </p:spPr>
        <p:txBody>
          <a:bodyPr wrap="square">
            <a:spAutoFit/>
          </a:bodyPr>
          <a:lstStyle/>
          <a:p>
            <a:r>
              <a:rPr lang="bn-IN" sz="2400" dirty="0" smtClean="0">
                <a:latin typeface="NikoshBAN" panose="02000000000000000000" pitchFamily="2" charset="0"/>
                <a:cs typeface="NikoshBAN" panose="02000000000000000000" pitchFamily="2" charset="0"/>
              </a:rPr>
              <a:t>5) </a:t>
            </a:r>
            <a:r>
              <a:rPr lang="as-IN" sz="2400" dirty="0" smtClean="0">
                <a:latin typeface="NikoshBAN" panose="02000000000000000000" pitchFamily="2" charset="0"/>
                <a:cs typeface="NikoshBAN" panose="02000000000000000000" pitchFamily="2" charset="0"/>
              </a:rPr>
              <a:t>নিচের </a:t>
            </a:r>
            <a:r>
              <a:rPr lang="as-IN" sz="2400" dirty="0">
                <a:latin typeface="NikoshBAN" panose="02000000000000000000" pitchFamily="2" charset="0"/>
                <a:cs typeface="NikoshBAN" panose="02000000000000000000" pitchFamily="2" charset="0"/>
              </a:rPr>
              <a:t>কোন ধরনের </a:t>
            </a:r>
            <a:r>
              <a:rPr lang="as-IN" sz="2400" dirty="0"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নিয়ো</a:t>
            </a:r>
            <a:r>
              <a:rPr lang="as-IN" sz="2400" dirty="0">
                <a:latin typeface="NikoshBAN" panose="02000000000000000000" pitchFamily="2" charset="0"/>
                <a:cs typeface="NikoshBAN" panose="02000000000000000000" pitchFamily="2" charset="0"/>
              </a:rPr>
              <a:t>গকারীর বি</a:t>
            </a:r>
            <a:r>
              <a:rPr lang="en-US" sz="2400" dirty="0" smtClean="0">
                <a:latin typeface="NikoshBAN" panose="02000000000000000000" pitchFamily="2" charset="0"/>
                <a:cs typeface="NikoshBAN" panose="02000000000000000000" pitchFamily="2" charset="0"/>
              </a:rPr>
              <a:t>নিয়ো</a:t>
            </a:r>
            <a:r>
              <a:rPr lang="bn-IN" sz="2400" dirty="0" smtClean="0">
                <a:latin typeface="NikoshBAN" panose="02000000000000000000" pitchFamily="2" charset="0"/>
                <a:cs typeface="NikoshBAN" panose="02000000000000000000" pitchFamily="2" charset="0"/>
              </a:rPr>
              <a:t>গের</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মূল্য সুদের হারের সঙ্গে </a:t>
            </a:r>
            <a:r>
              <a:rPr lang="bn-IN" sz="2400" dirty="0" smtClean="0">
                <a:latin typeface="NikoshBAN" panose="02000000000000000000" pitchFamily="2" charset="0"/>
                <a:cs typeface="NikoshBAN" panose="02000000000000000000" pitchFamily="2" charset="0"/>
              </a:rPr>
              <a:t>উ</a:t>
            </a:r>
            <a:r>
              <a:rPr lang="as-IN" sz="2400" dirty="0" smtClean="0">
                <a:latin typeface="NikoshBAN" panose="02000000000000000000" pitchFamily="2" charset="0"/>
                <a:cs typeface="NikoshBAN" panose="02000000000000000000" pitchFamily="2" charset="0"/>
              </a:rPr>
              <a:t>ঠা</a:t>
            </a:r>
            <a:r>
              <a:rPr lang="bn-IN" sz="2400" dirty="0" smtClean="0">
                <a:latin typeface="NikoshBAN" panose="02000000000000000000" pitchFamily="2" charset="0"/>
                <a:cs typeface="NikoshBAN" panose="02000000000000000000" pitchFamily="2" charset="0"/>
              </a:rPr>
              <a:t>-</a:t>
            </a:r>
            <a:r>
              <a:rPr lang="as-IN" sz="2400" dirty="0" smtClean="0">
                <a:latin typeface="NikoshBAN" panose="02000000000000000000" pitchFamily="2" charset="0"/>
                <a:cs typeface="NikoshBAN" panose="02000000000000000000" pitchFamily="2" charset="0"/>
              </a:rPr>
              <a:t>নামা </a:t>
            </a:r>
            <a:r>
              <a:rPr lang="as-IN" sz="2400" dirty="0">
                <a:latin typeface="NikoshBAN" panose="02000000000000000000" pitchFamily="2" charset="0"/>
                <a:cs typeface="NikoshBAN" panose="02000000000000000000" pitchFamily="2" charset="0"/>
              </a:rPr>
              <a:t>করে?</a:t>
            </a:r>
          </a:p>
          <a:p>
            <a:r>
              <a:rPr lang="as-IN" sz="2400" dirty="0">
                <a:latin typeface="NikoshBAN" panose="02000000000000000000" pitchFamily="2" charset="0"/>
                <a:cs typeface="NikoshBAN" panose="02000000000000000000" pitchFamily="2" charset="0"/>
              </a:rPr>
              <a:t>ক. </a:t>
            </a:r>
            <a:r>
              <a:rPr lang="as-IN" sz="2400" dirty="0" smtClean="0">
                <a:latin typeface="NikoshBAN" panose="02000000000000000000" pitchFamily="2" charset="0"/>
                <a:cs typeface="NikoshBAN" panose="02000000000000000000" pitchFamily="2" charset="0"/>
              </a:rPr>
              <a:t>ব্যব</a:t>
            </a:r>
            <a:r>
              <a:rPr lang="bn-IN" sz="2400" dirty="0" smtClean="0">
                <a:latin typeface="NikoshBAN" panose="02000000000000000000" pitchFamily="2" charset="0"/>
                <a:cs typeface="NikoshBAN" panose="02000000000000000000" pitchFamily="2" charset="0"/>
              </a:rPr>
              <a:t>সায়</a:t>
            </a:r>
            <a:r>
              <a:rPr lang="as-IN"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নিয়ো</a:t>
            </a:r>
            <a:r>
              <a:rPr lang="as-IN" sz="2400" dirty="0" smtClean="0">
                <a:latin typeface="NikoshBAN" panose="02000000000000000000" pitchFamily="2" charset="0"/>
                <a:cs typeface="NikoshBAN" panose="02000000000000000000" pitchFamily="2" charset="0"/>
              </a:rPr>
              <a:t>গকারী</a:t>
            </a:r>
            <a:endParaRPr lang="bn-IN" sz="2400" dirty="0" smtClean="0">
              <a:latin typeface="NikoshBAN" panose="02000000000000000000" pitchFamily="2" charset="0"/>
              <a:cs typeface="NikoshBAN" panose="02000000000000000000" pitchFamily="2" charset="0"/>
            </a:endParaRPr>
          </a:p>
          <a:p>
            <a:r>
              <a:rPr lang="as-IN" sz="2400" dirty="0" smtClean="0">
                <a:latin typeface="NikoshBAN" panose="02000000000000000000" pitchFamily="2" charset="0"/>
                <a:cs typeface="NikoshBAN" panose="02000000000000000000" pitchFamily="2" charset="0"/>
              </a:rPr>
              <a:t>খ</a:t>
            </a:r>
            <a:r>
              <a:rPr lang="as-IN" sz="2400" dirty="0">
                <a:latin typeface="NikoshBAN" panose="02000000000000000000" pitchFamily="2" charset="0"/>
                <a:cs typeface="NikoshBAN" panose="02000000000000000000" pitchFamily="2" charset="0"/>
              </a:rPr>
              <a:t>. বন্ড বি</a:t>
            </a:r>
            <a:r>
              <a:rPr lang="en-US" sz="2400" dirty="0">
                <a:latin typeface="NikoshBAN" panose="02000000000000000000" pitchFamily="2" charset="0"/>
                <a:cs typeface="NikoshBAN" panose="02000000000000000000" pitchFamily="2" charset="0"/>
              </a:rPr>
              <a:t>নিয়ো</a:t>
            </a:r>
            <a:r>
              <a:rPr lang="as-IN" sz="2400" dirty="0" smtClean="0">
                <a:latin typeface="NikoshBAN" panose="02000000000000000000" pitchFamily="2" charset="0"/>
                <a:cs typeface="NikoshBAN" panose="02000000000000000000" pitchFamily="2" charset="0"/>
              </a:rPr>
              <a:t>গকারী</a:t>
            </a:r>
            <a:endParaRPr lang="bn-IN" sz="2400" dirty="0" smtClean="0">
              <a:latin typeface="NikoshBAN" panose="02000000000000000000" pitchFamily="2" charset="0"/>
              <a:cs typeface="NikoshBAN" panose="02000000000000000000" pitchFamily="2" charset="0"/>
            </a:endParaRPr>
          </a:p>
          <a:p>
            <a:r>
              <a:rPr lang="as-IN" sz="2400" dirty="0" smtClean="0">
                <a:latin typeface="NikoshBAN" panose="02000000000000000000" pitchFamily="2" charset="0"/>
                <a:cs typeface="NikoshBAN" panose="02000000000000000000" pitchFamily="2" charset="0"/>
              </a:rPr>
              <a:t>গ</a:t>
            </a:r>
            <a:r>
              <a:rPr lang="as-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শেয়া</a:t>
            </a:r>
            <a:r>
              <a:rPr lang="as-IN" sz="2400" dirty="0" smtClean="0">
                <a:latin typeface="NikoshBAN" panose="02000000000000000000" pitchFamily="2" charset="0"/>
                <a:cs typeface="NikoshBAN" panose="02000000000000000000" pitchFamily="2" charset="0"/>
              </a:rPr>
              <a:t>রে </a:t>
            </a:r>
            <a:r>
              <a:rPr lang="as-IN" sz="2400" dirty="0">
                <a:latin typeface="NikoshBAN" panose="02000000000000000000" pitchFamily="2" charset="0"/>
                <a:cs typeface="NikoshBAN" panose="02000000000000000000" pitchFamily="2" charset="0"/>
              </a:rPr>
              <a:t>বি</a:t>
            </a:r>
            <a:r>
              <a:rPr lang="en-US" sz="2400" dirty="0">
                <a:latin typeface="NikoshBAN" panose="02000000000000000000" pitchFamily="2" charset="0"/>
                <a:cs typeface="NikoshBAN" panose="02000000000000000000" pitchFamily="2" charset="0"/>
              </a:rPr>
              <a:t>নিয়ো</a:t>
            </a:r>
            <a:r>
              <a:rPr lang="as-IN" sz="2400" dirty="0">
                <a:latin typeface="NikoshBAN" panose="02000000000000000000" pitchFamily="2" charset="0"/>
                <a:cs typeface="NikoshBAN" panose="02000000000000000000" pitchFamily="2" charset="0"/>
              </a:rPr>
              <a:t>গকারীর</a:t>
            </a:r>
            <a:r>
              <a:rPr lang="en-US" sz="2400" dirty="0" smtClean="0">
                <a:latin typeface="NikoshBAN" panose="02000000000000000000" pitchFamily="2" charset="0"/>
                <a:cs typeface="NikoshBAN" panose="02000000000000000000" pitchFamily="2" charset="0"/>
              </a:rPr>
              <a:t>    </a:t>
            </a:r>
            <a:r>
              <a:rPr lang="as-IN" sz="2400" dirty="0">
                <a:latin typeface="NikoshBAN" panose="02000000000000000000" pitchFamily="2" charset="0"/>
                <a:cs typeface="NikoshBAN" panose="02000000000000000000" pitchFamily="2" charset="0"/>
              </a:rPr>
              <a:t>ঘ. সব </a:t>
            </a:r>
            <a:r>
              <a:rPr lang="as-IN" sz="2400" dirty="0" smtClean="0">
                <a:latin typeface="NikoshBAN" panose="02000000000000000000" pitchFamily="2" charset="0"/>
                <a:cs typeface="NikoshBAN" panose="02000000000000000000" pitchFamily="2" charset="0"/>
              </a:rPr>
              <a:t>কটি</a:t>
            </a:r>
            <a:endParaRPr lang="as-IN" sz="2400" dirty="0">
              <a:latin typeface="NikoshBAN" panose="02000000000000000000" pitchFamily="2" charset="0"/>
              <a:cs typeface="NikoshBAN" panose="02000000000000000000" pitchFamily="2" charset="0"/>
            </a:endParaRPr>
          </a:p>
        </p:txBody>
      </p:sp>
      <p:sp>
        <p:nvSpPr>
          <p:cNvPr id="6" name="Rectangle 5"/>
          <p:cNvSpPr/>
          <p:nvPr/>
        </p:nvSpPr>
        <p:spPr>
          <a:xfrm>
            <a:off x="4546237" y="799295"/>
            <a:ext cx="4113392" cy="1938992"/>
          </a:xfrm>
          <a:prstGeom prst="rect">
            <a:avLst/>
          </a:prstGeom>
        </p:spPr>
        <p:txBody>
          <a:bodyPr wrap="square">
            <a:spAutoFit/>
          </a:bodyPr>
          <a:lstStyle/>
          <a:p>
            <a:r>
              <a:rPr lang="bn-IN" sz="2400" dirty="0" smtClean="0">
                <a:latin typeface="NikoshBAN" panose="02000000000000000000" pitchFamily="2" charset="0"/>
                <a:cs typeface="NikoshBAN" panose="02000000000000000000" pitchFamily="2" charset="0"/>
              </a:rPr>
              <a:t>2) </a:t>
            </a:r>
            <a:r>
              <a:rPr lang="as-IN" sz="2400" dirty="0" smtClean="0">
                <a:latin typeface="NikoshBAN" panose="02000000000000000000" pitchFamily="2" charset="0"/>
                <a:cs typeface="NikoshBAN" panose="02000000000000000000" pitchFamily="2" charset="0"/>
              </a:rPr>
              <a:t>তারল্য </a:t>
            </a:r>
            <a:r>
              <a:rPr lang="as-IN" sz="2400" dirty="0">
                <a:latin typeface="NikoshBAN" panose="02000000000000000000" pitchFamily="2" charset="0"/>
                <a:cs typeface="NikoshBAN" panose="02000000000000000000" pitchFamily="2" charset="0"/>
              </a:rPr>
              <a:t>ঝুঁকি কিসের ওপর নির্ভর করে?</a:t>
            </a:r>
          </a:p>
          <a:p>
            <a:r>
              <a:rPr lang="as-IN" sz="2400" dirty="0">
                <a:latin typeface="NikoshBAN" panose="02000000000000000000" pitchFamily="2" charset="0"/>
                <a:cs typeface="NikoshBAN" panose="02000000000000000000" pitchFamily="2" charset="0"/>
              </a:rPr>
              <a:t>ক. অর্থের ওপর</a:t>
            </a:r>
          </a:p>
          <a:p>
            <a:r>
              <a:rPr lang="as-IN" sz="2400" dirty="0">
                <a:latin typeface="NikoshBAN" panose="02000000000000000000" pitchFamily="2" charset="0"/>
                <a:cs typeface="NikoshBAN" panose="02000000000000000000" pitchFamily="2" charset="0"/>
              </a:rPr>
              <a:t>খ. বাজারে আকার ও কাঠামোর ওপর</a:t>
            </a:r>
          </a:p>
          <a:p>
            <a:r>
              <a:rPr lang="as-IN" sz="2400" dirty="0">
                <a:latin typeface="NikoshBAN" panose="02000000000000000000" pitchFamily="2" charset="0"/>
                <a:cs typeface="NikoshBAN" panose="02000000000000000000" pitchFamily="2" charset="0"/>
              </a:rPr>
              <a:t>গ. ক্রেতার ওপর</a:t>
            </a:r>
          </a:p>
          <a:p>
            <a:r>
              <a:rPr lang="as-IN" sz="2400" dirty="0">
                <a:latin typeface="NikoshBAN" panose="02000000000000000000" pitchFamily="2" charset="0"/>
                <a:cs typeface="NikoshBAN" panose="02000000000000000000" pitchFamily="2" charset="0"/>
              </a:rPr>
              <a:t>ঘ. বিক্রেতার ওপর</a:t>
            </a:r>
          </a:p>
        </p:txBody>
      </p:sp>
      <p:sp>
        <p:nvSpPr>
          <p:cNvPr id="8" name="Rectangle 7"/>
          <p:cNvSpPr/>
          <p:nvPr/>
        </p:nvSpPr>
        <p:spPr>
          <a:xfrm>
            <a:off x="4588103" y="4547008"/>
            <a:ext cx="4131602" cy="1938992"/>
          </a:xfrm>
          <a:prstGeom prst="rect">
            <a:avLst/>
          </a:prstGeom>
        </p:spPr>
        <p:txBody>
          <a:bodyPr wrap="square">
            <a:spAutoFit/>
          </a:bodyPr>
          <a:lstStyle/>
          <a:p>
            <a:r>
              <a:rPr lang="en-US" sz="2400" dirty="0" smtClean="0">
                <a:latin typeface="NikoshBAN" panose="02000000000000000000" pitchFamily="2" charset="0"/>
                <a:cs typeface="NikoshBAN" panose="02000000000000000000" pitchFamily="2" charset="0"/>
              </a:rPr>
              <a:t>6) </a:t>
            </a:r>
            <a:r>
              <a:rPr lang="as-IN" sz="2400" dirty="0" smtClean="0">
                <a:latin typeface="NikoshBAN" panose="02000000000000000000" pitchFamily="2" charset="0"/>
                <a:cs typeface="NikoshBAN" panose="02000000000000000000" pitchFamily="2" charset="0"/>
              </a:rPr>
              <a:t>ঝুঁকি </a:t>
            </a:r>
            <a:r>
              <a:rPr lang="as-IN" sz="2400" dirty="0">
                <a:latin typeface="NikoshBAN" panose="02000000000000000000" pitchFamily="2" charset="0"/>
                <a:cs typeface="NikoshBAN" panose="02000000000000000000" pitchFamily="2" charset="0"/>
              </a:rPr>
              <a:t>হলো—</a:t>
            </a:r>
          </a:p>
          <a:p>
            <a:r>
              <a:rPr lang="as-IN" sz="2400" dirty="0">
                <a:latin typeface="NikoshBAN" panose="02000000000000000000" pitchFamily="2" charset="0"/>
                <a:cs typeface="NikoshBAN" panose="02000000000000000000" pitchFamily="2" charset="0"/>
              </a:rPr>
              <a:t>ক. প্রত্যাশিত কোনো কিছু ঘটার সম্ভাবনা</a:t>
            </a:r>
          </a:p>
          <a:p>
            <a:r>
              <a:rPr lang="as-IN" sz="2400" dirty="0">
                <a:latin typeface="NikoshBAN" panose="02000000000000000000" pitchFamily="2" charset="0"/>
                <a:cs typeface="NikoshBAN" panose="02000000000000000000" pitchFamily="2" charset="0"/>
              </a:rPr>
              <a:t>খ. অপ্রত্যাশিত কোনো কিছু ঘটার সম্ভাবনা</a:t>
            </a:r>
          </a:p>
          <a:p>
            <a:r>
              <a:rPr lang="as-IN" sz="2400" dirty="0">
                <a:latin typeface="NikoshBAN" panose="02000000000000000000" pitchFamily="2" charset="0"/>
                <a:cs typeface="NikoshBAN" panose="02000000000000000000" pitchFamily="2" charset="0"/>
              </a:rPr>
              <a:t>গ. মুনাফা হ</a:t>
            </a:r>
            <a:r>
              <a:rPr lang="bn-IN" sz="2400" dirty="0">
                <a:latin typeface="NikoshBAN" panose="02000000000000000000" pitchFamily="2" charset="0"/>
                <a:cs typeface="NikoshBAN" panose="02000000000000000000" pitchFamily="2" charset="0"/>
              </a:rPr>
              <a:t>ওয়া</a:t>
            </a:r>
            <a:r>
              <a:rPr lang="as-IN" sz="2400" dirty="0">
                <a:latin typeface="NikoshBAN" panose="02000000000000000000" pitchFamily="2" charset="0"/>
                <a:cs typeface="NikoshBAN" panose="02000000000000000000" pitchFamily="2" charset="0"/>
              </a:rPr>
              <a:t>র </a:t>
            </a:r>
            <a:r>
              <a:rPr lang="as-IN" sz="2400" dirty="0" smtClean="0">
                <a:latin typeface="NikoshBAN" panose="02000000000000000000" pitchFamily="2" charset="0"/>
                <a:cs typeface="NikoshBAN" panose="02000000000000000000" pitchFamily="2" charset="0"/>
              </a:rPr>
              <a:t>সম্ভাবনা</a:t>
            </a:r>
            <a:r>
              <a:rPr lang="bn-IN" sz="240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ঘ. ক্ষতি </a:t>
            </a:r>
            <a:r>
              <a:rPr lang="as-IN" sz="2400" dirty="0" smtClean="0">
                <a:latin typeface="NikoshBAN" panose="02000000000000000000" pitchFamily="2" charset="0"/>
                <a:cs typeface="NikoshBAN" panose="02000000000000000000" pitchFamily="2" charset="0"/>
              </a:rPr>
              <a:t>হ</a:t>
            </a:r>
            <a:r>
              <a:rPr lang="bn-IN" sz="2400" dirty="0" smtClean="0">
                <a:latin typeface="NikoshBAN" panose="02000000000000000000" pitchFamily="2" charset="0"/>
                <a:cs typeface="NikoshBAN" panose="02000000000000000000" pitchFamily="2" charset="0"/>
              </a:rPr>
              <a:t>ওয়া</a:t>
            </a:r>
            <a:r>
              <a:rPr lang="as-IN" sz="2400" dirty="0" smtClean="0">
                <a:latin typeface="NikoshBAN" panose="02000000000000000000" pitchFamily="2" charset="0"/>
                <a:cs typeface="NikoshBAN" panose="02000000000000000000" pitchFamily="2" charset="0"/>
              </a:rPr>
              <a:t>র সম্ভাবনা</a:t>
            </a:r>
            <a:r>
              <a:rPr lang="bn-IN" sz="2400" dirty="0" smtClean="0">
                <a:latin typeface="NikoshBAN" panose="02000000000000000000" pitchFamily="2" charset="0"/>
                <a:cs typeface="NikoshBAN" panose="02000000000000000000" pitchFamily="2" charset="0"/>
              </a:rPr>
              <a:t> </a:t>
            </a:r>
            <a:endParaRPr lang="as-IN" sz="2400" dirty="0">
              <a:latin typeface="NikoshBAN" panose="02000000000000000000" pitchFamily="2" charset="0"/>
              <a:cs typeface="NikoshBAN" panose="02000000000000000000" pitchFamily="2" charset="0"/>
            </a:endParaRPr>
          </a:p>
        </p:txBody>
      </p:sp>
      <p:cxnSp>
        <p:nvCxnSpPr>
          <p:cNvPr id="10" name="Straight Connector 9"/>
          <p:cNvCxnSpPr/>
          <p:nvPr/>
        </p:nvCxnSpPr>
        <p:spPr>
          <a:xfrm flipH="1">
            <a:off x="4333737" y="850006"/>
            <a:ext cx="12878" cy="5902807"/>
          </a:xfrm>
          <a:prstGeom prst="line">
            <a:avLst/>
          </a:prstGeom>
        </p:spPr>
        <p:style>
          <a:lnRef idx="3">
            <a:schemeClr val="dk1"/>
          </a:lnRef>
          <a:fillRef idx="0">
            <a:schemeClr val="dk1"/>
          </a:fillRef>
          <a:effectRef idx="2">
            <a:schemeClr val="dk1"/>
          </a:effectRef>
          <a:fontRef idx="minor">
            <a:schemeClr val="tx1"/>
          </a:fontRef>
        </p:style>
      </p:cxnSp>
      <p:sp>
        <p:nvSpPr>
          <p:cNvPr id="9" name="Rectangle 8"/>
          <p:cNvSpPr/>
          <p:nvPr/>
        </p:nvSpPr>
        <p:spPr>
          <a:xfrm>
            <a:off x="2988800" y="-97714"/>
            <a:ext cx="2623469" cy="1200329"/>
          </a:xfrm>
          <a:prstGeom prst="rect">
            <a:avLst/>
          </a:prstGeom>
        </p:spPr>
        <p:txBody>
          <a:bodyPr wrap="square">
            <a:spAutoFit/>
          </a:bodyPr>
          <a:lstStyle/>
          <a:p>
            <a:pPr algn="ctr"/>
            <a:r>
              <a:rPr lang="en-US" sz="7200" b="1" dirty="0">
                <a:latin typeface="NikoshBAN" panose="02000000000000000000" pitchFamily="2" charset="0"/>
                <a:cs typeface="NikoshBAN" panose="02000000000000000000" pitchFamily="2" charset="0"/>
              </a:rPr>
              <a:t>মূল্যায়ন</a:t>
            </a:r>
          </a:p>
        </p:txBody>
      </p:sp>
    </p:spTree>
    <p:extLst>
      <p:ext uri="{BB962C8B-B14F-4D97-AF65-F5344CB8AC3E}">
        <p14:creationId xmlns:p14="http://schemas.microsoft.com/office/powerpoint/2010/main" val="2945380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left)">
                                      <p:cBhvr>
                                        <p:cTn id="13" dur="500"/>
                                        <p:tgtEl>
                                          <p:spTgt spid="2">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left)">
                                      <p:cBhvr>
                                        <p:cTn id="16" dur="500"/>
                                        <p:tgtEl>
                                          <p:spTgt spid="2">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left)">
                                      <p:cBhvr>
                                        <p:cTn id="19" dur="500"/>
                                        <p:tgtEl>
                                          <p:spTgt spid="2">
                                            <p:txEl>
                                              <p:pRg st="4" end="4"/>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500"/>
                                        <p:tgtEl>
                                          <p:spTgt spid="2">
                                            <p:txEl>
                                              <p:pRg st="5" end="5"/>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left)">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wipe(left)">
                                      <p:cBhvr>
                                        <p:cTn id="30" dur="500"/>
                                        <p:tgtEl>
                                          <p:spTgt spid="6">
                                            <p:txEl>
                                              <p:pRg st="0" end="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par>
                                <p:cTn id="37" presetID="22" presetClass="entr" presetSubtype="8" fill="hold" nodeType="with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wipe(left)">
                                      <p:cBhvr>
                                        <p:cTn id="39" dur="500"/>
                                        <p:tgtEl>
                                          <p:spTgt spid="6">
                                            <p:txEl>
                                              <p:pRg st="3" end="3"/>
                                            </p:txEl>
                                          </p:spTgt>
                                        </p:tgtEl>
                                      </p:cBhvr>
                                    </p:animEffect>
                                  </p:childTnLst>
                                </p:cTn>
                              </p:par>
                              <p:par>
                                <p:cTn id="40" presetID="22" presetClass="entr" presetSubtype="8" fill="hold" nodeType="with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wipe(left)">
                                      <p:cBhvr>
                                        <p:cTn id="42" dur="500"/>
                                        <p:tgtEl>
                                          <p:spTgt spid="6">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4">
                                            <p:txEl>
                                              <p:pRg st="1" end="1"/>
                                            </p:txEl>
                                          </p:spTgt>
                                        </p:tgtEl>
                                        <p:attrNameLst>
                                          <p:attrName>style.visibility</p:attrName>
                                        </p:attrNameLst>
                                      </p:cBhvr>
                                      <p:to>
                                        <p:strVal val="visible"/>
                                      </p:to>
                                    </p:set>
                                    <p:animEffect transition="in" filter="wipe(left)">
                                      <p:cBhvr>
                                        <p:cTn id="50" dur="500"/>
                                        <p:tgtEl>
                                          <p:spTgt spid="4">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Effect transition="in" filter="wipe(left)">
                                      <p:cBhvr>
                                        <p:cTn id="55" dur="500"/>
                                        <p:tgtEl>
                                          <p:spTgt spid="3">
                                            <p:txEl>
                                              <p:pRg st="0" end="0"/>
                                            </p:txEl>
                                          </p:spTgt>
                                        </p:tgtEl>
                                      </p:cBhvr>
                                    </p:animEffect>
                                  </p:childTnLst>
                                </p:cTn>
                              </p:par>
                              <p:par>
                                <p:cTn id="56" presetID="22" presetClass="entr" presetSubtype="8" fill="hold" nodeType="withEffect">
                                  <p:stCondLst>
                                    <p:cond delay="0"/>
                                  </p:stCondLst>
                                  <p:childTnLst>
                                    <p:set>
                                      <p:cBhvr>
                                        <p:cTn id="57" dur="1" fill="hold">
                                          <p:stCondLst>
                                            <p:cond delay="0"/>
                                          </p:stCondLst>
                                        </p:cTn>
                                        <p:tgtEl>
                                          <p:spTgt spid="3">
                                            <p:txEl>
                                              <p:pRg st="1" end="1"/>
                                            </p:txEl>
                                          </p:spTgt>
                                        </p:tgtEl>
                                        <p:attrNameLst>
                                          <p:attrName>style.visibility</p:attrName>
                                        </p:attrNameLst>
                                      </p:cBhvr>
                                      <p:to>
                                        <p:strVal val="visible"/>
                                      </p:to>
                                    </p:set>
                                    <p:animEffect transition="in" filter="wipe(left)">
                                      <p:cBhvr>
                                        <p:cTn id="58" dur="500"/>
                                        <p:tgtEl>
                                          <p:spTgt spid="3">
                                            <p:txEl>
                                              <p:pRg st="1" end="1"/>
                                            </p:txEl>
                                          </p:spTgt>
                                        </p:tgtEl>
                                      </p:cBhvr>
                                    </p:animEffect>
                                  </p:childTnLst>
                                </p:cTn>
                              </p:par>
                              <p:par>
                                <p:cTn id="59" presetID="22" presetClass="entr" presetSubtype="8" fill="hold" nodeType="with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left)">
                                      <p:cBhvr>
                                        <p:cTn id="61" dur="500"/>
                                        <p:tgtEl>
                                          <p:spTgt spid="3">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
                                            <p:txEl>
                                              <p:pRg st="0" end="0"/>
                                            </p:txEl>
                                          </p:spTgt>
                                        </p:tgtEl>
                                        <p:attrNameLst>
                                          <p:attrName>style.visibility</p:attrName>
                                        </p:attrNameLst>
                                      </p:cBhvr>
                                      <p:to>
                                        <p:strVal val="visible"/>
                                      </p:to>
                                    </p:set>
                                    <p:animEffect transition="in" filter="wipe(left)">
                                      <p:cBhvr>
                                        <p:cTn id="66" dur="500"/>
                                        <p:tgtEl>
                                          <p:spTgt spid="5">
                                            <p:txEl>
                                              <p:pRg st="0" end="0"/>
                                            </p:txEl>
                                          </p:spTgt>
                                        </p:tgtEl>
                                      </p:cBhvr>
                                    </p:animEffect>
                                  </p:childTnLst>
                                </p:cTn>
                              </p:par>
                              <p:par>
                                <p:cTn id="67" presetID="22" presetClass="entr" presetSubtype="8" fill="hold" nodeType="withEffect">
                                  <p:stCondLst>
                                    <p:cond delay="0"/>
                                  </p:stCondLst>
                                  <p:childTnLst>
                                    <p:set>
                                      <p:cBhvr>
                                        <p:cTn id="68" dur="1" fill="hold">
                                          <p:stCondLst>
                                            <p:cond delay="0"/>
                                          </p:stCondLst>
                                        </p:cTn>
                                        <p:tgtEl>
                                          <p:spTgt spid="5">
                                            <p:txEl>
                                              <p:pRg st="1" end="1"/>
                                            </p:txEl>
                                          </p:spTgt>
                                        </p:tgtEl>
                                        <p:attrNameLst>
                                          <p:attrName>style.visibility</p:attrName>
                                        </p:attrNameLst>
                                      </p:cBhvr>
                                      <p:to>
                                        <p:strVal val="visible"/>
                                      </p:to>
                                    </p:set>
                                    <p:animEffect transition="in" filter="wipe(left)">
                                      <p:cBhvr>
                                        <p:cTn id="69" dur="500"/>
                                        <p:tgtEl>
                                          <p:spTgt spid="5">
                                            <p:txEl>
                                              <p:pRg st="1" end="1"/>
                                            </p:txEl>
                                          </p:spTgt>
                                        </p:tgtEl>
                                      </p:cBhvr>
                                    </p:animEffect>
                                  </p:childTnLst>
                                </p:cTn>
                              </p:par>
                              <p:par>
                                <p:cTn id="70" presetID="22" presetClass="entr" presetSubtype="8" fill="hold" nodeType="withEffect">
                                  <p:stCondLst>
                                    <p:cond delay="0"/>
                                  </p:stCondLst>
                                  <p:childTnLst>
                                    <p:set>
                                      <p:cBhvr>
                                        <p:cTn id="71" dur="1" fill="hold">
                                          <p:stCondLst>
                                            <p:cond delay="0"/>
                                          </p:stCondLst>
                                        </p:cTn>
                                        <p:tgtEl>
                                          <p:spTgt spid="5">
                                            <p:txEl>
                                              <p:pRg st="2" end="2"/>
                                            </p:txEl>
                                          </p:spTgt>
                                        </p:tgtEl>
                                        <p:attrNameLst>
                                          <p:attrName>style.visibility</p:attrName>
                                        </p:attrNameLst>
                                      </p:cBhvr>
                                      <p:to>
                                        <p:strVal val="visible"/>
                                      </p:to>
                                    </p:set>
                                    <p:animEffect transition="in" filter="wipe(left)">
                                      <p:cBhvr>
                                        <p:cTn id="72" dur="500"/>
                                        <p:tgtEl>
                                          <p:spTgt spid="5">
                                            <p:txEl>
                                              <p:pRg st="2" end="2"/>
                                            </p:txEl>
                                          </p:spTgt>
                                        </p:tgtEl>
                                      </p:cBhvr>
                                    </p:animEffect>
                                  </p:childTnLst>
                                </p:cTn>
                              </p:par>
                              <p:par>
                                <p:cTn id="73" presetID="22" presetClass="entr" presetSubtype="8" fill="hold" nodeType="withEffect">
                                  <p:stCondLst>
                                    <p:cond delay="0"/>
                                  </p:stCondLst>
                                  <p:childTnLst>
                                    <p:set>
                                      <p:cBhvr>
                                        <p:cTn id="74" dur="1" fill="hold">
                                          <p:stCondLst>
                                            <p:cond delay="0"/>
                                          </p:stCondLst>
                                        </p:cTn>
                                        <p:tgtEl>
                                          <p:spTgt spid="5">
                                            <p:txEl>
                                              <p:pRg st="3" end="3"/>
                                            </p:txEl>
                                          </p:spTgt>
                                        </p:tgtEl>
                                        <p:attrNameLst>
                                          <p:attrName>style.visibility</p:attrName>
                                        </p:attrNameLst>
                                      </p:cBhvr>
                                      <p:to>
                                        <p:strVal val="visible"/>
                                      </p:to>
                                    </p:set>
                                    <p:animEffect transition="in" filter="wipe(left)">
                                      <p:cBhvr>
                                        <p:cTn id="75" dur="500"/>
                                        <p:tgtEl>
                                          <p:spTgt spid="5">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8">
                                            <p:txEl>
                                              <p:pRg st="0" end="0"/>
                                            </p:txEl>
                                          </p:spTgt>
                                        </p:tgtEl>
                                        <p:attrNameLst>
                                          <p:attrName>style.visibility</p:attrName>
                                        </p:attrNameLst>
                                      </p:cBhvr>
                                      <p:to>
                                        <p:strVal val="visible"/>
                                      </p:to>
                                    </p:set>
                                    <p:animEffect transition="in" filter="wipe(left)">
                                      <p:cBhvr>
                                        <p:cTn id="80" dur="500"/>
                                        <p:tgtEl>
                                          <p:spTgt spid="8">
                                            <p:txEl>
                                              <p:pRg st="0" end="0"/>
                                            </p:txEl>
                                          </p:spTgt>
                                        </p:tgtEl>
                                      </p:cBhvr>
                                    </p:animEffect>
                                  </p:childTnLst>
                                </p:cTn>
                              </p:par>
                              <p:par>
                                <p:cTn id="81" presetID="22" presetClass="entr" presetSubtype="8" fill="hold" nodeType="withEffect">
                                  <p:stCondLst>
                                    <p:cond delay="0"/>
                                  </p:stCondLst>
                                  <p:childTnLst>
                                    <p:set>
                                      <p:cBhvr>
                                        <p:cTn id="82" dur="1" fill="hold">
                                          <p:stCondLst>
                                            <p:cond delay="0"/>
                                          </p:stCondLst>
                                        </p:cTn>
                                        <p:tgtEl>
                                          <p:spTgt spid="8">
                                            <p:txEl>
                                              <p:pRg st="1" end="1"/>
                                            </p:txEl>
                                          </p:spTgt>
                                        </p:tgtEl>
                                        <p:attrNameLst>
                                          <p:attrName>style.visibility</p:attrName>
                                        </p:attrNameLst>
                                      </p:cBhvr>
                                      <p:to>
                                        <p:strVal val="visible"/>
                                      </p:to>
                                    </p:set>
                                    <p:animEffect transition="in" filter="wipe(left)">
                                      <p:cBhvr>
                                        <p:cTn id="83" dur="500"/>
                                        <p:tgtEl>
                                          <p:spTgt spid="8">
                                            <p:txEl>
                                              <p:pRg st="1" end="1"/>
                                            </p:txEl>
                                          </p:spTgt>
                                        </p:tgtEl>
                                      </p:cBhvr>
                                    </p:animEffect>
                                  </p:childTnLst>
                                </p:cTn>
                              </p:par>
                              <p:par>
                                <p:cTn id="84" presetID="22" presetClass="entr" presetSubtype="8" fill="hold" nodeType="withEffect">
                                  <p:stCondLst>
                                    <p:cond delay="0"/>
                                  </p:stCondLst>
                                  <p:childTnLst>
                                    <p:set>
                                      <p:cBhvr>
                                        <p:cTn id="85" dur="1" fill="hold">
                                          <p:stCondLst>
                                            <p:cond delay="0"/>
                                          </p:stCondLst>
                                        </p:cTn>
                                        <p:tgtEl>
                                          <p:spTgt spid="8">
                                            <p:txEl>
                                              <p:pRg st="2" end="2"/>
                                            </p:txEl>
                                          </p:spTgt>
                                        </p:tgtEl>
                                        <p:attrNameLst>
                                          <p:attrName>style.visibility</p:attrName>
                                        </p:attrNameLst>
                                      </p:cBhvr>
                                      <p:to>
                                        <p:strVal val="visible"/>
                                      </p:to>
                                    </p:set>
                                    <p:animEffect transition="in" filter="wipe(left)">
                                      <p:cBhvr>
                                        <p:cTn id="86" dur="500"/>
                                        <p:tgtEl>
                                          <p:spTgt spid="8">
                                            <p:txEl>
                                              <p:pRg st="2" end="2"/>
                                            </p:txEl>
                                          </p:spTgt>
                                        </p:tgtEl>
                                      </p:cBhvr>
                                    </p:animEffect>
                                  </p:childTnLst>
                                </p:cTn>
                              </p:par>
                              <p:par>
                                <p:cTn id="87" presetID="22" presetClass="entr" presetSubtype="8" fill="hold" nodeType="with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animEffect transition="in" filter="wipe(left)">
                                      <p:cBhvr>
                                        <p:cTn id="89" dur="500"/>
                                        <p:tgtEl>
                                          <p:spTgt spid="8">
                                            <p:txEl>
                                              <p:pRg st="3" end="3"/>
                                            </p:txEl>
                                          </p:spTgt>
                                        </p:tgtEl>
                                      </p:cBhvr>
                                    </p:animEffect>
                                  </p:childTnLst>
                                </p:cTn>
                              </p:par>
                              <p:par>
                                <p:cTn id="90" presetID="22" presetClass="entr" presetSubtype="8" fill="hold" nodeType="withEffect">
                                  <p:stCondLst>
                                    <p:cond delay="0"/>
                                  </p:stCondLst>
                                  <p:childTnLst>
                                    <p:set>
                                      <p:cBhvr>
                                        <p:cTn id="91" dur="1" fill="hold">
                                          <p:stCondLst>
                                            <p:cond delay="0"/>
                                          </p:stCondLst>
                                        </p:cTn>
                                        <p:tgtEl>
                                          <p:spTgt spid="8">
                                            <p:txEl>
                                              <p:pRg st="4" end="4"/>
                                            </p:txEl>
                                          </p:spTgt>
                                        </p:tgtEl>
                                        <p:attrNameLst>
                                          <p:attrName>style.visibility</p:attrName>
                                        </p:attrNameLst>
                                      </p:cBhvr>
                                      <p:to>
                                        <p:strVal val="visible"/>
                                      </p:to>
                                    </p:set>
                                    <p:animEffect transition="in" filter="wipe(left)">
                                      <p:cBhvr>
                                        <p:cTn id="9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HP\Desktop\shanta\16319453-illustration-of-a-house-in-a-beautiful-nature.jpg"/>
          <p:cNvPicPr>
            <a:picLocks noChangeAspect="1" noChangeArrowheads="1"/>
          </p:cNvPicPr>
          <p:nvPr/>
        </p:nvPicPr>
        <p:blipFill>
          <a:blip r:embed="rId2"/>
          <a:srcRect/>
          <a:stretch>
            <a:fillRect/>
          </a:stretch>
        </p:blipFill>
        <p:spPr bwMode="auto">
          <a:xfrm>
            <a:off x="453535" y="1063726"/>
            <a:ext cx="2912784" cy="2083211"/>
          </a:xfrm>
          <a:prstGeom prst="rect">
            <a:avLst/>
          </a:prstGeom>
          <a:noFill/>
        </p:spPr>
      </p:pic>
      <p:sp>
        <p:nvSpPr>
          <p:cNvPr id="4" name="TextBox 3"/>
          <p:cNvSpPr txBox="1"/>
          <p:nvPr/>
        </p:nvSpPr>
        <p:spPr>
          <a:xfrm>
            <a:off x="453535" y="3876982"/>
            <a:ext cx="8367320" cy="2062103"/>
          </a:xfrm>
          <a:prstGeom prst="rect">
            <a:avLst/>
          </a:prstGeom>
          <a:noFill/>
        </p:spPr>
        <p:txBody>
          <a:bodyPr wrap="square" rtlCol="0">
            <a:spAutoFit/>
          </a:bodyPr>
          <a:lstStyle/>
          <a:p>
            <a:pPr marL="514350" indent="-514350">
              <a:buAutoNum type="arabicParenR"/>
            </a:pPr>
            <a:r>
              <a:rPr lang="en-US" sz="3200" dirty="0" smtClean="0">
                <a:latin typeface="NikoshBAN" panose="02000000000000000000" pitchFamily="2" charset="0"/>
                <a:cs typeface="NikoshBAN" panose="02000000000000000000" pitchFamily="2" charset="0"/>
              </a:rPr>
              <a:t>আর্থিক </a:t>
            </a:r>
            <a:r>
              <a:rPr lang="en-US" sz="3200" dirty="0">
                <a:latin typeface="NikoshBAN" panose="02000000000000000000" pitchFamily="2" charset="0"/>
                <a:cs typeface="NikoshBAN" panose="02000000000000000000" pitchFamily="2" charset="0"/>
              </a:rPr>
              <a:t>সিদ্ধান্ত </a:t>
            </a:r>
            <a:r>
              <a:rPr lang="en-US" sz="3200" dirty="0" smtClean="0">
                <a:latin typeface="NikoshBAN" panose="02000000000000000000" pitchFamily="2" charset="0"/>
                <a:cs typeface="NikoshBAN" panose="02000000000000000000" pitchFamily="2" charset="0"/>
              </a:rPr>
              <a:t>গ্রহণে ঝুঁকি ও অনিশ্চয়তার প্রভাব বিশ্লেষণ কর। </a:t>
            </a:r>
          </a:p>
          <a:p>
            <a:pPr marL="514350" indent="-514350">
              <a:buAutoNum type="arabicParenR"/>
            </a:pPr>
            <a:r>
              <a:rPr lang="en-US" sz="3200" dirty="0" smtClean="0">
                <a:latin typeface="NikoshBAN" panose="02000000000000000000" pitchFamily="2" charset="0"/>
                <a:cs typeface="NikoshBAN" panose="02000000000000000000" pitchFamily="2" charset="0"/>
              </a:rPr>
              <a:t>বন্ডে বিনিয়োগকারীদের কীসের ঝুঁকি বহন করতে হয়?</a:t>
            </a:r>
            <a:r>
              <a:rPr lang="bn-IN" sz="3200" dirty="0" smtClean="0">
                <a:latin typeface="NikoshBAN" panose="02000000000000000000" pitchFamily="2" charset="0"/>
                <a:cs typeface="NikoshBAN" panose="02000000000000000000" pitchFamily="2" charset="0"/>
              </a:rPr>
              <a:t> </a:t>
            </a:r>
            <a:r>
              <a:rPr lang="en-US" sz="3200" dirty="0" smtClean="0">
                <a:latin typeface="NikoshBAN" panose="02000000000000000000" pitchFamily="2" charset="0"/>
                <a:cs typeface="NikoshBAN" panose="02000000000000000000" pitchFamily="2" charset="0"/>
              </a:rPr>
              <a:t>ব্যাখ্যা করো।</a:t>
            </a:r>
            <a:endParaRPr lang="bn-IN" sz="3200" dirty="0" smtClean="0">
              <a:latin typeface="NikoshBAN" panose="02000000000000000000" pitchFamily="2" charset="0"/>
              <a:cs typeface="NikoshBAN" panose="02000000000000000000" pitchFamily="2" charset="0"/>
            </a:endParaRPr>
          </a:p>
          <a:p>
            <a:pPr marL="514350" indent="-514350">
              <a:buAutoNum type="arabicParenR"/>
            </a:pPr>
            <a:r>
              <a:rPr lang="bn-IN" sz="3200" dirty="0" smtClean="0">
                <a:latin typeface="NikoshBAN" panose="02000000000000000000" pitchFamily="2" charset="0"/>
                <a:cs typeface="NikoshBAN" panose="02000000000000000000" pitchFamily="2" charset="0"/>
              </a:rPr>
              <a:t>বহিস্থ অর্থায়নে বেশি ঝুঁকি কেন?বর্ণনা করো।  </a:t>
            </a:r>
            <a:endParaRPr lang="bn-BD" sz="3200" dirty="0" smtClean="0">
              <a:latin typeface="NikoshBAN" panose="02000000000000000000" pitchFamily="2" charset="0"/>
              <a:cs typeface="NikoshBAN" panose="02000000000000000000" pitchFamily="2" charset="0"/>
            </a:endParaRPr>
          </a:p>
        </p:txBody>
      </p:sp>
      <p:sp>
        <p:nvSpPr>
          <p:cNvPr id="5" name="Oval 4"/>
          <p:cNvSpPr/>
          <p:nvPr/>
        </p:nvSpPr>
        <p:spPr>
          <a:xfrm>
            <a:off x="3829848" y="1063726"/>
            <a:ext cx="4180812" cy="1952247"/>
          </a:xfrm>
          <a:prstGeom prst="ellipse">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Wave4">
              <a:avLst/>
            </a:prstTxWarp>
          </a:bodyPr>
          <a:lstStyle/>
          <a:p>
            <a:pPr algn="ctr"/>
            <a:r>
              <a:rPr lang="en-US" sz="5400" b="1" dirty="0">
                <a:solidFill>
                  <a:schemeClr val="bg1"/>
                </a:solidFill>
                <a:latin typeface="NikoshBAN" panose="02000000000000000000" pitchFamily="2" charset="0"/>
                <a:cs typeface="NikoshBAN" panose="02000000000000000000" pitchFamily="2" charset="0"/>
              </a:rPr>
              <a:t>বাড়ির কাজ </a:t>
            </a:r>
          </a:p>
        </p:txBody>
      </p:sp>
    </p:spTree>
    <p:extLst>
      <p:ext uri="{BB962C8B-B14F-4D97-AF65-F5344CB8AC3E}">
        <p14:creationId xmlns:p14="http://schemas.microsoft.com/office/powerpoint/2010/main" val="18371286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left)">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wipe(left)">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20294708">
            <a:off x="-104895" y="4743083"/>
            <a:ext cx="1923925" cy="1015663"/>
          </a:xfrm>
          <a:prstGeom prst="rect">
            <a:avLst/>
          </a:prstGeom>
          <a:noFill/>
        </p:spPr>
        <p:txBody>
          <a:bodyPr wrap="none" rtlCol="0">
            <a:spAutoFit/>
          </a:bodyPr>
          <a:lstStyle/>
          <a:p>
            <a:r>
              <a:rPr lang="bn-BD" sz="6000" b="1" dirty="0">
                <a:ln w="12700">
                  <a:solidFill>
                    <a:schemeClr val="accent1"/>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6000" b="1" dirty="0">
              <a:ln w="12700">
                <a:solidFill>
                  <a:schemeClr val="accent1"/>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rot="20235713">
            <a:off x="175549" y="3865727"/>
            <a:ext cx="2116285" cy="1015663"/>
          </a:xfrm>
          <a:prstGeom prst="rect">
            <a:avLst/>
          </a:prstGeom>
        </p:spPr>
        <p:txBody>
          <a:bodyPr wrap="none">
            <a:spAutoFit/>
          </a:bodyPr>
          <a:lstStyle/>
          <a:p>
            <a:r>
              <a:rPr lang="bn-BD" sz="6000" b="1" dirty="0">
                <a:ln w="12700">
                  <a:solidFill>
                    <a:schemeClr val="accent1"/>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সবাইকে</a:t>
            </a:r>
            <a:endParaRPr lang="en-US" sz="6000" b="1" dirty="0">
              <a:ln w="12700">
                <a:solidFill>
                  <a:schemeClr val="accent1"/>
                </a:solidFill>
                <a:prstDash val="solid"/>
              </a:ln>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21"/>
            <a:ext cx="9144000" cy="6858000"/>
          </a:xfrm>
          <a:prstGeom prst="rect">
            <a:avLst/>
          </a:prstGeom>
        </p:spPr>
      </p:pic>
    </p:spTree>
    <p:extLst>
      <p:ext uri="{BB962C8B-B14F-4D97-AF65-F5344CB8AC3E}">
        <p14:creationId xmlns:p14="http://schemas.microsoft.com/office/powerpoint/2010/main" val="4226204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evel 7"/>
          <p:cNvSpPr/>
          <p:nvPr/>
        </p:nvSpPr>
        <p:spPr>
          <a:xfrm>
            <a:off x="1709987" y="311285"/>
            <a:ext cx="5055009" cy="883284"/>
          </a:xfrm>
          <a:prstGeom prst="bevel">
            <a:avLst>
              <a:gd name="adj" fmla="val 1684"/>
            </a:avLst>
          </a:prstGeom>
          <a:solidFill>
            <a:schemeClr val="accent5">
              <a:lumMod val="40000"/>
              <a:lumOff val="60000"/>
            </a:schemeClr>
          </a:solidFill>
          <a:ln>
            <a:solidFill>
              <a:srgbClr val="FFFF00"/>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6000" dirty="0">
                <a:ln w="0"/>
                <a:solidFill>
                  <a:schemeClr val="tx1"/>
                </a:solidFill>
                <a:latin typeface="NikoshBAN" panose="02000000000000000000" pitchFamily="2" charset="0"/>
                <a:cs typeface="NikoshBAN" panose="02000000000000000000" pitchFamily="2" charset="0"/>
              </a:rPr>
              <a:t>শিক্ষক পরিচিতি</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017" y="1385637"/>
            <a:ext cx="2620583" cy="2941964"/>
          </a:xfrm>
          <a:prstGeom prst="ellipse">
            <a:avLst/>
          </a:prstGeom>
        </p:spPr>
      </p:pic>
      <p:sp>
        <p:nvSpPr>
          <p:cNvPr id="7" name="Rectangle 6"/>
          <p:cNvSpPr/>
          <p:nvPr/>
        </p:nvSpPr>
        <p:spPr>
          <a:xfrm>
            <a:off x="2548013" y="4327601"/>
            <a:ext cx="3733800" cy="2308324"/>
          </a:xfrm>
          <a:prstGeom prst="rect">
            <a:avLst/>
          </a:prstGeom>
        </p:spPr>
        <p:txBody>
          <a:bodyPr wrap="square">
            <a:spAutoFit/>
          </a:bodyPr>
          <a:lstStyle/>
          <a:p>
            <a:r>
              <a:rPr lang="en-US" sz="3600" b="1" dirty="0">
                <a:latin typeface="NikoshBAN" panose="02000000000000000000" pitchFamily="2" charset="0"/>
                <a:cs typeface="NikoshBAN" panose="02000000000000000000" pitchFamily="2" charset="0"/>
              </a:rPr>
              <a:t>নামঃ টপি রানী সেন (সহঃশিক্ষক আইসিটি)</a:t>
            </a:r>
          </a:p>
          <a:p>
            <a:r>
              <a:rPr lang="en-US" sz="3600" b="1" dirty="0">
                <a:latin typeface="NikoshBAN" panose="02000000000000000000" pitchFamily="2" charset="0"/>
                <a:cs typeface="NikoshBAN" panose="02000000000000000000" pitchFamily="2" charset="0"/>
              </a:rPr>
              <a:t>ভবনা মাধ্যমিক বিদ্যালয় ফকিরহাট, বাগেরহাট। </a:t>
            </a:r>
          </a:p>
        </p:txBody>
      </p:sp>
    </p:spTree>
    <p:extLst>
      <p:ext uri="{BB962C8B-B14F-4D97-AF65-F5344CB8AC3E}">
        <p14:creationId xmlns:p14="http://schemas.microsoft.com/office/powerpoint/2010/main" val="1379802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3765" y="1832475"/>
            <a:ext cx="2433485" cy="2190750"/>
          </a:xfrm>
          <a:prstGeom prst="rect">
            <a:avLst/>
          </a:prstGeom>
        </p:spPr>
      </p:pic>
      <p:sp>
        <p:nvSpPr>
          <p:cNvPr id="4" name="Rectangle 3"/>
          <p:cNvSpPr/>
          <p:nvPr/>
        </p:nvSpPr>
        <p:spPr>
          <a:xfrm>
            <a:off x="2926105" y="746816"/>
            <a:ext cx="3106205" cy="784830"/>
          </a:xfrm>
          <a:prstGeom prst="rect">
            <a:avLst/>
          </a:prstGeom>
          <a:blipFill>
            <a:blip r:embed="rId3"/>
            <a:tile tx="0" ty="0" sx="100000" sy="100000" flip="none" algn="tl"/>
          </a:blipFill>
          <a:ln w="28575">
            <a:solidFill>
              <a:srgbClr val="FF0000"/>
            </a:solidFill>
          </a:ln>
        </p:spPr>
        <p:txBody>
          <a:bodyPr wrap="square">
            <a:spAutoFit/>
          </a:bodyPr>
          <a:lstStyle/>
          <a:p>
            <a:pPr algn="ctr"/>
            <a:r>
              <a:rPr lang="bn-BD" sz="4500" b="1" dirty="0">
                <a:ln w="9525">
                  <a:solidFill>
                    <a:schemeClr val="bg1"/>
                  </a:solidFill>
                  <a:prstDash val="solid"/>
                </a:ln>
                <a:effectLst>
                  <a:outerShdw blurRad="12700" dist="38100" dir="2700000" algn="tl" rotWithShape="0">
                    <a:schemeClr val="bg1">
                      <a:lumMod val="50000"/>
                    </a:schemeClr>
                  </a:outerShdw>
                </a:effectLst>
                <a:latin typeface="NikoshBAN" pitchFamily="2" charset="0"/>
                <a:cs typeface="NikoshBAN" pitchFamily="2" charset="0"/>
              </a:rPr>
              <a:t>পাঠ পরিচিতি</a:t>
            </a:r>
          </a:p>
        </p:txBody>
      </p:sp>
      <p:sp>
        <p:nvSpPr>
          <p:cNvPr id="5" name="Rectangle 4"/>
          <p:cNvSpPr/>
          <p:nvPr/>
        </p:nvSpPr>
        <p:spPr>
          <a:xfrm>
            <a:off x="2063630" y="4187577"/>
            <a:ext cx="4610126" cy="1615827"/>
          </a:xfrm>
          <a:prstGeom prst="rect">
            <a:avLst/>
          </a:prstGeom>
          <a:solidFill>
            <a:schemeClr val="accent6"/>
          </a:solidFill>
        </p:spPr>
        <p:txBody>
          <a:bodyPr wrap="square">
            <a:spAutoFit/>
          </a:bodyPr>
          <a:lstStyle/>
          <a:p>
            <a:r>
              <a:rPr lang="bn-BD" sz="3300" dirty="0">
                <a:ln w="0"/>
                <a:effectLst>
                  <a:outerShdw blurRad="38100" dist="19050" dir="2700000" algn="tl" rotWithShape="0">
                    <a:schemeClr val="dk1">
                      <a:alpha val="40000"/>
                    </a:schemeClr>
                  </a:outerShdw>
                </a:effectLst>
                <a:latin typeface="NikoshBAN" pitchFamily="2" charset="0"/>
                <a:cs typeface="NikoshBAN" pitchFamily="2" charset="0"/>
              </a:rPr>
              <a:t>বিষয়ঃ ফিন্যান্স ও ব্যাংকিং</a:t>
            </a:r>
          </a:p>
          <a:p>
            <a:r>
              <a:rPr lang="bn-BD" sz="3300" dirty="0">
                <a:ln w="0"/>
                <a:effectLst>
                  <a:outerShdw blurRad="38100" dist="19050" dir="2700000" algn="tl" rotWithShape="0">
                    <a:schemeClr val="dk1">
                      <a:alpha val="40000"/>
                    </a:schemeClr>
                  </a:outerShdw>
                </a:effectLst>
                <a:latin typeface="NikoshBAN" pitchFamily="2" charset="0"/>
                <a:cs typeface="NikoshBAN" pitchFamily="2" charset="0"/>
              </a:rPr>
              <a:t>শ্রেণিঃ </a:t>
            </a:r>
            <a:r>
              <a:rPr lang="bn-BD" sz="3300" dirty="0" smtClean="0">
                <a:ln w="0"/>
                <a:effectLst>
                  <a:outerShdw blurRad="38100" dist="19050" dir="2700000" algn="tl" rotWithShape="0">
                    <a:schemeClr val="dk1">
                      <a:alpha val="40000"/>
                    </a:schemeClr>
                  </a:outerShdw>
                </a:effectLst>
                <a:latin typeface="NikoshBAN" pitchFamily="2" charset="0"/>
                <a:cs typeface="NikoshBAN" pitchFamily="2" charset="0"/>
              </a:rPr>
              <a:t>নবম</a:t>
            </a:r>
            <a:r>
              <a:rPr lang="bn-IN" sz="3300" dirty="0" smtClean="0">
                <a:ln w="0"/>
                <a:effectLst>
                  <a:outerShdw blurRad="38100" dist="19050" dir="2700000" algn="tl" rotWithShape="0">
                    <a:schemeClr val="dk1">
                      <a:alpha val="40000"/>
                    </a:schemeClr>
                  </a:outerShdw>
                </a:effectLst>
                <a:latin typeface="NikoshBAN" pitchFamily="2" charset="0"/>
                <a:cs typeface="NikoshBAN" pitchFamily="2" charset="0"/>
              </a:rPr>
              <a:t>/ দশম</a:t>
            </a:r>
          </a:p>
          <a:p>
            <a:r>
              <a:rPr lang="bn-BD" sz="3300" dirty="0" smtClean="0">
                <a:ln w="0"/>
                <a:effectLst>
                  <a:outerShdw blurRad="38100" dist="19050" dir="2700000" algn="tl" rotWithShape="0">
                    <a:schemeClr val="dk1">
                      <a:alpha val="40000"/>
                    </a:schemeClr>
                  </a:outerShdw>
                </a:effectLst>
                <a:latin typeface="NikoshBAN" pitchFamily="2" charset="0"/>
                <a:cs typeface="NikoshBAN" pitchFamily="2" charset="0"/>
              </a:rPr>
              <a:t>অ</a:t>
            </a:r>
            <a:r>
              <a:rPr lang="en-US" sz="3300" dirty="0">
                <a:ln w="0"/>
                <a:effectLst>
                  <a:outerShdw blurRad="38100" dist="19050" dir="2700000" algn="tl" rotWithShape="0">
                    <a:schemeClr val="dk1">
                      <a:alpha val="40000"/>
                    </a:schemeClr>
                  </a:outerShdw>
                </a:effectLst>
                <a:latin typeface="NikoshBAN" pitchFamily="2" charset="0"/>
                <a:cs typeface="NikoshBAN" pitchFamily="2" charset="0"/>
              </a:rPr>
              <a:t>ধ্যায়ঃ ৪ র্থ </a:t>
            </a:r>
            <a:r>
              <a:rPr lang="bn-BD" sz="3300" dirty="0">
                <a:ln w="0"/>
                <a:effectLst>
                  <a:outerShdw blurRad="38100" dist="19050" dir="2700000" algn="tl" rotWithShape="0">
                    <a:schemeClr val="dk1">
                      <a:alpha val="40000"/>
                    </a:schemeClr>
                  </a:outerShdw>
                </a:effectLst>
                <a:latin typeface="NikoshBAN" pitchFamily="2" charset="0"/>
                <a:cs typeface="NikoshBAN" pitchFamily="2" charset="0"/>
              </a:rPr>
              <a:t> </a:t>
            </a:r>
            <a:r>
              <a:rPr lang="en-US" sz="3300" dirty="0" smtClean="0">
                <a:ln w="0"/>
                <a:effectLst>
                  <a:outerShdw blurRad="38100" dist="19050" dir="2700000" algn="tl" rotWithShape="0">
                    <a:schemeClr val="dk1">
                      <a:alpha val="40000"/>
                    </a:schemeClr>
                  </a:outerShdw>
                </a:effectLst>
                <a:latin typeface="NikoshBAN" pitchFamily="2" charset="0"/>
                <a:cs typeface="NikoshBAN" pitchFamily="2" charset="0"/>
              </a:rPr>
              <a:t>(</a:t>
            </a:r>
            <a:r>
              <a:rPr lang="en-US" sz="3200" b="1" dirty="0" smtClean="0">
                <a:latin typeface="NikoshBAN" panose="02000000000000000000" pitchFamily="2" charset="0"/>
                <a:cs typeface="NikoshBAN" panose="02000000000000000000" pitchFamily="2" charset="0"/>
              </a:rPr>
              <a:t>ঝুঁকি </a:t>
            </a:r>
            <a:r>
              <a:rPr lang="en-US" sz="3200" b="1" dirty="0">
                <a:latin typeface="NikoshBAN" panose="02000000000000000000" pitchFamily="2" charset="0"/>
                <a:cs typeface="NikoshBAN" panose="02000000000000000000" pitchFamily="2" charset="0"/>
              </a:rPr>
              <a:t>ও </a:t>
            </a:r>
            <a:r>
              <a:rPr lang="en-US" sz="3200" b="1" dirty="0" smtClean="0">
                <a:latin typeface="NikoshBAN" panose="02000000000000000000" pitchFamily="2" charset="0"/>
                <a:cs typeface="NikoshBAN" panose="02000000000000000000" pitchFamily="2" charset="0"/>
              </a:rPr>
              <a:t>অনিশ্চয়তা)</a:t>
            </a:r>
            <a:endParaRPr lang="en-US" sz="3200" b="1" dirty="0">
              <a:latin typeface="NikoshBAN" panose="02000000000000000000" pitchFamily="2" charset="0"/>
              <a:cs typeface="NikoshBAN" panose="02000000000000000000" pitchFamily="2" charset="0"/>
            </a:endParaRPr>
          </a:p>
        </p:txBody>
      </p:sp>
      <p:pic>
        <p:nvPicPr>
          <p:cNvPr id="6" name="Picture 5" descr="56ca2b29b01b21ed1dd36a59695d6dd32.gif"/>
          <p:cNvPicPr>
            <a:picLocks noChangeAspect="1"/>
          </p:cNvPicPr>
          <p:nvPr/>
        </p:nvPicPr>
        <p:blipFill>
          <a:blip r:embed="rId4"/>
          <a:stretch>
            <a:fillRect/>
          </a:stretch>
        </p:blipFill>
        <p:spPr>
          <a:xfrm>
            <a:off x="191069" y="281105"/>
            <a:ext cx="2286482" cy="1929832"/>
          </a:xfrm>
          <a:prstGeom prst="ellipse">
            <a:avLst/>
          </a:prstGeom>
          <a:ln>
            <a:noFill/>
          </a:ln>
          <a:effectLst>
            <a:softEdge rad="112500"/>
          </a:effectLst>
        </p:spPr>
      </p:pic>
      <p:pic>
        <p:nvPicPr>
          <p:cNvPr id="7" name="Picture 6" descr="56ca2b29b01b21ed1dd36a59695d6dd32.gif"/>
          <p:cNvPicPr>
            <a:picLocks noChangeAspect="1"/>
          </p:cNvPicPr>
          <p:nvPr/>
        </p:nvPicPr>
        <p:blipFill>
          <a:blip r:embed="rId4"/>
          <a:stretch>
            <a:fillRect/>
          </a:stretch>
        </p:blipFill>
        <p:spPr>
          <a:xfrm>
            <a:off x="6857518" y="4995490"/>
            <a:ext cx="2286482" cy="1929832"/>
          </a:xfrm>
          <a:prstGeom prst="ellipse">
            <a:avLst/>
          </a:prstGeom>
          <a:ln>
            <a:noFill/>
          </a:ln>
          <a:effectLst>
            <a:softEdge rad="112500"/>
          </a:effectLst>
        </p:spPr>
      </p:pic>
    </p:spTree>
    <p:extLst>
      <p:ext uri="{BB962C8B-B14F-4D97-AF65-F5344CB8AC3E}">
        <p14:creationId xmlns:p14="http://schemas.microsoft.com/office/powerpoint/2010/main" val="39064184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10324" y="5194964"/>
            <a:ext cx="4426528" cy="600164"/>
          </a:xfrm>
          <a:prstGeom prst="rect">
            <a:avLst/>
          </a:prstGeom>
          <a:solidFill>
            <a:srgbClr val="FFC000"/>
          </a:solid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3300" dirty="0">
                <a:solidFill>
                  <a:srgbClr val="7030A0"/>
                </a:solidFill>
                <a:latin typeface="NikoshBAN" panose="02000000000000000000" pitchFamily="2" charset="0"/>
                <a:cs typeface="NikoshBAN" panose="02000000000000000000" pitchFamily="2" charset="0"/>
              </a:rPr>
              <a:t> </a:t>
            </a:r>
            <a:r>
              <a:rPr lang="en-US" sz="3300" b="1" dirty="0">
                <a:latin typeface="NikoshBAN" panose="02000000000000000000" pitchFamily="2" charset="0"/>
                <a:cs typeface="NikoshBAN" panose="02000000000000000000" pitchFamily="2" charset="0"/>
              </a:rPr>
              <a:t>মুনাফার উদ্দ্যেশ্যে পণ্য উৎপাদন</a:t>
            </a:r>
          </a:p>
        </p:txBody>
      </p:sp>
      <p:pic>
        <p:nvPicPr>
          <p:cNvPr id="4" name="Picture 3" descr="download (1).jpg"/>
          <p:cNvPicPr>
            <a:picLocks noChangeAspect="1"/>
          </p:cNvPicPr>
          <p:nvPr/>
        </p:nvPicPr>
        <p:blipFill>
          <a:blip r:embed="rId2"/>
          <a:stretch>
            <a:fillRect/>
          </a:stretch>
        </p:blipFill>
        <p:spPr>
          <a:xfrm>
            <a:off x="4682444" y="1441023"/>
            <a:ext cx="4082288" cy="2829344"/>
          </a:xfrm>
          <a:prstGeom prst="rect">
            <a:avLst/>
          </a:prstGeom>
        </p:spPr>
      </p:pic>
      <p:sp>
        <p:nvSpPr>
          <p:cNvPr id="5" name="TextBox 4"/>
          <p:cNvSpPr txBox="1"/>
          <p:nvPr/>
        </p:nvSpPr>
        <p:spPr>
          <a:xfrm>
            <a:off x="220460" y="5194964"/>
            <a:ext cx="3883279" cy="600164"/>
          </a:xfrm>
          <a:prstGeom prst="rect">
            <a:avLst/>
          </a:prstGeom>
          <a:solidFill>
            <a:schemeClr val="accent6"/>
          </a:solidFill>
          <a:ln>
            <a:noFill/>
          </a:ln>
          <a:effectLst/>
          <a:scene3d>
            <a:camera prst="orthographicFront">
              <a:rot lat="0" lon="0" rev="0"/>
            </a:camera>
            <a:lightRig rig="glow" dir="t">
              <a:rot lat="0" lon="0" rev="14100000"/>
            </a:lightRig>
          </a:scene3d>
          <a:sp3d prstMaterial="softEdge">
            <a:bevelT w="127000" prst="artDeco"/>
          </a:sp3d>
        </p:spPr>
        <p:style>
          <a:lnRef idx="0">
            <a:schemeClr val="dk1"/>
          </a:lnRef>
          <a:fillRef idx="3">
            <a:schemeClr val="dk1"/>
          </a:fillRef>
          <a:effectRef idx="3">
            <a:schemeClr val="dk1"/>
          </a:effectRef>
          <a:fontRef idx="minor">
            <a:schemeClr val="lt1"/>
          </a:fontRef>
        </p:style>
        <p:txBody>
          <a:bodyPr wrap="square" rtlCol="0">
            <a:spAutoFit/>
          </a:bodyPr>
          <a:lstStyle/>
          <a:p>
            <a:r>
              <a:rPr lang="en-US" sz="3300" b="1" dirty="0">
                <a:solidFill>
                  <a:schemeClr val="tx1"/>
                </a:solidFill>
                <a:latin typeface="NikoshBAN" panose="02000000000000000000" pitchFamily="2" charset="0"/>
                <a:cs typeface="NikoshBAN" panose="02000000000000000000" pitchFamily="2" charset="0"/>
              </a:rPr>
              <a:t>প্রত্যাশা অধিক পণ্য বিক্রয়</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070" y="1441023"/>
            <a:ext cx="3896621" cy="2857932"/>
          </a:xfrm>
          <a:prstGeom prst="rect">
            <a:avLst/>
          </a:prstGeom>
        </p:spPr>
      </p:pic>
      <p:sp>
        <p:nvSpPr>
          <p:cNvPr id="3" name="Rectangle 2"/>
          <p:cNvSpPr/>
          <p:nvPr/>
        </p:nvSpPr>
        <p:spPr>
          <a:xfrm>
            <a:off x="2407179" y="300521"/>
            <a:ext cx="3456717" cy="692497"/>
          </a:xfrm>
          <a:prstGeom prst="rect">
            <a:avLst/>
          </a:prstGeom>
          <a:solidFill>
            <a:srgbClr val="FFFF00"/>
          </a:solidFill>
        </p:spPr>
        <p:txBody>
          <a:bodyPr wrap="none" lIns="68580" tIns="34290" rIns="68580" bIns="34290">
            <a:spAutoFit/>
          </a:bodyPr>
          <a:lstStyle/>
          <a:p>
            <a:pPr algn="ctr"/>
            <a:r>
              <a:rPr lang="en-US" sz="4050" b="1" dirty="0">
                <a:ln w="12700">
                  <a:solidFill>
                    <a:schemeClr val="accent5"/>
                  </a:solidFill>
                  <a:prstDash val="solid"/>
                </a:ln>
                <a:latin typeface="NikoshBAN" pitchFamily="2" charset="0"/>
                <a:cs typeface="NikoshBAN" pitchFamily="2" charset="0"/>
              </a:rPr>
              <a:t>ছবিগুলো লক্ষ্য করো </a:t>
            </a:r>
            <a:endParaRPr lang="en-US" sz="4050" b="1" dirty="0">
              <a:ln w="12700">
                <a:solidFill>
                  <a:schemeClr val="accent5"/>
                </a:solidFill>
                <a:prstDash val="solid"/>
              </a:ln>
            </a:endParaRPr>
          </a:p>
        </p:txBody>
      </p:sp>
    </p:spTree>
    <p:extLst>
      <p:ext uri="{BB962C8B-B14F-4D97-AF65-F5344CB8AC3E}">
        <p14:creationId xmlns:p14="http://schemas.microsoft.com/office/powerpoint/2010/main" val="1878127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png"/>
          <p:cNvPicPr>
            <a:picLocks noChangeAspect="1"/>
          </p:cNvPicPr>
          <p:nvPr/>
        </p:nvPicPr>
        <p:blipFill>
          <a:blip r:embed="rId2"/>
          <a:stretch>
            <a:fillRect/>
          </a:stretch>
        </p:blipFill>
        <p:spPr>
          <a:xfrm>
            <a:off x="4636112" y="1804944"/>
            <a:ext cx="3661402" cy="2740454"/>
          </a:xfrm>
          <a:prstGeom prst="rect">
            <a:avLst/>
          </a:prstGeom>
        </p:spPr>
      </p:pic>
      <p:sp>
        <p:nvSpPr>
          <p:cNvPr id="3" name="Rectangle 2"/>
          <p:cNvSpPr/>
          <p:nvPr/>
        </p:nvSpPr>
        <p:spPr>
          <a:xfrm>
            <a:off x="5055010" y="5067043"/>
            <a:ext cx="3351686" cy="646331"/>
          </a:xfrm>
          <a:prstGeom prst="rect">
            <a:avLst/>
          </a:prstGeom>
          <a:solidFill>
            <a:srgbClr val="00B050"/>
          </a:solidFill>
        </p:spPr>
        <p:txBody>
          <a:bodyPr wrap="square">
            <a:spAutoFit/>
          </a:bodyPr>
          <a:lstStyle/>
          <a:p>
            <a:pPr algn="ctr"/>
            <a:r>
              <a:rPr lang="bn-BD" sz="3600" dirty="0">
                <a:latin typeface="NikoshBAN" pitchFamily="2" charset="0"/>
                <a:cs typeface="NikoshBAN" pitchFamily="2" charset="0"/>
              </a:rPr>
              <a:t>বৃষ্টির আপেক্ষায় কৃষক</a:t>
            </a:r>
            <a:endParaRPr lang="en-US" sz="3600" dirty="0">
              <a:latin typeface="NikoshBAN" pitchFamily="2" charset="0"/>
              <a:cs typeface="NikoshBAN" pitchFamily="2" charset="0"/>
            </a:endParaRPr>
          </a:p>
        </p:txBody>
      </p:sp>
      <p:sp>
        <p:nvSpPr>
          <p:cNvPr id="5" name="Rectangle 4"/>
          <p:cNvSpPr/>
          <p:nvPr/>
        </p:nvSpPr>
        <p:spPr>
          <a:xfrm>
            <a:off x="65594" y="4859295"/>
            <a:ext cx="4570518" cy="1077218"/>
          </a:xfrm>
          <a:prstGeom prst="rect">
            <a:avLst/>
          </a:prstGeom>
          <a:solidFill>
            <a:srgbClr val="FFC000"/>
          </a:solidFill>
        </p:spPr>
        <p:txBody>
          <a:bodyPr wrap="square">
            <a:spAutoFit/>
          </a:bodyPr>
          <a:lstStyle/>
          <a:p>
            <a:r>
              <a:rPr lang="en-US" sz="3200" b="1" dirty="0">
                <a:latin typeface="NikoshBAN" panose="02000000000000000000" pitchFamily="2" charset="0"/>
                <a:cs typeface="NikoshBAN" panose="02000000000000000000" pitchFamily="2" charset="0"/>
              </a:rPr>
              <a:t>শেয়ার বিনিয়োগে বিনিয়োগকারীর</a:t>
            </a:r>
          </a:p>
          <a:p>
            <a:r>
              <a:rPr lang="en-US" sz="3200" b="1" dirty="0">
                <a:latin typeface="NikoshBAN" panose="02000000000000000000" pitchFamily="2" charset="0"/>
                <a:cs typeface="NikoshBAN" panose="02000000000000000000" pitchFamily="2" charset="0"/>
              </a:rPr>
              <a:t> মুনাফা অর্জনের অনিশ্চয়তা</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2" y="1804944"/>
            <a:ext cx="3340510" cy="2740454"/>
          </a:xfrm>
          <a:prstGeom prst="rect">
            <a:avLst/>
          </a:prstGeom>
        </p:spPr>
      </p:pic>
      <p:sp>
        <p:nvSpPr>
          <p:cNvPr id="7" name="Rectangle 6"/>
          <p:cNvSpPr/>
          <p:nvPr/>
        </p:nvSpPr>
        <p:spPr>
          <a:xfrm>
            <a:off x="2532692" y="476489"/>
            <a:ext cx="3502883" cy="715581"/>
          </a:xfrm>
          <a:prstGeom prst="rect">
            <a:avLst/>
          </a:prstGeom>
          <a:solidFill>
            <a:schemeClr val="accent5">
              <a:lumMod val="40000"/>
              <a:lumOff val="60000"/>
            </a:schemeClr>
          </a:solidFill>
        </p:spPr>
        <p:txBody>
          <a:bodyPr wrap="none">
            <a:spAutoFit/>
          </a:bodyPr>
          <a:lstStyle/>
          <a:p>
            <a:pPr algn="ctr"/>
            <a:r>
              <a:rPr lang="en-US" sz="4050" b="1" dirty="0">
                <a:latin typeface="NikoshBAN" pitchFamily="2" charset="0"/>
                <a:cs typeface="NikoshBAN" pitchFamily="2" charset="0"/>
              </a:rPr>
              <a:t>ছবিগুলো লক্ষ্য করো </a:t>
            </a:r>
          </a:p>
        </p:txBody>
      </p:sp>
    </p:spTree>
    <p:extLst>
      <p:ext uri="{BB962C8B-B14F-4D97-AF65-F5344CB8AC3E}">
        <p14:creationId xmlns:p14="http://schemas.microsoft.com/office/powerpoint/2010/main" val="2335088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1+#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 (1).jpg"/>
          <p:cNvPicPr>
            <a:picLocks noChangeAspect="1"/>
          </p:cNvPicPr>
          <p:nvPr/>
        </p:nvPicPr>
        <p:blipFill>
          <a:blip r:embed="rId2"/>
          <a:stretch>
            <a:fillRect/>
          </a:stretch>
        </p:blipFill>
        <p:spPr>
          <a:xfrm>
            <a:off x="756777" y="3136977"/>
            <a:ext cx="2760713" cy="2688349"/>
          </a:xfrm>
          <a:prstGeom prst="rect">
            <a:avLst/>
          </a:prstGeom>
        </p:spPr>
      </p:pic>
      <p:pic>
        <p:nvPicPr>
          <p:cNvPr id="4" name="Picture 3" descr="C:\Program Files\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886" y="1075552"/>
            <a:ext cx="2936219" cy="22704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189164" y="4481151"/>
            <a:ext cx="2816798" cy="646331"/>
          </a:xfrm>
          <a:prstGeom prst="rect">
            <a:avLst/>
          </a:prstGeom>
          <a:solidFill>
            <a:srgbClr val="00B050"/>
          </a:solidFill>
        </p:spPr>
        <p:txBody>
          <a:bodyPr wrap="none">
            <a:spAutoFit/>
          </a:bodyPr>
          <a:lstStyle/>
          <a:p>
            <a:pPr algn="ctr"/>
            <a:r>
              <a:rPr lang="en-US" sz="3600" b="1" dirty="0">
                <a:latin typeface="NikoshBAN" panose="02000000000000000000" pitchFamily="2" charset="0"/>
                <a:cs typeface="NikoshBAN" panose="02000000000000000000" pitchFamily="2" charset="0"/>
              </a:rPr>
              <a:t>ঝুঁকি ও অনিশ্চয়তা</a:t>
            </a:r>
          </a:p>
        </p:txBody>
      </p:sp>
      <p:sp>
        <p:nvSpPr>
          <p:cNvPr id="6" name="TextBox 5"/>
          <p:cNvSpPr txBox="1"/>
          <p:nvPr/>
        </p:nvSpPr>
        <p:spPr>
          <a:xfrm>
            <a:off x="756777" y="1197669"/>
            <a:ext cx="3240958" cy="854080"/>
          </a:xfrm>
          <a:prstGeom prst="rect">
            <a:avLst/>
          </a:prstGeom>
          <a:solidFill>
            <a:schemeClr val="accent6"/>
          </a:solidFill>
        </p:spPr>
        <p:txBody>
          <a:bodyPr wrap="square" rtlCol="0">
            <a:spAutoFit/>
          </a:bodyPr>
          <a:lstStyle/>
          <a:p>
            <a:r>
              <a:rPr lang="en-US" sz="4950" dirty="0">
                <a:latin typeface="NikoshBAN" panose="02000000000000000000" pitchFamily="2" charset="0"/>
                <a:cs typeface="NikoshBAN" panose="02000000000000000000" pitchFamily="2" charset="0"/>
              </a:rPr>
              <a:t>আজকের পাঠ </a:t>
            </a:r>
          </a:p>
        </p:txBody>
      </p:sp>
    </p:spTree>
    <p:extLst>
      <p:ext uri="{BB962C8B-B14F-4D97-AF65-F5344CB8AC3E}">
        <p14:creationId xmlns:p14="http://schemas.microsoft.com/office/powerpoint/2010/main" val="193437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70808" y="2859765"/>
            <a:ext cx="6494518" cy="2308324"/>
          </a:xfrm>
          <a:prstGeom prst="rect">
            <a:avLst/>
          </a:prstGeom>
          <a:solidFill>
            <a:srgbClr val="00B050"/>
          </a:solidFill>
        </p:spPr>
        <p:txBody>
          <a:bodyPr wrap="square">
            <a:spAutoFit/>
          </a:bodyPr>
          <a:lstStyle/>
          <a:p>
            <a:r>
              <a:rPr lang="bn-BD" sz="3600" b="1" dirty="0">
                <a:latin typeface="NikoshBAN" pitchFamily="2" charset="0"/>
                <a:cs typeface="NikoshBAN" pitchFamily="2" charset="0"/>
                <a:sym typeface="Wingdings" panose="05000000000000000000" pitchFamily="2" charset="2"/>
              </a:rPr>
              <a:t></a:t>
            </a:r>
            <a:r>
              <a:rPr lang="en-US" sz="3600" b="1" dirty="0">
                <a:latin typeface="NikoshBAN" pitchFamily="2" charset="0"/>
                <a:cs typeface="NikoshBAN" pitchFamily="2" charset="0"/>
                <a:sym typeface="Wingdings" panose="05000000000000000000" pitchFamily="2" charset="2"/>
              </a:rPr>
              <a:t> </a:t>
            </a:r>
            <a:r>
              <a:rPr lang="bn-BD" sz="3600" b="1" dirty="0" smtClean="0">
                <a:latin typeface="NikoshBAN" pitchFamily="2" charset="0"/>
                <a:cs typeface="NikoshBAN" pitchFamily="2" charset="0"/>
              </a:rPr>
              <a:t>ঝুঁকি </a:t>
            </a:r>
            <a:r>
              <a:rPr lang="bn-BD" sz="3600" b="1" dirty="0">
                <a:latin typeface="NikoshBAN" pitchFamily="2" charset="0"/>
                <a:cs typeface="NikoshBAN" pitchFamily="2" charset="0"/>
              </a:rPr>
              <a:t>ও অ</a:t>
            </a:r>
            <a:r>
              <a:rPr lang="en-US" sz="3600" b="1" dirty="0">
                <a:latin typeface="NikoshBAN" pitchFamily="2" charset="0"/>
                <a:cs typeface="NikoshBAN" pitchFamily="2" charset="0"/>
              </a:rPr>
              <a:t>নিশ্চয়তা কী তা </a:t>
            </a:r>
            <a:r>
              <a:rPr lang="en-US" sz="3600" b="1" dirty="0" smtClean="0">
                <a:latin typeface="NikoshBAN" pitchFamily="2" charset="0"/>
                <a:cs typeface="NikoshBAN" pitchFamily="2" charset="0"/>
              </a:rPr>
              <a:t>বলতে </a:t>
            </a:r>
            <a:r>
              <a:rPr lang="bn-BD" sz="3600" b="1" dirty="0">
                <a:latin typeface="NikoshBAN" pitchFamily="2" charset="0"/>
                <a:cs typeface="NikoshBAN" pitchFamily="2" charset="0"/>
              </a:rPr>
              <a:t>পারবে।</a:t>
            </a:r>
            <a:endParaRPr lang="en-US" sz="3600" b="1" dirty="0">
              <a:latin typeface="NikoshBAN" pitchFamily="2" charset="0"/>
              <a:cs typeface="NikoshBAN" pitchFamily="2" charset="0"/>
            </a:endParaRPr>
          </a:p>
          <a:p>
            <a:pPr marL="428625" indent="-428625">
              <a:buFont typeface="Wingdings" panose="05000000000000000000" pitchFamily="2" charset="2"/>
              <a:buChar char="Ø"/>
            </a:pPr>
            <a:r>
              <a:rPr lang="en-US" sz="3600" b="1" dirty="0">
                <a:latin typeface="NikoshBAN" pitchFamily="2" charset="0"/>
                <a:cs typeface="NikoshBAN" pitchFamily="2" charset="0"/>
              </a:rPr>
              <a:t>ঝুঁকি ও অনিশ্চয়তার মধ্যে পার্থক্য ব্যাখ্যা করতে পারবে।</a:t>
            </a:r>
          </a:p>
          <a:p>
            <a:pPr marL="428625" indent="-428625">
              <a:buFont typeface="Wingdings" panose="05000000000000000000" pitchFamily="2" charset="2"/>
              <a:buChar char="Ø"/>
            </a:pPr>
            <a:r>
              <a:rPr lang="bn-BD" sz="3600" b="1" dirty="0" smtClean="0">
                <a:latin typeface="NikoshBAN" pitchFamily="2" charset="0"/>
                <a:cs typeface="NikoshBAN" pitchFamily="2" charset="0"/>
              </a:rPr>
              <a:t>ঝুঁকি</a:t>
            </a:r>
            <a:r>
              <a:rPr lang="en-US" sz="3600" b="1" dirty="0" smtClean="0">
                <a:latin typeface="NikoshBAN" pitchFamily="2" charset="0"/>
                <a:cs typeface="NikoshBAN" pitchFamily="2" charset="0"/>
              </a:rPr>
              <a:t>র</a:t>
            </a:r>
            <a:r>
              <a:rPr lang="bn-BD" sz="3600" b="1" dirty="0" smtClean="0">
                <a:latin typeface="NikoshBAN" pitchFamily="2" charset="0"/>
                <a:cs typeface="NikoshBAN" pitchFamily="2" charset="0"/>
              </a:rPr>
              <a:t> </a:t>
            </a:r>
            <a:r>
              <a:rPr lang="en-US" sz="3600" b="1" dirty="0" smtClean="0">
                <a:latin typeface="NikoshBAN" pitchFamily="2" charset="0"/>
                <a:cs typeface="NikoshBAN" pitchFamily="2" charset="0"/>
              </a:rPr>
              <a:t>উৎস </a:t>
            </a:r>
            <a:r>
              <a:rPr lang="en-US" sz="3600" b="1" dirty="0">
                <a:latin typeface="NikoshBAN" pitchFamily="2" charset="0"/>
                <a:cs typeface="NikoshBAN" pitchFamily="2" charset="0"/>
              </a:rPr>
              <a:t>চিহ্নিত </a:t>
            </a:r>
            <a:r>
              <a:rPr lang="bn-BD" sz="3600" b="1" dirty="0">
                <a:latin typeface="NikoshBAN" pitchFamily="2" charset="0"/>
                <a:cs typeface="NikoshBAN" pitchFamily="2" charset="0"/>
              </a:rPr>
              <a:t>করতে </a:t>
            </a:r>
            <a:r>
              <a:rPr lang="bn-BD" sz="3600" b="1" dirty="0" smtClean="0">
                <a:latin typeface="NikoshBAN" pitchFamily="2" charset="0"/>
                <a:cs typeface="NikoshBAN" pitchFamily="2" charset="0"/>
              </a:rPr>
              <a:t>পারবে।</a:t>
            </a:r>
            <a:r>
              <a:rPr lang="en-US" sz="3600" b="1" dirty="0" smtClean="0">
                <a:latin typeface="NikoshBAN" pitchFamily="2" charset="0"/>
                <a:cs typeface="NikoshBAN" pitchFamily="2" charset="0"/>
              </a:rPr>
              <a:t> </a:t>
            </a:r>
            <a:endParaRPr lang="en-US" sz="3600" b="1" dirty="0">
              <a:latin typeface="NikoshBAN" pitchFamily="2" charset="0"/>
              <a:cs typeface="NikoshBAN" pitchFamily="2" charset="0"/>
            </a:endParaRPr>
          </a:p>
        </p:txBody>
      </p:sp>
      <p:sp>
        <p:nvSpPr>
          <p:cNvPr id="4" name="TextBox 3"/>
          <p:cNvSpPr txBox="1"/>
          <p:nvPr/>
        </p:nvSpPr>
        <p:spPr>
          <a:xfrm>
            <a:off x="1425916" y="1269419"/>
            <a:ext cx="5375788" cy="707886"/>
          </a:xfrm>
          <a:prstGeom prst="rect">
            <a:avLst/>
          </a:prstGeom>
          <a:solidFill>
            <a:srgbClr val="FFC000"/>
          </a:solidFill>
        </p:spPr>
        <p:txBody>
          <a:bodyPr wrap="square" rtlCol="0">
            <a:spAutoFit/>
          </a:bodyPr>
          <a:lstStyle/>
          <a:p>
            <a:r>
              <a:rPr lang="en-US" sz="4000" dirty="0">
                <a:latin typeface="NikoshBAN" panose="02000000000000000000" pitchFamily="2" charset="0"/>
                <a:cs typeface="NikoshBAN" panose="02000000000000000000" pitchFamily="2" charset="0"/>
              </a:rPr>
              <a:t>এই পাঠ শেষে শিক্ষার্থীরা</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273804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18070" y="2135834"/>
            <a:ext cx="3555844" cy="1843738"/>
            <a:chOff x="4572000" y="1297459"/>
            <a:chExt cx="4324350" cy="2743200"/>
          </a:xfrm>
        </p:grpSpPr>
        <p:grpSp>
          <p:nvGrpSpPr>
            <p:cNvPr id="4" name="Group 3"/>
            <p:cNvGrpSpPr/>
            <p:nvPr/>
          </p:nvGrpSpPr>
          <p:grpSpPr>
            <a:xfrm>
              <a:off x="4572000" y="1297459"/>
              <a:ext cx="4324350" cy="2743200"/>
              <a:chOff x="4572000" y="1297459"/>
              <a:chExt cx="4324350" cy="2743200"/>
            </a:xfrm>
          </p:grpSpPr>
          <p:pic>
            <p:nvPicPr>
              <p:cNvPr id="6" name="Picture 3" descr="C:\Users\user\Desktop\New folder\2394a37357b5a63236b4981ae631_grande.jpg"/>
              <p:cNvPicPr>
                <a:picLocks noChangeAspect="1" noChangeArrowheads="1"/>
              </p:cNvPicPr>
              <p:nvPr/>
            </p:nvPicPr>
            <p:blipFill>
              <a:blip r:embed="rId2"/>
              <a:srcRect/>
              <a:stretch>
                <a:fillRect/>
              </a:stretch>
            </p:blipFill>
            <p:spPr bwMode="auto">
              <a:xfrm>
                <a:off x="4572000" y="1297459"/>
                <a:ext cx="4303082" cy="2743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3"/>
              <p:cNvPicPr>
                <a:picLocks noChangeAspect="1" noChangeArrowheads="1"/>
              </p:cNvPicPr>
              <p:nvPr/>
            </p:nvPicPr>
            <p:blipFill>
              <a:blip r:embed="rId3"/>
              <a:srcRect/>
              <a:stretch>
                <a:fillRect/>
              </a:stretch>
            </p:blipFill>
            <p:spPr bwMode="auto">
              <a:xfrm>
                <a:off x="6553200" y="2895600"/>
                <a:ext cx="1276350" cy="51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5"/>
              <p:cNvPicPr>
                <a:picLocks noChangeAspect="1" noChangeArrowheads="1"/>
              </p:cNvPicPr>
              <p:nvPr/>
            </p:nvPicPr>
            <p:blipFill>
              <a:blip r:embed="rId3"/>
              <a:srcRect/>
              <a:stretch>
                <a:fillRect/>
              </a:stretch>
            </p:blipFill>
            <p:spPr bwMode="auto">
              <a:xfrm>
                <a:off x="6553200" y="3429000"/>
                <a:ext cx="1276350" cy="51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p:cNvPicPr>
                <a:picLocks noChangeAspect="1" noChangeArrowheads="1"/>
              </p:cNvPicPr>
              <p:nvPr/>
            </p:nvPicPr>
            <p:blipFill>
              <a:blip r:embed="rId3"/>
              <a:srcRect/>
              <a:stretch>
                <a:fillRect/>
              </a:stretch>
            </p:blipFill>
            <p:spPr bwMode="auto">
              <a:xfrm>
                <a:off x="7620000" y="2895600"/>
                <a:ext cx="1276350" cy="51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p:cNvPicPr>
                <a:picLocks noChangeAspect="1" noChangeArrowheads="1"/>
              </p:cNvPicPr>
              <p:nvPr/>
            </p:nvPicPr>
            <p:blipFill>
              <a:blip r:embed="rId3"/>
              <a:srcRect/>
              <a:stretch>
                <a:fillRect/>
              </a:stretch>
            </p:blipFill>
            <p:spPr bwMode="auto">
              <a:xfrm>
                <a:off x="7543800" y="3429000"/>
                <a:ext cx="1276350" cy="51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p:cNvPicPr>
                <a:picLocks noChangeAspect="1" noChangeArrowheads="1"/>
              </p:cNvPicPr>
              <p:nvPr/>
            </p:nvPicPr>
            <p:blipFill>
              <a:blip r:embed="rId3"/>
              <a:srcRect/>
              <a:stretch>
                <a:fillRect/>
              </a:stretch>
            </p:blipFill>
            <p:spPr bwMode="auto">
              <a:xfrm>
                <a:off x="7467600" y="2895600"/>
                <a:ext cx="1276350" cy="514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6"/>
              <p:cNvPicPr>
                <a:picLocks noChangeAspect="1" noChangeArrowheads="1"/>
              </p:cNvPicPr>
              <p:nvPr/>
            </p:nvPicPr>
            <p:blipFill>
              <a:blip r:embed="rId4"/>
              <a:srcRect/>
              <a:stretch>
                <a:fillRect/>
              </a:stretch>
            </p:blipFill>
            <p:spPr bwMode="auto">
              <a:xfrm>
                <a:off x="8001000" y="2667000"/>
                <a:ext cx="809625" cy="22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6"/>
              <p:cNvPicPr>
                <a:picLocks noChangeAspect="1" noChangeArrowheads="1"/>
              </p:cNvPicPr>
              <p:nvPr/>
            </p:nvPicPr>
            <p:blipFill>
              <a:blip r:embed="rId4"/>
              <a:srcRect/>
              <a:stretch>
                <a:fillRect/>
              </a:stretch>
            </p:blipFill>
            <p:spPr bwMode="auto">
              <a:xfrm>
                <a:off x="8001000" y="2438400"/>
                <a:ext cx="809625" cy="22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5" name="Picture 4"/>
            <p:cNvPicPr>
              <a:picLocks noChangeAspect="1" noChangeArrowheads="1"/>
            </p:cNvPicPr>
            <p:nvPr/>
          </p:nvPicPr>
          <p:blipFill>
            <a:blip r:embed="rId5"/>
            <a:srcRect/>
            <a:stretch>
              <a:fillRect/>
            </a:stretch>
          </p:blipFill>
          <p:spPr bwMode="auto">
            <a:xfrm>
              <a:off x="6553200" y="2590800"/>
              <a:ext cx="200025" cy="15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1028" y="4284094"/>
            <a:ext cx="3449927" cy="15386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Rectangle 14"/>
          <p:cNvSpPr/>
          <p:nvPr/>
        </p:nvSpPr>
        <p:spPr>
          <a:xfrm>
            <a:off x="4400495" y="2681938"/>
            <a:ext cx="3893095" cy="646331"/>
          </a:xfrm>
          <a:prstGeom prst="rect">
            <a:avLst/>
          </a:prstGeom>
          <a:solidFill>
            <a:srgbClr val="00B050"/>
          </a:solidFill>
        </p:spPr>
        <p:txBody>
          <a:bodyPr wrap="square">
            <a:spAutoFit/>
          </a:bodyPr>
          <a:lstStyle/>
          <a:p>
            <a:r>
              <a:rPr lang="en-US" sz="3600" b="1" dirty="0">
                <a:latin typeface="NikoshBAN" panose="02000000000000000000" pitchFamily="2" charset="0"/>
                <a:cs typeface="NikoshBAN" panose="02000000000000000000" pitchFamily="2" charset="0"/>
              </a:rPr>
              <a:t>প্রত্যাশা অধিক পণ্য বিক্রয়</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353" y="243820"/>
            <a:ext cx="3529278" cy="1724665"/>
          </a:xfrm>
          <a:prstGeom prst="rect">
            <a:avLst/>
          </a:prstGeom>
        </p:spPr>
      </p:pic>
      <p:sp>
        <p:nvSpPr>
          <p:cNvPr id="17" name="Rectangle 16"/>
          <p:cNvSpPr/>
          <p:nvPr/>
        </p:nvSpPr>
        <p:spPr>
          <a:xfrm>
            <a:off x="4530022" y="685305"/>
            <a:ext cx="3353803" cy="646331"/>
          </a:xfrm>
          <a:prstGeom prst="rect">
            <a:avLst/>
          </a:prstGeom>
          <a:solidFill>
            <a:srgbClr val="FFC000"/>
          </a:solidFill>
        </p:spPr>
        <p:txBody>
          <a:bodyPr wrap="none">
            <a:spAutoFit/>
          </a:bodyPr>
          <a:lstStyle/>
          <a:p>
            <a:pPr algn="ctr"/>
            <a:r>
              <a:rPr lang="bn-IN" sz="3600" b="1" dirty="0" smtClean="0">
                <a:latin typeface="NikoshBAN" panose="02000000000000000000" pitchFamily="2" charset="0"/>
                <a:cs typeface="NikoshBAN" panose="02000000000000000000" pitchFamily="2" charset="0"/>
              </a:rPr>
              <a:t>ভালো চাকরির আশায় </a:t>
            </a:r>
            <a:endParaRPr lang="en-US" sz="3600" b="1" dirty="0">
              <a:latin typeface="NikoshBAN" panose="02000000000000000000" pitchFamily="2" charset="0"/>
              <a:cs typeface="NikoshBAN" panose="02000000000000000000" pitchFamily="2" charset="0"/>
            </a:endParaRPr>
          </a:p>
        </p:txBody>
      </p:sp>
      <p:sp>
        <p:nvSpPr>
          <p:cNvPr id="18" name="Rectangle 17"/>
          <p:cNvSpPr/>
          <p:nvPr/>
        </p:nvSpPr>
        <p:spPr>
          <a:xfrm>
            <a:off x="4119070" y="4678571"/>
            <a:ext cx="4249882" cy="646331"/>
          </a:xfrm>
          <a:prstGeom prst="rect">
            <a:avLst/>
          </a:prstGeom>
          <a:solidFill>
            <a:srgbClr val="92D050"/>
          </a:solidFill>
        </p:spPr>
        <p:txBody>
          <a:bodyPr wrap="none">
            <a:spAutoFit/>
          </a:bodyPr>
          <a:lstStyle/>
          <a:p>
            <a:pPr algn="ctr"/>
            <a:r>
              <a:rPr lang="en-US" sz="3600" dirty="0">
                <a:latin typeface="NikoshBAN" panose="02000000000000000000" pitchFamily="2" charset="0"/>
                <a:cs typeface="NikoshBAN" panose="02000000000000000000" pitchFamily="2" charset="0"/>
              </a:rPr>
              <a:t>প্রকৃত  ফলাফল প্রত্যাশা করা </a:t>
            </a:r>
          </a:p>
        </p:txBody>
      </p:sp>
      <p:sp>
        <p:nvSpPr>
          <p:cNvPr id="19" name="Rectangle 18"/>
          <p:cNvSpPr/>
          <p:nvPr/>
        </p:nvSpPr>
        <p:spPr>
          <a:xfrm>
            <a:off x="-12879" y="6090429"/>
            <a:ext cx="9156879" cy="584775"/>
          </a:xfrm>
          <a:prstGeom prst="rect">
            <a:avLst/>
          </a:prstGeom>
          <a:solidFill>
            <a:srgbClr val="FFFF00"/>
          </a:solidFill>
        </p:spPr>
        <p:txBody>
          <a:bodyPr wrap="square">
            <a:spAutoFit/>
          </a:bodyPr>
          <a:lstStyle/>
          <a:p>
            <a:r>
              <a:rPr lang="en-US" sz="3200" dirty="0">
                <a:latin typeface="NikoshBAN" panose="02000000000000000000" pitchFamily="2" charset="0"/>
                <a:cs typeface="NikoshBAN" panose="02000000000000000000" pitchFamily="2" charset="0"/>
              </a:rPr>
              <a:t>কাঙ্ক্ষিত ফলাফল পাওয়া না পাওয়া</a:t>
            </a:r>
            <a:r>
              <a:rPr lang="bn-IN" sz="3200" dirty="0">
                <a:latin typeface="NikoshBAN" panose="02000000000000000000" pitchFamily="2" charset="0"/>
                <a:cs typeface="NikoshBAN" panose="02000000000000000000" pitchFamily="2" charset="0"/>
              </a:rPr>
              <a:t> প্রতিটি বিষয় ভবিষ্যতের সাথে </a:t>
            </a:r>
            <a:r>
              <a:rPr lang="bn-IN" sz="3200" dirty="0" smtClean="0">
                <a:latin typeface="NikoshBAN" panose="02000000000000000000" pitchFamily="2" charset="0"/>
                <a:cs typeface="NikoshBAN" panose="02000000000000000000" pitchFamily="2" charset="0"/>
              </a:rPr>
              <a:t>জড়িত</a:t>
            </a:r>
            <a:endParaRPr lang="en-US" sz="3200" dirty="0"/>
          </a:p>
        </p:txBody>
      </p:sp>
    </p:spTree>
    <p:extLst>
      <p:ext uri="{BB962C8B-B14F-4D97-AF65-F5344CB8AC3E}">
        <p14:creationId xmlns:p14="http://schemas.microsoft.com/office/powerpoint/2010/main" val="12057228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9"/>
                                        </p:tgtEl>
                                        <p:attrNameLst>
                                          <p:attrName>ppt_y</p:attrName>
                                        </p:attrNameLst>
                                      </p:cBhvr>
                                      <p:tavLst>
                                        <p:tav tm="0">
                                          <p:val>
                                            <p:strVal val="#ppt_y"/>
                                          </p:val>
                                        </p:tav>
                                        <p:tav tm="100000">
                                          <p:val>
                                            <p:strVal val="#ppt_y"/>
                                          </p:val>
                                        </p:tav>
                                      </p:tavLst>
                                    </p:anim>
                                    <p:anim calcmode="lin" valueType="num">
                                      <p:cBhvr>
                                        <p:cTn id="40"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607" y="2772451"/>
            <a:ext cx="7585731" cy="1200329"/>
          </a:xfrm>
          <a:prstGeom prst="rect">
            <a:avLst/>
          </a:prstGeom>
          <a:solidFill>
            <a:schemeClr val="accent5"/>
          </a:solidFill>
        </p:spPr>
        <p:txBody>
          <a:bodyPr wrap="none">
            <a:spAutoFit/>
          </a:bodyPr>
          <a:lstStyle/>
          <a:p>
            <a:r>
              <a:rPr lang="bn-BD" sz="3600" dirty="0">
                <a:solidFill>
                  <a:schemeClr val="bg1"/>
                </a:solidFill>
                <a:latin typeface="NikoshBAN" pitchFamily="2" charset="0"/>
                <a:cs typeface="NikoshBAN" pitchFamily="2" charset="0"/>
              </a:rPr>
              <a:t>প্রকৃত ফলাফল প্রত্যাশিত ফলাফল থেকে ভিন্ন হওয়ার </a:t>
            </a:r>
            <a:endParaRPr lang="en-US" sz="3600" dirty="0">
              <a:solidFill>
                <a:schemeClr val="bg1"/>
              </a:solidFill>
              <a:latin typeface="NikoshBAN" pitchFamily="2" charset="0"/>
              <a:cs typeface="NikoshBAN" pitchFamily="2" charset="0"/>
            </a:endParaRPr>
          </a:p>
          <a:p>
            <a:r>
              <a:rPr lang="bn-BD" sz="3600" dirty="0">
                <a:solidFill>
                  <a:schemeClr val="bg1"/>
                </a:solidFill>
                <a:latin typeface="NikoshBAN" pitchFamily="2" charset="0"/>
                <a:cs typeface="NikoshBAN" pitchFamily="2" charset="0"/>
              </a:rPr>
              <a:t>সম্ভাবনাকেই </a:t>
            </a:r>
            <a:r>
              <a:rPr lang="bn-IN" sz="3600" dirty="0" smtClean="0">
                <a:solidFill>
                  <a:schemeClr val="bg1"/>
                </a:solidFill>
                <a:latin typeface="NikoshBAN" pitchFamily="2" charset="0"/>
                <a:cs typeface="NikoshBAN" pitchFamily="2" charset="0"/>
              </a:rPr>
              <a:t>ব্যবসায় অর্থায়নে </a:t>
            </a:r>
            <a:r>
              <a:rPr lang="bn-BD" sz="3600" dirty="0" smtClean="0">
                <a:solidFill>
                  <a:schemeClr val="bg1"/>
                </a:solidFill>
                <a:latin typeface="NikoshBAN" pitchFamily="2" charset="0"/>
                <a:cs typeface="NikoshBAN" pitchFamily="2" charset="0"/>
              </a:rPr>
              <a:t>ঝুঁকি ব</a:t>
            </a:r>
            <a:r>
              <a:rPr lang="bn-IN" sz="3600" dirty="0" smtClean="0">
                <a:solidFill>
                  <a:schemeClr val="bg1"/>
                </a:solidFill>
                <a:latin typeface="NikoshBAN" pitchFamily="2" charset="0"/>
                <a:cs typeface="NikoshBAN" pitchFamily="2" charset="0"/>
              </a:rPr>
              <a:t>লা হয়</a:t>
            </a:r>
            <a:r>
              <a:rPr lang="bn-BD" sz="3600" dirty="0" smtClean="0">
                <a:solidFill>
                  <a:schemeClr val="bg1"/>
                </a:solidFill>
                <a:latin typeface="NikoshBAN" pitchFamily="2" charset="0"/>
                <a:cs typeface="NikoshBAN" pitchFamily="2" charset="0"/>
              </a:rPr>
              <a:t>।</a:t>
            </a:r>
            <a:endParaRPr lang="en-US" sz="3600" dirty="0">
              <a:solidFill>
                <a:schemeClr val="bg1"/>
              </a:solidFill>
              <a:latin typeface="NikoshBAN" pitchFamily="2" charset="0"/>
              <a:cs typeface="NikoshBAN" pitchFamily="2" charset="0"/>
            </a:endParaRPr>
          </a:p>
        </p:txBody>
      </p:sp>
      <p:sp>
        <p:nvSpPr>
          <p:cNvPr id="3" name="Rectangle 2"/>
          <p:cNvSpPr/>
          <p:nvPr/>
        </p:nvSpPr>
        <p:spPr>
          <a:xfrm>
            <a:off x="714607" y="4259572"/>
            <a:ext cx="7585731" cy="1754326"/>
          </a:xfrm>
          <a:prstGeom prst="rect">
            <a:avLst/>
          </a:prstGeom>
          <a:solidFill>
            <a:srgbClr val="00B050"/>
          </a:solidFill>
        </p:spPr>
        <p:txBody>
          <a:bodyPr wrap="square">
            <a:spAutoFit/>
          </a:bodyPr>
          <a:lstStyle/>
          <a:p>
            <a:pPr algn="just"/>
            <a:r>
              <a:rPr lang="bn-BD" sz="3600" dirty="0">
                <a:latin typeface="NikoshBAN" pitchFamily="2" charset="0"/>
                <a:cs typeface="NikoshBAN" pitchFamily="2" charset="0"/>
              </a:rPr>
              <a:t>কোন একটি কাজের ফলাফল যখন হতেও পারে নাও হতে পারে আর সেটিকে যখন আর্থিকভাবে পরিমাপ করা যায় না তখন তাকে অনিশ্চয়তা বলে।</a:t>
            </a:r>
            <a:endParaRPr lang="en-US" sz="3600" dirty="0">
              <a:latin typeface="NikoshBAN" pitchFamily="2" charset="0"/>
              <a:cs typeface="NikoshBAN" pitchFamily="2" charset="0"/>
            </a:endParaRPr>
          </a:p>
        </p:txBody>
      </p:sp>
      <p:sp>
        <p:nvSpPr>
          <p:cNvPr id="7" name="Rectangle 6"/>
          <p:cNvSpPr/>
          <p:nvPr/>
        </p:nvSpPr>
        <p:spPr>
          <a:xfrm>
            <a:off x="437882" y="331882"/>
            <a:ext cx="8577329" cy="2062103"/>
          </a:xfrm>
          <a:prstGeom prst="rect">
            <a:avLst/>
          </a:prstGeom>
          <a:solidFill>
            <a:schemeClr val="accent6">
              <a:lumMod val="60000"/>
              <a:lumOff val="40000"/>
            </a:schemeClr>
          </a:solidFill>
        </p:spPr>
        <p:txBody>
          <a:bodyPr wrap="square">
            <a:spAutoFit/>
          </a:bodyPr>
          <a:lstStyle/>
          <a:p>
            <a:pPr algn="just"/>
            <a:r>
              <a:rPr lang="bn-IN" sz="3200" dirty="0" smtClean="0">
                <a:latin typeface="NikoshBAN" pitchFamily="2" charset="0"/>
                <a:cs typeface="NikoshBAN" pitchFamily="2" charset="0"/>
              </a:rPr>
              <a:t>ঝুঁকি ও অনিশ্চয়তা ব্যবসায় প্রতিষ্ঠান থেকে শুরু করে বিনিয়োগকারী পর্যন্ত সবাইকে লক্ষ্য অর্জনে বাধা দেয়।</a:t>
            </a:r>
            <a:r>
              <a:rPr lang="bn-IN" sz="3200" dirty="0">
                <a:latin typeface="NikoshBAN" pitchFamily="2" charset="0"/>
                <a:cs typeface="NikoshBAN" pitchFamily="2" charset="0"/>
              </a:rPr>
              <a:t> ব্যবসায় প্রতিষ্ঠান </a:t>
            </a:r>
            <a:r>
              <a:rPr lang="bn-IN" sz="3200" dirty="0" smtClean="0">
                <a:latin typeface="NikoshBAN" pitchFamily="2" charset="0"/>
                <a:cs typeface="NikoshBAN" pitchFamily="2" charset="0"/>
              </a:rPr>
              <a:t>এবং বিনিয়োগকারীদের </a:t>
            </a:r>
            <a:r>
              <a:rPr lang="bn-BD" sz="3200" dirty="0" smtClean="0">
                <a:latin typeface="NikoshBAN" pitchFamily="2" charset="0"/>
                <a:cs typeface="NikoshBAN" pitchFamily="2" charset="0"/>
              </a:rPr>
              <a:t>প্রত্যাশিত</a:t>
            </a:r>
            <a:r>
              <a:rPr lang="bn-IN" sz="3200" dirty="0" smtClean="0">
                <a:latin typeface="NikoshBAN" pitchFamily="2" charset="0"/>
                <a:cs typeface="NikoshBAN" pitchFamily="2" charset="0"/>
              </a:rPr>
              <a:t> এবং প্রাপ্ত</a:t>
            </a:r>
            <a:r>
              <a:rPr lang="bn-BD" sz="3200" dirty="0" smtClean="0">
                <a:latin typeface="NikoshBAN" pitchFamily="2" charset="0"/>
                <a:cs typeface="NikoshBAN" pitchFamily="2" charset="0"/>
              </a:rPr>
              <a:t> ফলা</a:t>
            </a:r>
            <a:r>
              <a:rPr lang="bn-IN" sz="3200" dirty="0" smtClean="0">
                <a:latin typeface="NikoshBAN" pitchFamily="2" charset="0"/>
                <a:cs typeface="NikoshBAN" pitchFamily="2" charset="0"/>
              </a:rPr>
              <a:t>ফলের মধ্যে সাধারণত গরমিল বা বিচ্যুতি থাকে। আর এ বিচ্যুতি</a:t>
            </a:r>
            <a:r>
              <a:rPr lang="bn-BD" sz="3200" dirty="0" smtClean="0">
                <a:latin typeface="NikoshBAN" pitchFamily="2" charset="0"/>
                <a:cs typeface="NikoshBAN" pitchFamily="2" charset="0"/>
              </a:rPr>
              <a:t> থেকে</a:t>
            </a:r>
            <a:r>
              <a:rPr lang="bn-IN" sz="3200" dirty="0" smtClean="0">
                <a:latin typeface="NikoshBAN" pitchFamily="2" charset="0"/>
                <a:cs typeface="NikoshBAN" pitchFamily="2" charset="0"/>
              </a:rPr>
              <a:t>ই</a:t>
            </a:r>
            <a:r>
              <a:rPr lang="bn-BD" sz="3200" dirty="0" smtClean="0">
                <a:latin typeface="NikoshBAN" pitchFamily="2" charset="0"/>
                <a:cs typeface="NikoshBAN" pitchFamily="2" charset="0"/>
              </a:rPr>
              <a:t> ঝুঁকি</a:t>
            </a:r>
            <a:r>
              <a:rPr lang="bn-IN" sz="3200" dirty="0" smtClean="0">
                <a:latin typeface="NikoshBAN" pitchFamily="2" charset="0"/>
                <a:cs typeface="NikoshBAN" pitchFamily="2" charset="0"/>
              </a:rPr>
              <a:t> সৃষ্টি হয়।</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14456132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1"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ircle(in)">
                                      <p:cBhvr>
                                        <p:cTn id="16" dur="2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plus(in)">
                                      <p:cBhvr>
                                        <p:cTn id="2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1947</TotalTime>
  <Words>713</Words>
  <Application>Microsoft Office PowerPoint</Application>
  <PresentationFormat>On-screen Show (4:3)</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neo</cp:lastModifiedBy>
  <cp:revision>220</cp:revision>
  <dcterms:created xsi:type="dcterms:W3CDTF">2019-05-24T15:38:16Z</dcterms:created>
  <dcterms:modified xsi:type="dcterms:W3CDTF">2020-10-19T17:08:27Z</dcterms:modified>
</cp:coreProperties>
</file>