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58" r:id="rId4"/>
    <p:sldId id="264" r:id="rId5"/>
    <p:sldId id="261" r:id="rId6"/>
    <p:sldId id="267" r:id="rId7"/>
    <p:sldId id="259" r:id="rId8"/>
    <p:sldId id="260" r:id="rId9"/>
    <p:sldId id="268" r:id="rId10"/>
    <p:sldId id="277" r:id="rId11"/>
    <p:sldId id="275" r:id="rId12"/>
    <p:sldId id="276" r:id="rId13"/>
    <p:sldId id="274" r:id="rId14"/>
    <p:sldId id="263" r:id="rId15"/>
    <p:sldId id="278" r:id="rId16"/>
    <p:sldId id="265" r:id="rId17"/>
    <p:sldId id="266" r:id="rId18"/>
    <p:sldId id="262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24" autoAdjust="0"/>
  </p:normalViewPr>
  <p:slideViewPr>
    <p:cSldViewPr>
      <p:cViewPr>
        <p:scale>
          <a:sx n="66" d="100"/>
          <a:sy n="66" d="100"/>
        </p:scale>
        <p:origin x="153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013FF-C941-40D3-8240-0B0ABED7D750}" type="doc">
      <dgm:prSet loTypeId="urn:microsoft.com/office/officeart/2005/8/layout/pyramid4" loCatId="pyramid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24765-6D74-4EF5-A6B1-756B76DDB92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 চীন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31D1FF8E-A138-4BC5-BEA8-D752A9096DCF}" type="parTrans" cxnId="{DAF773DD-C3BA-4B23-90FC-F084D77DA86C}">
      <dgm:prSet/>
      <dgm:spPr/>
      <dgm:t>
        <a:bodyPr/>
        <a:lstStyle/>
        <a:p>
          <a:endParaRPr lang="en-US"/>
        </a:p>
      </dgm:t>
    </dgm:pt>
    <dgm:pt modelId="{6C26BA37-684E-4DBF-9D0F-D2F5488A85AA}" type="sibTrans" cxnId="{DAF773DD-C3BA-4B23-90FC-F084D77DA86C}">
      <dgm:prSet/>
      <dgm:spPr/>
      <dgm:t>
        <a:bodyPr/>
        <a:lstStyle/>
        <a:p>
          <a:endParaRPr lang="en-US"/>
        </a:p>
      </dgm:t>
    </dgm:pt>
    <dgm:pt modelId="{9DFC6675-5E2C-45E8-A4CA-9DA162F2B51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পারস্য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F0F06E39-C54F-44D4-8FBE-312C56EFDA89}" type="parTrans" cxnId="{1030C272-FF4D-4C12-9F82-6D773BF3D635}">
      <dgm:prSet/>
      <dgm:spPr/>
      <dgm:t>
        <a:bodyPr/>
        <a:lstStyle/>
        <a:p>
          <a:endParaRPr lang="en-US"/>
        </a:p>
      </dgm:t>
    </dgm:pt>
    <dgm:pt modelId="{6764FCD6-8EA2-40AA-9703-C770784C52EA}" type="sibTrans" cxnId="{1030C272-FF4D-4C12-9F82-6D773BF3D635}">
      <dgm:prSet/>
      <dgm:spPr/>
      <dgm:t>
        <a:bodyPr/>
        <a:lstStyle/>
        <a:p>
          <a:endParaRPr lang="en-US"/>
        </a:p>
      </dgm:t>
    </dgm:pt>
    <dgm:pt modelId="{0A087F96-F99C-4663-942B-F5499F12704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3200" strike="noStrike" dirty="0" smtClean="0">
              <a:latin typeface="NikoshBAN" pitchFamily="2" charset="0"/>
              <a:cs typeface="NikoshBAN" pitchFamily="2" charset="0"/>
            </a:rPr>
            <a:t>মেসোপটেমিয়া </a:t>
          </a:r>
          <a:endParaRPr lang="en-US" sz="2400" strike="noStrike" dirty="0">
            <a:latin typeface="NikoshBAN" pitchFamily="2" charset="0"/>
            <a:cs typeface="NikoshBAN" pitchFamily="2" charset="0"/>
          </a:endParaRPr>
        </a:p>
      </dgm:t>
    </dgm:pt>
    <dgm:pt modelId="{72ACC3F6-8553-492F-AD4B-DFAB150BB0DE}" type="parTrans" cxnId="{DE74621E-A06B-42C1-A862-F794B0C322A4}">
      <dgm:prSet/>
      <dgm:spPr/>
      <dgm:t>
        <a:bodyPr/>
        <a:lstStyle/>
        <a:p>
          <a:endParaRPr lang="en-US"/>
        </a:p>
      </dgm:t>
    </dgm:pt>
    <dgm:pt modelId="{3D302087-F8DE-4F40-B5F6-CA1610211774}" type="sibTrans" cxnId="{DE74621E-A06B-42C1-A862-F794B0C322A4}">
      <dgm:prSet/>
      <dgm:spPr/>
      <dgm:t>
        <a:bodyPr/>
        <a:lstStyle/>
        <a:p>
          <a:endParaRPr lang="en-US"/>
        </a:p>
      </dgm:t>
    </dgm:pt>
    <dgm:pt modelId="{8D273F70-2A71-47BE-84A8-3972015A8C2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সিন্ধু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C2692EF-AFB2-49FF-8C51-AFADAF6C2A83}" type="parTrans" cxnId="{49DD8FC8-831F-4970-9506-572622B97322}">
      <dgm:prSet/>
      <dgm:spPr/>
      <dgm:t>
        <a:bodyPr/>
        <a:lstStyle/>
        <a:p>
          <a:endParaRPr lang="en-US"/>
        </a:p>
      </dgm:t>
    </dgm:pt>
    <dgm:pt modelId="{B0DE18EC-0292-46AC-8BA1-B40AB68047CA}" type="sibTrans" cxnId="{49DD8FC8-831F-4970-9506-572622B97322}">
      <dgm:prSet/>
      <dgm:spPr/>
      <dgm:t>
        <a:bodyPr/>
        <a:lstStyle/>
        <a:p>
          <a:endParaRPr lang="en-US"/>
        </a:p>
      </dgm:t>
    </dgm:pt>
    <dgm:pt modelId="{BADFFE1E-F544-4663-8957-F80895A5F65F}" type="pres">
      <dgm:prSet presAssocID="{278013FF-C941-40D3-8240-0B0ABED7D75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06F3FB-CE15-4D91-80FE-92CE3093CD53}" type="pres">
      <dgm:prSet presAssocID="{278013FF-C941-40D3-8240-0B0ABED7D75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BF17D-C583-49AC-8DD4-B79C8DDB489B}" type="pres">
      <dgm:prSet presAssocID="{278013FF-C941-40D3-8240-0B0ABED7D75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512D2-6530-483F-8CEB-C18037BA029C}" type="pres">
      <dgm:prSet presAssocID="{278013FF-C941-40D3-8240-0B0ABED7D75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DD9F-F537-4847-A3C5-4804231D923F}" type="pres">
      <dgm:prSet presAssocID="{278013FF-C941-40D3-8240-0B0ABED7D75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773DD-C3BA-4B23-90FC-F084D77DA86C}" srcId="{278013FF-C941-40D3-8240-0B0ABED7D750}" destId="{AE924765-6D74-4EF5-A6B1-756B76DDB920}" srcOrd="0" destOrd="0" parTransId="{31D1FF8E-A138-4BC5-BEA8-D752A9096DCF}" sibTransId="{6C26BA37-684E-4DBF-9D0F-D2F5488A85AA}"/>
    <dgm:cxn modelId="{49DD8FC8-831F-4970-9506-572622B97322}" srcId="{278013FF-C941-40D3-8240-0B0ABED7D750}" destId="{8D273F70-2A71-47BE-84A8-3972015A8C2C}" srcOrd="3" destOrd="0" parTransId="{5C2692EF-AFB2-49FF-8C51-AFADAF6C2A83}" sibTransId="{B0DE18EC-0292-46AC-8BA1-B40AB68047CA}"/>
    <dgm:cxn modelId="{DE74621E-A06B-42C1-A862-F794B0C322A4}" srcId="{278013FF-C941-40D3-8240-0B0ABED7D750}" destId="{0A087F96-F99C-4663-942B-F5499F127041}" srcOrd="2" destOrd="0" parTransId="{72ACC3F6-8553-492F-AD4B-DFAB150BB0DE}" sibTransId="{3D302087-F8DE-4F40-B5F6-CA1610211774}"/>
    <dgm:cxn modelId="{68005D12-1B06-4A48-A7B8-9B4C8321C400}" type="presOf" srcId="{0A087F96-F99C-4663-942B-F5499F127041}" destId="{26F512D2-6530-483F-8CEB-C18037BA029C}" srcOrd="0" destOrd="0" presId="urn:microsoft.com/office/officeart/2005/8/layout/pyramid4"/>
    <dgm:cxn modelId="{162303F7-AB9F-41DA-B0B8-5CE2157DB391}" type="presOf" srcId="{278013FF-C941-40D3-8240-0B0ABED7D750}" destId="{BADFFE1E-F544-4663-8957-F80895A5F65F}" srcOrd="0" destOrd="0" presId="urn:microsoft.com/office/officeart/2005/8/layout/pyramid4"/>
    <dgm:cxn modelId="{157E9F14-842B-4C23-B9C6-042016B8ABF3}" type="presOf" srcId="{AE924765-6D74-4EF5-A6B1-756B76DDB920}" destId="{CF06F3FB-CE15-4D91-80FE-92CE3093CD53}" srcOrd="0" destOrd="0" presId="urn:microsoft.com/office/officeart/2005/8/layout/pyramid4"/>
    <dgm:cxn modelId="{7B3D1930-C7AA-4A4D-AE7D-9AD1174D6C82}" type="presOf" srcId="{9DFC6675-5E2C-45E8-A4CA-9DA162F2B513}" destId="{D1EBF17D-C583-49AC-8DD4-B79C8DDB489B}" srcOrd="0" destOrd="0" presId="urn:microsoft.com/office/officeart/2005/8/layout/pyramid4"/>
    <dgm:cxn modelId="{02769F59-C1B5-474C-824F-08D81054B0B2}" type="presOf" srcId="{8D273F70-2A71-47BE-84A8-3972015A8C2C}" destId="{29F5DD9F-F537-4847-A3C5-4804231D923F}" srcOrd="0" destOrd="0" presId="urn:microsoft.com/office/officeart/2005/8/layout/pyramid4"/>
    <dgm:cxn modelId="{1030C272-FF4D-4C12-9F82-6D773BF3D635}" srcId="{278013FF-C941-40D3-8240-0B0ABED7D750}" destId="{9DFC6675-5E2C-45E8-A4CA-9DA162F2B513}" srcOrd="1" destOrd="0" parTransId="{F0F06E39-C54F-44D4-8FBE-312C56EFDA89}" sibTransId="{6764FCD6-8EA2-40AA-9703-C770784C52EA}"/>
    <dgm:cxn modelId="{4009F345-9EB0-4664-9BD0-8DC62053D05C}" type="presParOf" srcId="{BADFFE1E-F544-4663-8957-F80895A5F65F}" destId="{CF06F3FB-CE15-4D91-80FE-92CE3093CD53}" srcOrd="0" destOrd="0" presId="urn:microsoft.com/office/officeart/2005/8/layout/pyramid4"/>
    <dgm:cxn modelId="{AB0F01AB-81A2-43D0-89FA-11DCDF29086C}" type="presParOf" srcId="{BADFFE1E-F544-4663-8957-F80895A5F65F}" destId="{D1EBF17D-C583-49AC-8DD4-B79C8DDB489B}" srcOrd="1" destOrd="0" presId="urn:microsoft.com/office/officeart/2005/8/layout/pyramid4"/>
    <dgm:cxn modelId="{5F81DB94-3C15-4C15-AB14-57853F7153CE}" type="presParOf" srcId="{BADFFE1E-F544-4663-8957-F80895A5F65F}" destId="{26F512D2-6530-483F-8CEB-C18037BA029C}" srcOrd="2" destOrd="0" presId="urn:microsoft.com/office/officeart/2005/8/layout/pyramid4"/>
    <dgm:cxn modelId="{206FC50A-044B-4AD4-B8CC-8DD0925062BE}" type="presParOf" srcId="{BADFFE1E-F544-4663-8957-F80895A5F65F}" destId="{29F5DD9F-F537-4847-A3C5-4804231D923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6F3FB-CE15-4D91-80FE-92CE3093CD53}">
      <dsp:nvSpPr>
        <dsp:cNvPr id="0" name=""/>
        <dsp:cNvSpPr/>
      </dsp:nvSpPr>
      <dsp:spPr>
        <a:xfrm>
          <a:off x="2152650" y="0"/>
          <a:ext cx="3086099" cy="308609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  <a:sp3d extrusionH="28000" prstMaterial="matte"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 চীন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2924175" y="1543050"/>
        <a:ext cx="1543049" cy="1543049"/>
      </dsp:txXfrm>
    </dsp:sp>
    <dsp:sp modelId="{D1EBF17D-C583-49AC-8DD4-B79C8DDB489B}">
      <dsp:nvSpPr>
        <dsp:cNvPr id="0" name=""/>
        <dsp:cNvSpPr/>
      </dsp:nvSpPr>
      <dsp:spPr>
        <a:xfrm>
          <a:off x="609600" y="3086099"/>
          <a:ext cx="3086099" cy="3086099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পারস্য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1381125" y="4629149"/>
        <a:ext cx="1543049" cy="1543049"/>
      </dsp:txXfrm>
    </dsp:sp>
    <dsp:sp modelId="{26F512D2-6530-483F-8CEB-C18037BA029C}">
      <dsp:nvSpPr>
        <dsp:cNvPr id="0" name=""/>
        <dsp:cNvSpPr/>
      </dsp:nvSpPr>
      <dsp:spPr>
        <a:xfrm rot="10800000">
          <a:off x="2152650" y="3086099"/>
          <a:ext cx="3086099" cy="3086099"/>
        </a:xfrm>
        <a:prstGeom prst="triangle">
          <a:avLst/>
        </a:prstGeom>
        <a:solidFill>
          <a:srgbClr val="C00000"/>
        </a:solidFill>
        <a:ln w="25400" cap="flat" cmpd="sng" algn="ctr">
          <a:solidFill>
            <a:schemeClr val="accent3"/>
          </a:solidFill>
          <a:prstDash val="solid"/>
        </a:ln>
        <a:effectLst/>
        <a:sp3d extrusionH="15225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3200" strike="noStrike" kern="1200" dirty="0" smtClean="0">
              <a:latin typeface="NikoshBAN" pitchFamily="2" charset="0"/>
              <a:cs typeface="NikoshBAN" pitchFamily="2" charset="0"/>
            </a:rPr>
            <a:t>মেসোপটেমিয়া </a:t>
          </a:r>
          <a:endParaRPr lang="en-US" sz="2400" strike="noStrike" kern="1200" dirty="0">
            <a:latin typeface="NikoshBAN" pitchFamily="2" charset="0"/>
            <a:cs typeface="NikoshBAN" pitchFamily="2" charset="0"/>
          </a:endParaRPr>
        </a:p>
      </dsp:txBody>
      <dsp:txXfrm rot="10800000">
        <a:off x="2924175" y="3086099"/>
        <a:ext cx="1543049" cy="1543049"/>
      </dsp:txXfrm>
    </dsp:sp>
    <dsp:sp modelId="{29F5DD9F-F537-4847-A3C5-4804231D923F}">
      <dsp:nvSpPr>
        <dsp:cNvPr id="0" name=""/>
        <dsp:cNvSpPr/>
      </dsp:nvSpPr>
      <dsp:spPr>
        <a:xfrm>
          <a:off x="3695700" y="3086099"/>
          <a:ext cx="3086099" cy="3086099"/>
        </a:xfrm>
        <a:prstGeom prst="triangl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সিন্ধু  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4467225" y="4629149"/>
        <a:ext cx="1543049" cy="1543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835A36-0475-456A-8174-07EB1EFF9040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7B567D-0703-4740-92ED-AFA5A38F2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0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1355A-41B7-4B9D-A631-53B2CCE8D4F0}" type="slidenum">
              <a:rPr lang="en-US" smtClean="0"/>
              <a:pPr>
                <a:spcBef>
                  <a:spcPct val="0"/>
                </a:spcBef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690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F03A01-E502-40CC-A5EF-22F30B2AFD6D}" type="slidenum">
              <a:rPr lang="en-US" smtClean="0"/>
              <a:pPr>
                <a:spcBef>
                  <a:spcPct val="0"/>
                </a:spcBef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505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353791-8CE5-4031-868D-2A269FA85AAA}" type="slidenum">
              <a:rPr lang="en-US" smtClean="0"/>
              <a:pPr>
                <a:spcBef>
                  <a:spcPct val="0"/>
                </a:spcBef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508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E0D5-BD91-495C-B3DA-1409A1FA55E3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5D14-45AC-4BA2-A030-FD8741481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0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F524-E260-436D-AD56-B7C88E48864A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1A6A-C9E4-4975-B1DF-1B7C3CD3B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9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0EAEC-9E04-4C18-B55F-139ECEBA1BC0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95CC-E3D6-4F85-B50D-70C43088C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8AAF-F61B-40BB-985E-6742E0F6BB96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6D3D-F6B3-478B-BF5F-3D69AE619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7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6BD6-6B7B-4634-A1EE-89117DD89C7E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05E9-40A6-40A3-9C6E-7A27E1EAC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5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2DDF-A8AF-47C1-9FD7-DB4BF4C2FF32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30E-AD4E-4B19-96A5-3BCFAFA8F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9A19-AB44-461C-AD5C-0AE719BF0EED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B26B-8606-4A46-A035-C26D5D62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B211-4DD7-4D75-B368-92382844FA84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91B6-5270-4E39-BA2F-97323D4AF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DE7E-A328-4B53-B470-3F686D11CBB5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D682-C25C-4143-895E-BB76337CD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7632-C66B-4045-88C2-E4CB05BAF1E8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C520-DAC8-470E-97CE-01ECE852D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0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8FF3-1851-4F8A-93B5-217D11EAA49D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1C8B-E7DF-4F98-9EAB-1B5843D97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3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7D60E5-926E-4F5A-B46E-5715BB48F799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D61A19-02EC-4627-8B97-E63C7C56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ulips.jpg"/>
          <p:cNvPicPr>
            <a:picLocks noChangeAspect="1"/>
          </p:cNvPicPr>
          <p:nvPr/>
        </p:nvPicPr>
        <p:blipFill rotWithShape="1">
          <a:blip r:embed="rId2"/>
          <a:srcRect t="6944" b="5555"/>
          <a:stretch/>
        </p:blipFill>
        <p:spPr>
          <a:xfrm>
            <a:off x="0" y="2819400"/>
            <a:ext cx="9144000" cy="480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Oval 8"/>
          <p:cNvSpPr/>
          <p:nvPr/>
        </p:nvSpPr>
        <p:spPr>
          <a:xfrm>
            <a:off x="2438400" y="914400"/>
            <a:ext cx="4627563" cy="152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0678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76600" y="5715000"/>
            <a:ext cx="5867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ব্যবিলনের শূণ্য উদ্যান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1111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8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3657600" y="5867400"/>
            <a:ext cx="5257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পারস্য সভ্যতা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._Everest_from_Gokyo_Ri_November_5__20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343400" y="5943600"/>
            <a:ext cx="4495800" cy="685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মাউন্ট এভারেস্ট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মাউন্ট এভারেস্ট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এশিয়া মহাদেশে অবস্থিত পৃথিবীর সর্বোচ্চ পর্বতশৃঙ্গ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3900" dirty="0" smtClean="0"/>
              <a:t> </a:t>
            </a:r>
            <a:r>
              <a:rPr lang="en-US" sz="3900" dirty="0" smtClean="0"/>
              <a:t> </a:t>
            </a: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এর আয়তন ৮৮৫০ মিটার উঁচু । 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3900" dirty="0" smtClean="0"/>
              <a:t> </a:t>
            </a: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স্যার জর্জ এভারেস্টের নামানুসারে এর নাম রাখা 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হয়েছে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মাউন্ট এভারেস্ট । </a:t>
            </a:r>
          </a:p>
          <a:p>
            <a:pPr marL="1200150" lvl="1" indent="-7429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উচ্চতা মেপেছিলেন এক বাঙালি যার নাম রাধানাথ শিকদার । 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533400" y="1752600"/>
            <a:ext cx="2286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533400" y="2514600"/>
            <a:ext cx="2286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533400" y="4495800"/>
            <a:ext cx="2286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533400" y="3200400"/>
            <a:ext cx="2286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৫৫৫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229600" cy="39592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1905000" y="4038600"/>
            <a:ext cx="4953000" cy="2819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নিউজিল্যান্ডের এডমন্ড হিলারি ১৯৫৩ সালে প্রথম এভারেস্টের চূড়ায় আরোহণ  করেন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৪৪৪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7620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990600" y="3962400"/>
            <a:ext cx="7772400" cy="2514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নেপালের তেনজিং শেরপা ১৯৫৩ সালে  এভারেস্টের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চূড়ায়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609600" y="4419600"/>
            <a:ext cx="7696200" cy="2438400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২৩ মে ২০১০ সালে বাংলাদেশের মূসা ইব্রাহীম বাংলাদেশের পতাকা হাতে নিয়ে হাসিমুখে এভারেস্টের চূড়ায় 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৩৩৩৩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45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পৃথিবীর সবচেয়ে বড় মহাদেশের নাম কী 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২। মাউন্ট এভারেস্টের উচ্চতা মাপার ক্ষেত্রে যে বাঙ্গালির অবদান রয়েছে তার নাম কী ?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৩। ব্যবিলনের শূন্যউদ্যান কোথায় অবস্থিত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কামরুন নাহার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সহকারী শিক্ষক।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ওয়ারুক রহমানিয়া উচ্চ বিদ্যালয়  ।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5400" smtClean="0">
                <a:latin typeface="NikoshBAN" pitchFamily="2" charset="0"/>
                <a:cs typeface="NikoshBAN" pitchFamily="2" charset="0"/>
              </a:rPr>
              <a:t>শাহরাস্তি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, চাঁদপুর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219200"/>
          </a:xfrm>
          <a:solidFill>
            <a:schemeClr val="bg2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bn-BD" sz="5400" i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5400" i="1" smtClean="0">
                <a:solidFill>
                  <a:srgbClr val="000000"/>
                </a:solidFill>
                <a:ea typeface="Vrinda" pitchFamily="34" charset="0"/>
              </a:rPr>
              <a:t> (</a:t>
            </a:r>
            <a:r>
              <a:rPr lang="bn-BD" sz="5400" i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r>
              <a:rPr lang="bn-BD" sz="5400" i="1" smtClean="0">
                <a:solidFill>
                  <a:srgbClr val="000000"/>
                </a:solidFill>
                <a:ea typeface="Vrinda" pitchFamily="34" charset="0"/>
              </a:rPr>
              <a:t>)   </a:t>
            </a:r>
            <a:r>
              <a:rPr lang="bn-BD" sz="5400" i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উল্লেখযোগ্য নিদর্শনগুলো কী    কী ?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bn-BD" sz="5400" i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(খ দল )মাউন্ট এভারেস্ট সম্পর্কে ৪টি বাক্য লেখ ।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bn-BD" sz="5400" i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(গ দল ) এশিয়া মহাদেশের ভূপকৃতি ও জলবায়ু সম্পর্কে ৪টি বাক্য লেখ । </a:t>
            </a:r>
            <a:endParaRPr lang="en-US" sz="5400" i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পৃথিবীর সবচেয়ে বড় হ্রদের নাম কী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এবং এটি কোথায় অবস্থিত ?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800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এশিয়া মহাদেশের আয়তন কত ?  </a:t>
            </a:r>
            <a:r>
              <a:rPr lang="bn-BD" sz="4800" dirty="0" smtClean="0"/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এশিয়ার কোন এলাকা সর্বদা বরফে   	আচ্ছাদিত থাকে ?    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solidFill>
            <a:schemeClr val="accent3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এশিয়া মহাদেশের আয়তন ও জলবায়ু সম্পর্কে দশটি বাক্য লেখ ।</a:t>
            </a:r>
            <a:r>
              <a:rPr lang="bn-BD" sz="4800" dirty="0" smtClean="0"/>
              <a:t>  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50005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981200" y="152400"/>
            <a:ext cx="5486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 ও বিশ্বপরিচয় ।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ষষ্ঠ শ্রেণি।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অধ্যায় (পাঠ 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2,3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এশিয়া মহাদেশের অবস্থান ও আয়তন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1" y="228600"/>
            <a:ext cx="876821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886200" y="5791200"/>
            <a:ext cx="4800600" cy="838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এশিয়া মহাদেশ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05400"/>
          </a:xfrm>
          <a:solidFill>
            <a:schemeClr val="accent3">
              <a:lumMod val="7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এই পাঠের মাধ্যমে শিক্ষার্থীরা ---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এশিয়া মহাদেশের অবস্থান ও আয়তন সম্পর্কে বলতে পারবে ।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ভূপ্রকৃতি ও জলবায়ু সম্পর্কে ব্যাখ্যা করতে পারবে ।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প্রাচীন সভ্যতা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সম্পর্কে বর্ণনা করতে পারবে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solidFill>
            <a:schemeClr val="accent3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আয়তন ও অবস্থান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এশিয়া পৃথিবীর সবচেয়ে বড় মহাদেশ ।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এশিয়া মহাদেশের  আয়তন ৪ কোটি ৪৩ লক্ষ ৯১ হাজার ১৬২ বর্গ কিলোমিটার ।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চারশ কোটিরও বেশি লোকের বাস এই মহাদেশে ।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পৃথিবীর অধিকাংশ প্রাচীন সভ্যতা এখনেই গড়ে উঠেছিল ।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76800" y="6019800"/>
            <a:ext cx="39624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চীনের মহাপ্রাচীর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386"/>
            <a:ext cx="8686800" cy="562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457200" y="-152400"/>
          <a:ext cx="7391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4724400" y="304800"/>
            <a:ext cx="4038600" cy="2286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sz="36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সূদূর অতীতে চীন, মেসোপটেমিয়া ,পারস্য</a:t>
            </a:r>
            <a:r>
              <a:rPr lang="bn-BD" sz="3600" dirty="0">
                <a:solidFill>
                  <a:srgbClr val="FFFFFF"/>
                </a:solidFill>
                <a:latin typeface="Calibri" panose="020F0502020204030204" pitchFamily="34" charset="0"/>
              </a:rPr>
              <a:t>,</a:t>
            </a:r>
            <a:r>
              <a:rPr lang="bn-BD" sz="36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সিন্ধূ  সভ্যতা এশিয়া মহাদেশেই গড়ে উঠেছিল ।</a:t>
            </a:r>
            <a:endParaRPr lang="en-US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06F3FB-CE15-4D91-80FE-92CE3093C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CF06F3FB-CE15-4D91-80FE-92CE3093C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EBF17D-C583-49AC-8DD4-B79C8DDB4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D1EBF17D-C583-49AC-8DD4-B79C8DDB4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F512D2-6530-483F-8CEB-C18037BA0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26F512D2-6530-483F-8CEB-C18037BA0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F5DD9F-F537-4847-A3C5-4804231D9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29F5DD9F-F537-4847-A3C5-4804231D9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ভূপ্রকৃতি ও জলবায়ু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বৈচিত্র্যপূর্ণ এ মহাদেশের উত্তরে যেমন আছে বরফাচ্ছাদিত এলাকা সাইবেরিয়া তেমনি  পশ্চিমে আছে উত্তপ্ত মরুভূমি ।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পৃথিবীর  বৃহত্তম হ্রদ কাস্পিয়ান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সাগর ও ব্যবিলনের শূন্য উদ্যান এই মহাদেশেই অবস্থিত ।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এশিয়া মহাদেশে চীনের জনসংখ্যা ১৩৫ কোটি ।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জনসংখ্যার ঘনত্ব প্রতি বর্গকিলোমিটারে ১২৬ জন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362</Words>
  <Application>Microsoft Office PowerPoint</Application>
  <PresentationFormat>On-screen Show (4:3)</PresentationFormat>
  <Paragraphs>68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Office Theme</vt:lpstr>
      <vt:lpstr>PowerPoint Presentation</vt:lpstr>
      <vt:lpstr>পরিচিতি</vt:lpstr>
      <vt:lpstr>পাঠ পরিচিতি</vt:lpstr>
      <vt:lpstr>PowerPoint Presentation</vt:lpstr>
      <vt:lpstr>শিখনফল</vt:lpstr>
      <vt:lpstr>আয়তন ও অবস্থান </vt:lpstr>
      <vt:lpstr>PowerPoint Presentation</vt:lpstr>
      <vt:lpstr>PowerPoint Presentation</vt:lpstr>
      <vt:lpstr>ভূপ্রকৃতি ও জলবায়ু</vt:lpstr>
      <vt:lpstr>PowerPoint Presentation</vt:lpstr>
      <vt:lpstr>PowerPoint Presentation</vt:lpstr>
      <vt:lpstr>PowerPoint Presentation</vt:lpstr>
      <vt:lpstr>PowerPoint Presentation</vt:lpstr>
      <vt:lpstr>মাউন্ট এভারেস্ট 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 দলগত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 ও বিশ্বপরিচয়</dc:title>
  <dc:creator>Leptop Bazar</dc:creator>
  <cp:lastModifiedBy>Najmul_Hasan</cp:lastModifiedBy>
  <cp:revision>92</cp:revision>
  <dcterms:created xsi:type="dcterms:W3CDTF">2016-01-27T06:35:32Z</dcterms:created>
  <dcterms:modified xsi:type="dcterms:W3CDTF">2020-10-20T15:53:29Z</dcterms:modified>
</cp:coreProperties>
</file>