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83" r:id="rId2"/>
    <p:sldId id="276" r:id="rId3"/>
    <p:sldId id="295" r:id="rId4"/>
    <p:sldId id="277" r:id="rId5"/>
    <p:sldId id="278" r:id="rId6"/>
    <p:sldId id="296" r:id="rId7"/>
    <p:sldId id="260" r:id="rId8"/>
    <p:sldId id="297" r:id="rId9"/>
    <p:sldId id="261" r:id="rId10"/>
    <p:sldId id="288" r:id="rId11"/>
    <p:sldId id="262" r:id="rId12"/>
    <p:sldId id="285" r:id="rId13"/>
    <p:sldId id="286" r:id="rId14"/>
    <p:sldId id="289" r:id="rId15"/>
    <p:sldId id="272" r:id="rId16"/>
    <p:sldId id="280" r:id="rId17"/>
    <p:sldId id="281" r:id="rId18"/>
  </p:sldIdLst>
  <p:sldSz cx="11430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6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83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138"/>
      </p:cViewPr>
      <p:guideLst>
        <p:guide orient="horz" pos="2160"/>
        <p:guide pos="36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7C3EF-E566-4919-9642-19036902C52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43188" y="857250"/>
            <a:ext cx="38576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56FCF-7FA7-4245-8682-960AF33A1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65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56FCF-7FA7-4245-8682-960AF33A1D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990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56FCF-7FA7-4245-8682-960AF33A1D9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846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56FCF-7FA7-4245-8682-960AF33A1D9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12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3333750" y="0"/>
            <a:ext cx="809625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9525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208585" y="533400"/>
            <a:ext cx="638175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4193052" y="3539864"/>
            <a:ext cx="6393473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7339030" y="6557946"/>
            <a:ext cx="2503080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3AEE22A-24C0-48F0-A655-643FA60A81D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524250" y="6557946"/>
            <a:ext cx="3659653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9851105" y="6556248"/>
            <a:ext cx="735420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5043DB4-B9E4-4CB9-9A78-AE97EF38D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EE22A-24C0-48F0-A655-643FA60A81D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43DB4-B9E4-4CB9-9A78-AE97EF38D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91500" y="274956"/>
            <a:ext cx="1905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274643"/>
            <a:ext cx="752475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03520" y="6557946"/>
            <a:ext cx="2503080" cy="226902"/>
          </a:xfrm>
        </p:spPr>
        <p:txBody>
          <a:bodyPr/>
          <a:lstStyle>
            <a:extLst/>
          </a:lstStyle>
          <a:p>
            <a:fld id="{E3AEE22A-24C0-48F0-A655-643FA60A81D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" y="6556248"/>
            <a:ext cx="45720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18120" y="6553200"/>
            <a:ext cx="73542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5043DB4-B9E4-4CB9-9A78-AE97EF38D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EE22A-24C0-48F0-A655-643FA60A81D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43DB4-B9E4-4CB9-9A78-AE97EF38D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3500" y="2821838"/>
            <a:ext cx="7819360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3500" y="1905001"/>
            <a:ext cx="7819360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05298" y="6556810"/>
            <a:ext cx="2503080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3AEE22A-24C0-48F0-A655-643FA60A81D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69198" y="6556810"/>
            <a:ext cx="36195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7440" y="6555112"/>
            <a:ext cx="735420" cy="228600"/>
          </a:xfrm>
        </p:spPr>
        <p:txBody>
          <a:bodyPr/>
          <a:lstStyle>
            <a:extLst/>
          </a:lstStyle>
          <a:p>
            <a:fld id="{35043DB4-B9E4-4CB9-9A78-AE97EF38D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320040"/>
            <a:ext cx="905256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600201"/>
            <a:ext cx="440055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3510" y="1600201"/>
            <a:ext cx="440055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EE22A-24C0-48F0-A655-643FA60A81D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43DB4-B9E4-4CB9-9A78-AE97EF38D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320040"/>
            <a:ext cx="905256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5867400"/>
            <a:ext cx="440055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223510" y="5867400"/>
            <a:ext cx="440055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71500" y="1711840"/>
            <a:ext cx="440055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3510" y="1711840"/>
            <a:ext cx="440055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EE22A-24C0-48F0-A655-643FA60A81D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43DB4-B9E4-4CB9-9A78-AE97EF38D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320040"/>
            <a:ext cx="905256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EE22A-24C0-48F0-A655-643FA60A81D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43DB4-B9E4-4CB9-9A78-AE97EF38D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3AEE22A-24C0-48F0-A655-643FA60A81D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43DB4-B9E4-4CB9-9A78-AE97EF38D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28600"/>
            <a:ext cx="737235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71500" y="1497416"/>
            <a:ext cx="737235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71500" y="2133600"/>
            <a:ext cx="904875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EE22A-24C0-48F0-A655-643FA60A81D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43DB4-B9E4-4CB9-9A78-AE97EF38D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747461" y="1004669"/>
            <a:ext cx="539940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745883" y="998817"/>
            <a:ext cx="539940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6373" y="1143000"/>
            <a:ext cx="428625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36373" y="3283634"/>
            <a:ext cx="428625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EE22A-24C0-48F0-A655-643FA60A81D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43DB4-B9E4-4CB9-9A78-AE97EF38D2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829603" y="1041002"/>
            <a:ext cx="525780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0191750" y="0"/>
            <a:ext cx="123825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571500" y="320040"/>
            <a:ext cx="904875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571500" y="1609416"/>
            <a:ext cx="904875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307420" y="6557946"/>
            <a:ext cx="2503080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3AEE22A-24C0-48F0-A655-643FA60A81D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1500" y="6557946"/>
            <a:ext cx="45720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7814310" y="6556248"/>
            <a:ext cx="735420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5043DB4-B9E4-4CB9-9A78-AE97EF38D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10" Type="http://schemas.openxmlformats.org/officeDocument/2006/relationships/image" Target="../media/image22.jpeg"/><Relationship Id="rId4" Type="http://schemas.openxmlformats.org/officeDocument/2006/relationships/image" Target="../media/image16.jpeg"/><Relationship Id="rId9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e01289de68939942d0278a66c584b6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430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40718E5-5626-4007-B033-76AB702A165A}"/>
              </a:ext>
            </a:extLst>
          </p:cNvPr>
          <p:cNvSpPr txBox="1"/>
          <p:nvPr/>
        </p:nvSpPr>
        <p:spPr>
          <a:xfrm>
            <a:off x="2729131" y="2691812"/>
            <a:ext cx="67384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as-IN" sz="80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80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as-IN" sz="80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80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</a:t>
            </a:r>
            <a:r>
              <a:rPr lang="as-IN" sz="80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80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 </a:t>
            </a:r>
          </a:p>
        </p:txBody>
      </p:sp>
      <p:sp>
        <p:nvSpPr>
          <p:cNvPr id="2" name="Rectangle 1"/>
          <p:cNvSpPr/>
          <p:nvPr/>
        </p:nvSpPr>
        <p:spPr>
          <a:xfrm>
            <a:off x="9885459" y="6301859"/>
            <a:ext cx="1260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Nikosh" panose="02000000000000000000" pitchFamily="2" charset="0"/>
              </a:rPr>
              <a:t>মাসুদ</a:t>
            </a:r>
            <a:r>
              <a:rPr lang="en-US" dirty="0">
                <a:solidFill>
                  <a:srgbClr val="FF0000"/>
                </a:solidFill>
                <a:latin typeface="Nikosh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" panose="02000000000000000000" pitchFamily="2" charset="0"/>
              </a:rPr>
              <a:t>স্যার</a:t>
            </a:r>
            <a:r>
              <a:rPr lang="en-US" dirty="0">
                <a:solidFill>
                  <a:srgbClr val="FF0000"/>
                </a:solidFill>
                <a:latin typeface="Nikosh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" panose="02000000000000000000" pitchFamily="2" charset="0"/>
              </a:rPr>
              <a:t>সইক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71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99F546-AFEB-4FB0-BA13-EEE4F1380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207" y="179965"/>
            <a:ext cx="9858375" cy="1242716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এ</a:t>
            </a:r>
            <a:r>
              <a:rPr lang="as-IN" sz="40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ক </a:t>
            </a:r>
            <a:r>
              <a:rPr lang="as-IN" sz="40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4000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4B8036B-BB72-410A-A91F-D91AEF06E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468" y="4624303"/>
            <a:ext cx="10479063" cy="17734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“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বাংলাদেশে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নিরক্ষরতার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৫টি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কারণ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লিখ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”।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22D91F7-09E0-404D-B881-FB87B28B39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307" y="1616687"/>
            <a:ext cx="4595421" cy="2813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4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B21C54-2CA2-41A0-9F4F-057FD6AAA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718" y="66047"/>
            <a:ext cx="10825618" cy="942352"/>
          </a:xfrm>
        </p:spPr>
        <p:txBody>
          <a:bodyPr>
            <a:noAutofit/>
          </a:bodyPr>
          <a:lstStyle/>
          <a:p>
            <a:pPr algn="ctr"/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বিদ্যালয়ের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অনুন্নত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পরিবেশ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অব্যবস্থাপনা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92CFFB3A-0580-4276-A88E-1FDC1D80FF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837" y="1008399"/>
            <a:ext cx="8679766" cy="468901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7381D712-275C-41CC-B876-DEAF259C0F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838" y="1008398"/>
            <a:ext cx="8679766" cy="468901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91B64293-9F56-41DD-A8B0-6EF8DAEA7C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836" y="1008395"/>
            <a:ext cx="8679767" cy="468901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4B4F2C99-A0BA-4E4E-BE9D-3BEC69E14869}"/>
              </a:ext>
            </a:extLst>
          </p:cNvPr>
          <p:cNvSpPr txBox="1"/>
          <p:nvPr/>
        </p:nvSpPr>
        <p:spPr>
          <a:xfrm>
            <a:off x="113143" y="5697410"/>
            <a:ext cx="113168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অ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ঠাম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ো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গ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ুযোগ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সুবিধার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অভ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ব,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মিত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ক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স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া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হ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ওয়া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ম্যানেজিং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কমি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দস্যদের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উদাসীনতা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ই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্যাদি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46675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6FA6401-7F86-4BD1-B8CA-3CCC99B2F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6247" y="59802"/>
            <a:ext cx="4806740" cy="611706"/>
          </a:xfrm>
        </p:spPr>
        <p:txBody>
          <a:bodyPr anchor="t">
            <a:noAutofit/>
          </a:bodyPr>
          <a:lstStyle/>
          <a:p>
            <a:pPr algn="ctr"/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অনুন্নত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যোগাযোগ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ব্যবস্থা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F070F231-912B-4932-8173-565446B8E0AB}"/>
              </a:ext>
            </a:extLst>
          </p:cNvPr>
          <p:cNvSpPr txBox="1"/>
          <p:nvPr/>
        </p:nvSpPr>
        <p:spPr>
          <a:xfrm>
            <a:off x="460716" y="5657671"/>
            <a:ext cx="105085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২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থেকে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৪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কিমি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হেটেও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বিদ্যালয়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পাওয়া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যায়না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রাস্তাঘাট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যোগাযোগ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ব্যবস্থা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খুবই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অনুন্নত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8D54DBFD-0C30-4017-97EE-EB95CA8EB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12" y="758375"/>
            <a:ext cx="9312813" cy="481243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5DA45B21-1A7B-4E33-A6D8-7BAFF37ED5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13" y="758375"/>
            <a:ext cx="9263576" cy="481243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772CA181-FF67-4706-8847-55D3244803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976" y="758372"/>
            <a:ext cx="9312813" cy="481243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699596" y="6257835"/>
            <a:ext cx="1260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Nikosh" panose="02000000000000000000" pitchFamily="2" charset="0"/>
              </a:rPr>
              <a:t>মাসুদ</a:t>
            </a:r>
            <a:r>
              <a:rPr lang="en-US" dirty="0">
                <a:solidFill>
                  <a:srgbClr val="FF0000"/>
                </a:solidFill>
                <a:latin typeface="Nikosh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" panose="02000000000000000000" pitchFamily="2" charset="0"/>
              </a:rPr>
              <a:t>স্যার</a:t>
            </a:r>
            <a:r>
              <a:rPr lang="en-US" dirty="0">
                <a:solidFill>
                  <a:srgbClr val="FF0000"/>
                </a:solidFill>
                <a:latin typeface="Nikosh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" panose="02000000000000000000" pitchFamily="2" charset="0"/>
              </a:rPr>
              <a:t>সইক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97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8CB7C5-1A37-4D11-9B6C-67D10DF19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5711" y="119909"/>
            <a:ext cx="4378573" cy="611706"/>
          </a:xfrm>
        </p:spPr>
        <p:txBody>
          <a:bodyPr anchor="t">
            <a:noAutofit/>
          </a:bodyPr>
          <a:lstStyle/>
          <a:p>
            <a:pPr algn="ctr"/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যৌতুক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প্রথা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C0EEAAD-8490-4B5C-857F-F69508817457}"/>
              </a:ext>
            </a:extLst>
          </p:cNvPr>
          <p:cNvSpPr txBox="1"/>
          <p:nvPr/>
        </p:nvSpPr>
        <p:spPr>
          <a:xfrm>
            <a:off x="14287" y="5696334"/>
            <a:ext cx="1143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মেয়েদের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উচ্চ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শিক্ষিত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উপযুক্ত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পাত্রের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সাথে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বিবাহ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দিতে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মোটা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অঙ্কের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টাকা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যৌতুক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হিসেবে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দিতে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তাই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অল্প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বয়সে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তাদের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বিবাহ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দিয়ে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দেন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361A65B2-8778-4B67-B502-9CCB6A45FC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38" y="731615"/>
            <a:ext cx="9715499" cy="485689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890876AF-3CFC-4CCF-8992-FE5AD6F234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38" y="735248"/>
            <a:ext cx="9842109" cy="484962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5C9EE738-23F0-4F47-A63E-96446FE43A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38" y="731613"/>
            <a:ext cx="9842109" cy="485326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759921" y="358647"/>
            <a:ext cx="1260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Nikosh" panose="02000000000000000000" pitchFamily="2" charset="0"/>
              </a:rPr>
              <a:t>মাসুদ</a:t>
            </a:r>
            <a:r>
              <a:rPr lang="en-US" dirty="0">
                <a:solidFill>
                  <a:srgbClr val="FF0000"/>
                </a:solidFill>
                <a:latin typeface="Nikosh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" panose="02000000000000000000" pitchFamily="2" charset="0"/>
              </a:rPr>
              <a:t>স্যার</a:t>
            </a:r>
            <a:r>
              <a:rPr lang="en-US" dirty="0">
                <a:solidFill>
                  <a:srgbClr val="FF0000"/>
                </a:solidFill>
                <a:latin typeface="Nikosh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" panose="02000000000000000000" pitchFamily="2" charset="0"/>
              </a:rPr>
              <a:t>সইক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27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DE9342-5BB6-43C0-9B1F-0CBB0B921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812" y="150430"/>
            <a:ext cx="9858375" cy="623294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গ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A1385A6-E45A-4E85-9FFB-0A70E0935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812" y="5788493"/>
            <a:ext cx="9858374" cy="8535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          “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বাংলাদেশে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নিরক্ষরতার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কারণগুলো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উল্লেখ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”।    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DB19121-876E-4728-BD0E-421F9EE529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6086" y="1055078"/>
            <a:ext cx="7680960" cy="436776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813896" y="5845912"/>
            <a:ext cx="1260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Nikosh" panose="02000000000000000000" pitchFamily="2" charset="0"/>
              </a:rPr>
              <a:t>মাসুদ</a:t>
            </a:r>
            <a:r>
              <a:rPr lang="en-US" dirty="0">
                <a:solidFill>
                  <a:srgbClr val="FF0000"/>
                </a:solidFill>
                <a:latin typeface="Nikosh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" panose="02000000000000000000" pitchFamily="2" charset="0"/>
              </a:rPr>
              <a:t>স্যার</a:t>
            </a:r>
            <a:r>
              <a:rPr lang="en-US" dirty="0">
                <a:solidFill>
                  <a:srgbClr val="FF0000"/>
                </a:solidFill>
                <a:latin typeface="Nikosh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" panose="02000000000000000000" pitchFamily="2" charset="0"/>
              </a:rPr>
              <a:t>সইক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24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9C6D0E2-37E3-48B5-86F1-3B0CF7E37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596" y="64777"/>
            <a:ext cx="10506808" cy="1200834"/>
          </a:xfrm>
        </p:spPr>
        <p:txBody>
          <a:bodyPr>
            <a:normAutofit/>
          </a:bodyPr>
          <a:lstStyle/>
          <a:p>
            <a:pPr algn="ctr"/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মূল্যায়ন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3C5A2E4-2712-46F4-8F87-115CE5F55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151" y="1513054"/>
            <a:ext cx="11289323" cy="524385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১।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নিচের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কোনটি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বাংলাদেশে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নিরক্ষরতার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কারন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ক।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দারিদ্র্য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                            খ।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বিদ্যালয়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স্বল্পতা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গ।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শিক্ষক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স্বল্পতা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                   ঘ।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নারীর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সমমর্যাদা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২।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নিরক্ষরতা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কেন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বাড়ে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ক।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শিক্ষার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উন্নয়ন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                 খ।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দারিদ্র্যতা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কমলে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গ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বিদ্যালয়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স্বল্পতা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               ঘ।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বিজ্ঞান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শিক্ষার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উন্নয়ন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৩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বাংলাদেশের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সমাজে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কন্যা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সন্তানের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উপর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নেতিবাচক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প্রভাব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দেখা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যায়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 ক।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শহরে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                           খ।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গ্রামে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গ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রাজধানীতে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                    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ঘ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পৌর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এলাকা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endParaRPr lang="en-US" sz="3375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="" xmlns:a16="http://schemas.microsoft.com/office/drawing/2014/main" id="{6EE9924B-952F-4C77-9428-F551CFD26A92}"/>
              </a:ext>
            </a:extLst>
          </p:cNvPr>
          <p:cNvSpPr/>
          <p:nvPr/>
        </p:nvSpPr>
        <p:spPr>
          <a:xfrm>
            <a:off x="4814668" y="2693260"/>
            <a:ext cx="483782" cy="4615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/>
          </a:p>
        </p:txBody>
      </p:sp>
      <p:sp>
        <p:nvSpPr>
          <p:cNvPr id="5" name="Rectangle: Rounded Corners 4">
            <a:extLst>
              <a:ext uri="{FF2B5EF4-FFF2-40B4-BE49-F238E27FC236}">
                <a16:creationId xmlns="" xmlns:a16="http://schemas.microsoft.com/office/drawing/2014/main" id="{D1CC7811-87A0-4E7F-B5C3-9D0DE65C5675}"/>
              </a:ext>
            </a:extLst>
          </p:cNvPr>
          <p:cNvSpPr/>
          <p:nvPr/>
        </p:nvSpPr>
        <p:spPr>
          <a:xfrm>
            <a:off x="728303" y="4312147"/>
            <a:ext cx="483782" cy="4615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/>
          </a:p>
        </p:txBody>
      </p:sp>
      <p:sp>
        <p:nvSpPr>
          <p:cNvPr id="6" name="Rectangle: Rounded Corners 5">
            <a:extLst>
              <a:ext uri="{FF2B5EF4-FFF2-40B4-BE49-F238E27FC236}">
                <a16:creationId xmlns="" xmlns:a16="http://schemas.microsoft.com/office/drawing/2014/main" id="{6F9B58A1-8716-4FF7-A86B-7DA188CD68EE}"/>
              </a:ext>
            </a:extLst>
          </p:cNvPr>
          <p:cNvSpPr/>
          <p:nvPr/>
        </p:nvSpPr>
        <p:spPr>
          <a:xfrm>
            <a:off x="4875653" y="5439565"/>
            <a:ext cx="483782" cy="4615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/>
          </a:p>
        </p:txBody>
      </p:sp>
      <p:sp>
        <p:nvSpPr>
          <p:cNvPr id="7" name="Rectangle 6"/>
          <p:cNvSpPr/>
          <p:nvPr/>
        </p:nvSpPr>
        <p:spPr>
          <a:xfrm>
            <a:off x="8370984" y="5716495"/>
            <a:ext cx="1260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Nikosh" panose="02000000000000000000" pitchFamily="2" charset="0"/>
              </a:rPr>
              <a:t>মাসুদ</a:t>
            </a:r>
            <a:r>
              <a:rPr lang="en-US" dirty="0">
                <a:solidFill>
                  <a:srgbClr val="FF0000"/>
                </a:solidFill>
                <a:latin typeface="Nikosh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" panose="02000000000000000000" pitchFamily="2" charset="0"/>
              </a:rPr>
              <a:t>স্যার</a:t>
            </a:r>
            <a:r>
              <a:rPr lang="en-US" dirty="0">
                <a:solidFill>
                  <a:srgbClr val="FF0000"/>
                </a:solidFill>
                <a:latin typeface="Nikosh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" panose="02000000000000000000" pitchFamily="2" charset="0"/>
              </a:rPr>
              <a:t>সইক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20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3137A9D-5339-48AB-84A2-7E2E0F5BA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0743" y="294813"/>
            <a:ext cx="4618171" cy="667657"/>
          </a:xfrm>
        </p:spPr>
        <p:txBody>
          <a:bodyPr>
            <a:normAutofit fontScale="90000"/>
          </a:bodyPr>
          <a:lstStyle/>
          <a:p>
            <a:r>
              <a:rPr lang="en-US" sz="5063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as-IN" sz="5063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5063" dirty="0">
                <a:latin typeface="Nikosh" panose="02000000000000000000" pitchFamily="2" charset="0"/>
                <a:cs typeface="Nikosh" panose="02000000000000000000" pitchFamily="2" charset="0"/>
              </a:rPr>
              <a:t>ড়</a:t>
            </a:r>
            <a:r>
              <a:rPr lang="as-IN" sz="5063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5063" dirty="0"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as-IN" sz="5063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5063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5063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5063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C23F349-12E2-4D1A-B483-907B469B6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38410"/>
            <a:ext cx="10044332" cy="58631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অষ্টম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শ্রেণির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ছাত্রি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রোকাইয়ার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বিয়ে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প্রতিষ্ঠিত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ব্যবসায়ী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সবুজ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আহমেদের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সাথে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। 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বছর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ঘুরতেই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রোকাইয়ার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কোল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আলোকিত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জন্ম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নেয়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একটি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পুত্র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সন্তান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রোকাইয়ার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গ্রামে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এখন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অনেক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নিরক্ষর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নারী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রয়েছে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যারা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নিজেদের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অধিকার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বিষয়ে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সচেতন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নয়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0" indent="0">
              <a:buNone/>
            </a:pPr>
            <a:endParaRPr lang="en-US" sz="36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ক.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সমাজবিজ্ঞান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কাকে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খ.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সমাজবিজ্ঞান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মানুষের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মধ্যে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সচেতনতা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জাগ্রত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বুঝিয়ে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লেখ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  <a:p>
            <a:pPr marL="0" indent="0">
              <a:buNone/>
            </a:pP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গ.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উদ্দীপকে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রোকাইয়ার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বিয়ে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বাংলাদেশের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সমস্যাকে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চিহ্নিত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করেছে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?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ব্যাখ্যা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  <a:p>
            <a:pPr marL="0" indent="0">
              <a:buNone/>
            </a:pP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ঘ.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রোকাইয়ার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গ্রামের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সমস্যা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প্রতিরোধে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সমাজবিজ্ঞানের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জ্ঞান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বিশেষ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ভূমিকা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রাখতে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মূল্যায়ন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।  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403BA4C-4CFE-4406-B4E7-8E5E0AF8425C}"/>
              </a:ext>
            </a:extLst>
          </p:cNvPr>
          <p:cNvSpPr txBox="1"/>
          <p:nvPr/>
        </p:nvSpPr>
        <p:spPr>
          <a:xfrm>
            <a:off x="1585335" y="1729012"/>
            <a:ext cx="5450816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375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784051" y="6189303"/>
            <a:ext cx="1260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Nikosh" panose="02000000000000000000" pitchFamily="2" charset="0"/>
              </a:rPr>
              <a:t>মাসুদ</a:t>
            </a:r>
            <a:r>
              <a:rPr lang="en-US" dirty="0">
                <a:solidFill>
                  <a:srgbClr val="FF0000"/>
                </a:solidFill>
                <a:latin typeface="Nikosh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" panose="02000000000000000000" pitchFamily="2" charset="0"/>
              </a:rPr>
              <a:t>স্যার</a:t>
            </a:r>
            <a:r>
              <a:rPr lang="en-US" dirty="0">
                <a:solidFill>
                  <a:srgbClr val="FF0000"/>
                </a:solidFill>
                <a:latin typeface="Nikosh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" panose="02000000000000000000" pitchFamily="2" charset="0"/>
              </a:rPr>
              <a:t>সইক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55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mages1544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1430000" cy="6858000"/>
          </a:xfrm>
        </p:spPr>
      </p:pic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0EE9D199-2DF6-4D67-971E-6655C61D5D60}"/>
              </a:ext>
            </a:extLst>
          </p:cNvPr>
          <p:cNvSpPr txBox="1"/>
          <p:nvPr/>
        </p:nvSpPr>
        <p:spPr>
          <a:xfrm>
            <a:off x="4670475" y="734284"/>
            <a:ext cx="4450104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0" dirty="0" err="1">
                <a:latin typeface="Nikosh" panose="02000000000000000000" pitchFamily="2" charset="0"/>
                <a:cs typeface="Nikosh" panose="02000000000000000000" pitchFamily="2" charset="0"/>
              </a:rPr>
              <a:t>ধন</a:t>
            </a:r>
            <a:r>
              <a:rPr lang="as-IN" sz="825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8250" dirty="0"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as-IN" sz="825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825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8250" dirty="0"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en-US" sz="825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8273331" y="5973246"/>
            <a:ext cx="1260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Nikosh" panose="02000000000000000000" pitchFamily="2" charset="0"/>
              </a:rPr>
              <a:t>মাসুদ</a:t>
            </a:r>
            <a:r>
              <a:rPr lang="en-US" dirty="0" smtClean="0">
                <a:solidFill>
                  <a:srgbClr val="FF0000"/>
                </a:solidFill>
                <a:latin typeface="Nikosh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" panose="02000000000000000000" pitchFamily="2" charset="0"/>
              </a:rPr>
              <a:t>স্যার</a:t>
            </a:r>
            <a:r>
              <a:rPr lang="en-US" dirty="0" smtClean="0">
                <a:solidFill>
                  <a:srgbClr val="FF0000"/>
                </a:solidFill>
                <a:latin typeface="Nikosh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" panose="02000000000000000000" pitchFamily="2" charset="0"/>
              </a:rPr>
              <a:t>সইক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3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7F3C2E-A624-4D32-A097-3E404E924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0969" y="0"/>
            <a:ext cx="8354707" cy="120083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চ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ি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40D8A8B-A8F8-483A-88E2-A046B6246584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790803" y="3522262"/>
            <a:ext cx="5257531" cy="314443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এ.কে.এম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মাসুদুজ্জামান</a:t>
            </a:r>
            <a:endParaRPr lang="en-US" sz="36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as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ভ</a:t>
            </a:r>
            <a:r>
              <a:rPr lang="as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ষক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সমাজবি</a:t>
            </a:r>
            <a:r>
              <a:rPr lang="as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ঞ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ইন্দুরকানী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কলেজ</a:t>
            </a:r>
            <a:endParaRPr lang="en-US" sz="36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ইন্দুরকানী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পিরোজপুর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মোবাইল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ন</a:t>
            </a:r>
            <a:r>
              <a:rPr lang="as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ং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-01818321562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5117329-872B-4830-8B6F-AADE7AB4F2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275385" y="2481237"/>
            <a:ext cx="4863234" cy="401664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শ্রেণি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    :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দ্বাদশ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বি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ষ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য়    : 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জবিজ্ঞান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২য় প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অধ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য়   :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নবম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সাধারণ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   :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বাংলাদেশে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সমস্যা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প্রতিকারের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উপায়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বিশেষ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: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বাংলাদেশের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নিরক্ষরতা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কারন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    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: 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৪৫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মিনিট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8" name="Picture 7" descr="69047052_2443707415907374_146657524817749606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7676" y="117228"/>
            <a:ext cx="2370114" cy="31601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Rectangle 2"/>
          <p:cNvSpPr/>
          <p:nvPr/>
        </p:nvSpPr>
        <p:spPr>
          <a:xfrm>
            <a:off x="8049663" y="415751"/>
            <a:ext cx="1260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Nikosh" panose="02000000000000000000" pitchFamily="2" charset="0"/>
              </a:rPr>
              <a:t>মাসুদ</a:t>
            </a:r>
            <a:r>
              <a:rPr lang="en-US" dirty="0">
                <a:solidFill>
                  <a:srgbClr val="FF0000"/>
                </a:solidFill>
                <a:latin typeface="Nikosh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" panose="02000000000000000000" pitchFamily="2" charset="0"/>
              </a:rPr>
              <a:t>স্যার</a:t>
            </a:r>
            <a:r>
              <a:rPr lang="en-US" dirty="0">
                <a:solidFill>
                  <a:srgbClr val="FF0000"/>
                </a:solidFill>
                <a:latin typeface="Nikosh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" panose="02000000000000000000" pitchFamily="2" charset="0"/>
              </a:rPr>
              <a:t>সইক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20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717D84-2D9E-4FBD-91BF-8A737FE7E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36" y="189394"/>
            <a:ext cx="9959927" cy="879752"/>
          </a:xfrm>
        </p:spPr>
        <p:txBody>
          <a:bodyPr anchor="t">
            <a:normAutofit/>
          </a:bodyPr>
          <a:lstStyle/>
          <a:p>
            <a:pPr algn="ctr"/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নিচের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চিত্রগুলো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লক্ষ্য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CBF1B833-14C7-4673-A961-6401107AA0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36" y="1069146"/>
            <a:ext cx="9959927" cy="559946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2DE6475B-0FCA-4B54-97E0-162C4D5246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37" y="1069146"/>
            <a:ext cx="9959926" cy="55994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957FF35E-3A1D-40E7-8069-71E4A578503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36" y="1069146"/>
            <a:ext cx="9959927" cy="559945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2BE2B34C-0539-44F1-96CF-4640E35F3A3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35" y="1069144"/>
            <a:ext cx="9959928" cy="559945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F457731D-7CAB-485A-97CA-737038AEA96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47" y="1069143"/>
            <a:ext cx="9959928" cy="559945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585297" y="259938"/>
            <a:ext cx="1260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Nikosh" panose="02000000000000000000" pitchFamily="2" charset="0"/>
              </a:rPr>
              <a:t>মাসুদ</a:t>
            </a:r>
            <a:r>
              <a:rPr lang="en-US" dirty="0">
                <a:solidFill>
                  <a:srgbClr val="FF0000"/>
                </a:solidFill>
                <a:latin typeface="Nikosh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" panose="02000000000000000000" pitchFamily="2" charset="0"/>
              </a:rPr>
              <a:t>স্যার</a:t>
            </a:r>
            <a:r>
              <a:rPr lang="en-US" dirty="0">
                <a:solidFill>
                  <a:srgbClr val="FF0000"/>
                </a:solidFill>
                <a:latin typeface="Nikosh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" panose="02000000000000000000" pitchFamily="2" charset="0"/>
              </a:rPr>
              <a:t>সইক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BD1243-E3A7-4453-A9A3-9E20E0116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8499" y="918039"/>
            <a:ext cx="4058227" cy="1200835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latin typeface="Nikosh" panose="02000000000000000000" pitchFamily="2" charset="0"/>
                <a:cs typeface="Nikosh" panose="02000000000000000000" pitchFamily="2" charset="0"/>
              </a:rPr>
              <a:t>আ</a:t>
            </a:r>
            <a:r>
              <a:rPr lang="as-IN" sz="6000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60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as-IN" sz="60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6000" dirty="0"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as-IN" sz="60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6000" dirty="0" err="1">
                <a:latin typeface="Nikosh" panose="02000000000000000000" pitchFamily="2" charset="0"/>
                <a:cs typeface="Nikosh" panose="02000000000000000000" pitchFamily="2" charset="0"/>
              </a:rPr>
              <a:t>াঠ</a:t>
            </a:r>
            <a:r>
              <a:rPr lang="en-US" sz="6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3B976EF-B700-441D-8A2C-BA82CACA9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852" y="2627141"/>
            <a:ext cx="10452296" cy="18261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>
                <a:latin typeface="Nikosh" panose="02000000000000000000" pitchFamily="2" charset="0"/>
                <a:cs typeface="Nikosh" panose="02000000000000000000" pitchFamily="2" charset="0"/>
              </a:rPr>
              <a:t>            “</a:t>
            </a:r>
            <a:r>
              <a:rPr lang="en-US" sz="6000" dirty="0" err="1">
                <a:latin typeface="Nikosh" panose="02000000000000000000" pitchFamily="2" charset="0"/>
                <a:cs typeface="Nikosh" panose="02000000000000000000" pitchFamily="2" charset="0"/>
              </a:rPr>
              <a:t>বাংলাদেশে</a:t>
            </a:r>
            <a:r>
              <a:rPr lang="en-US" sz="6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000" dirty="0" err="1">
                <a:latin typeface="Nikosh" panose="02000000000000000000" pitchFamily="2" charset="0"/>
                <a:cs typeface="Nikosh" panose="02000000000000000000" pitchFamily="2" charset="0"/>
              </a:rPr>
              <a:t>নিরক্ষরতা</a:t>
            </a:r>
            <a:r>
              <a:rPr lang="en-US" sz="6000" dirty="0">
                <a:latin typeface="Nikosh" panose="02000000000000000000" pitchFamily="2" charset="0"/>
                <a:cs typeface="Nikosh" panose="02000000000000000000" pitchFamily="2" charset="0"/>
              </a:rPr>
              <a:t> ” </a:t>
            </a:r>
          </a:p>
        </p:txBody>
      </p:sp>
    </p:spTree>
    <p:extLst>
      <p:ext uri="{BB962C8B-B14F-4D97-AF65-F5344CB8AC3E}">
        <p14:creationId xmlns:p14="http://schemas.microsoft.com/office/powerpoint/2010/main" val="413715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7499483-8FC2-4ACE-B881-EB991BC7B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4156" y="472298"/>
            <a:ext cx="9858375" cy="1242716"/>
          </a:xfrm>
        </p:spPr>
        <p:txBody>
          <a:bodyPr>
            <a:normAutofit/>
          </a:bodyPr>
          <a:lstStyle/>
          <a:p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এই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শ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েষে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শিক্ষার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থ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ী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68D6E0A-B919-4555-8BBE-4CDE55951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844" y="2178796"/>
            <a:ext cx="10185008" cy="4404884"/>
          </a:xfrm>
        </p:spPr>
        <p:txBody>
          <a:bodyPr>
            <a:normAutofit/>
          </a:bodyPr>
          <a:lstStyle/>
          <a:p>
            <a:r>
              <a:rPr lang="en-US" sz="3375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বাংলাদেশে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নিরক্ষরতার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কারণ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চিহ্নিত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বে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বাংলাদেশের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সমাজে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নিরক্ষরতার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কারণ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ব্যাখ্যা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94328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32B0B49-DEC7-4BBD-8F4F-236C4780B0E8}"/>
              </a:ext>
            </a:extLst>
          </p:cNvPr>
          <p:cNvSpPr txBox="1"/>
          <p:nvPr/>
        </p:nvSpPr>
        <p:spPr>
          <a:xfrm>
            <a:off x="648905" y="343042"/>
            <a:ext cx="101321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একনজরে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বাংলাদেশে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নিরক্ষরতার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কারণ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7BA1F5A-9C67-4757-AC0F-455386424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342" y="1392700"/>
            <a:ext cx="9270609" cy="6035041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দারিদ্র্য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কন্যাসন্তানের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প্রতি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নেতিবাচক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মনোভাব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</a:p>
          <a:p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বিদ্যালয়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শিক্ষক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স্বল্পতা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বিদ্যালয়ে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অনুন্নত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পরিবেশ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অব্যবস্থাপনা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অনুন্নত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যোগাযোগ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ব্যবস্থা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যৌতুক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প্রথা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         </a:t>
            </a:r>
          </a:p>
          <a:p>
            <a:pPr marL="0" indent="0">
              <a:buNone/>
            </a:pP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361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1006C12-B9CF-4817-BDF8-16892652D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904" y="5772338"/>
            <a:ext cx="10846191" cy="1242716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প্রতিদিন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দু’বেলা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দু’মুঠো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অন্নের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সংস্থান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যাদের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কষ্টকর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তাদের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পক্ষে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সন্তানের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লেখাপড়ার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খরচ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যোগানো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আশাতীত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32B0B49-DEC7-4BBD-8F4F-236C4780B0E8}"/>
              </a:ext>
            </a:extLst>
          </p:cNvPr>
          <p:cNvSpPr txBox="1"/>
          <p:nvPr/>
        </p:nvSpPr>
        <p:spPr>
          <a:xfrm>
            <a:off x="2531887" y="253657"/>
            <a:ext cx="63662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দারিদ্র্য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4F75EEB1-798F-43BD-AC4D-B46953D58D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946" y="961543"/>
            <a:ext cx="8750106" cy="481079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AB46C862-058A-4F92-A1D0-537DAC381E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946" y="961542"/>
            <a:ext cx="8750106" cy="481079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428F5742-8D4A-4257-94C2-71A2E19444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947" y="961542"/>
            <a:ext cx="8750106" cy="481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9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1006C12-B9CF-4817-BDF8-16892652D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09" y="5615284"/>
            <a:ext cx="11176782" cy="1242716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গ্রাম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বাংলায়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এখনও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পুত্রসন্তান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জন্ম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নিলে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উচ্চস্বরে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আযান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দিয়ে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পৃথিবীতে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তার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আগমনকে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স্বাগত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জানানো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অথচ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কন্যাসন্তানের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প্রতি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তেমনটি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32B0B49-DEC7-4BBD-8F4F-236C4780B0E8}"/>
              </a:ext>
            </a:extLst>
          </p:cNvPr>
          <p:cNvSpPr txBox="1"/>
          <p:nvPr/>
        </p:nvSpPr>
        <p:spPr>
          <a:xfrm>
            <a:off x="2531887" y="253657"/>
            <a:ext cx="63662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কন্যাসন্তানের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প্রতি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নেতিবাচক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মনোভাব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FE120417-1B67-44F2-B3E1-582210CAC6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92" y="961543"/>
            <a:ext cx="9355015" cy="465374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EFDC3B87-58F8-425B-96AF-61C569AA99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92" y="961543"/>
            <a:ext cx="9355015" cy="465374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974D39DF-56AC-4208-8B17-4D7A66001A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92" y="961543"/>
            <a:ext cx="9355015" cy="4653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58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1B3E1F-BE0E-4E08-B30F-E7BA3EBAD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204" y="217749"/>
            <a:ext cx="9858375" cy="1242716"/>
          </a:xfrm>
        </p:spPr>
        <p:txBody>
          <a:bodyPr anchor="t">
            <a:normAutofit/>
          </a:bodyPr>
          <a:lstStyle/>
          <a:p>
            <a:pPr algn="ctr"/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বিদ্যালয়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শিক্ষক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স্বল্পতা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="" xmlns:a16="http://schemas.microsoft.com/office/drawing/2014/main" id="{E63A5A57-FFD8-4A1C-A998-138F5CC5D6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887" y="986972"/>
            <a:ext cx="9393186" cy="4427382"/>
          </a:xfr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870C1000-AF63-4806-B0B8-662E2091D40B}"/>
              </a:ext>
            </a:extLst>
          </p:cNvPr>
          <p:cNvSpPr txBox="1"/>
          <p:nvPr/>
        </p:nvSpPr>
        <p:spPr>
          <a:xfrm>
            <a:off x="454459" y="5657671"/>
            <a:ext cx="10521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সার্বিকভাবে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বিদ্যালয়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শিক্ষক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স্বল্পতা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এমনকি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বয়ঃপ্রাপ্ত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মেয়েদের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সহশিক্ষা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পছন্দ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="" xmlns:a16="http://schemas.microsoft.com/office/drawing/2014/main" id="{DA013C76-A33A-493E-90D9-14F68D026B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381" y="971777"/>
            <a:ext cx="9257546" cy="442738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="" xmlns:a16="http://schemas.microsoft.com/office/drawing/2014/main" id="{7CC0DB06-FC2F-4482-9942-57114CDAA7E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99" y="986972"/>
            <a:ext cx="9388174" cy="4427381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="" xmlns:a16="http://schemas.microsoft.com/office/drawing/2014/main" id="{83EB549D-2926-4D8A-AD4A-48A0A9079AF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99" y="971776"/>
            <a:ext cx="9395692" cy="442738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="" xmlns:a16="http://schemas.microsoft.com/office/drawing/2014/main" id="{28126076-CDF6-4DF3-B0E6-6E1D9D3E5F5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99" y="971777"/>
            <a:ext cx="9393186" cy="4427381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="" xmlns:a16="http://schemas.microsoft.com/office/drawing/2014/main" id="{02EDB7E6-48F2-4C4E-B735-D3D5765482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24" y="1017458"/>
            <a:ext cx="9393185" cy="4427381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="" xmlns:a16="http://schemas.microsoft.com/office/drawing/2014/main" id="{2D302657-BB3D-425A-B4FB-C6FD8ACBB9E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99" y="956580"/>
            <a:ext cx="9393186" cy="4488911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="" xmlns:a16="http://schemas.microsoft.com/office/drawing/2014/main" id="{930222AC-3CCE-49E1-9B09-2A454666BC7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357" y="894305"/>
            <a:ext cx="9390680" cy="4488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6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611</TotalTime>
  <Words>556</Words>
  <Application>Microsoft Office PowerPoint</Application>
  <PresentationFormat>Custom</PresentationFormat>
  <Paragraphs>73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Calibri</vt:lpstr>
      <vt:lpstr>Nikosh</vt:lpstr>
      <vt:lpstr>Trebuchet MS</vt:lpstr>
      <vt:lpstr>Wingdings</vt:lpstr>
      <vt:lpstr>Wingdings 2</vt:lpstr>
      <vt:lpstr>Opulent</vt:lpstr>
      <vt:lpstr>PowerPoint Presentation</vt:lpstr>
      <vt:lpstr>পরিচিতি </vt:lpstr>
      <vt:lpstr>নিচের চিত্রগুলো লক্ষ্য কর </vt:lpstr>
      <vt:lpstr>আজকের পাঠ </vt:lpstr>
      <vt:lpstr>এই পাঠ শেষে শিক্ষার্থীরা …</vt:lpstr>
      <vt:lpstr>PowerPoint Presentation</vt:lpstr>
      <vt:lpstr>প্রতিদিন দু’বেলা দু’মুঠো অন্নের সংস্থান করা যাদের জন্য কষ্টকর তাদের পক্ষে সন্তানের লেখাপড়ার খরচ যোগানো আশাতীত। </vt:lpstr>
      <vt:lpstr>গ্রাম বাংলায় এখনও পুত্রসন্তান জন্ম নিলে উচ্চস্বরে আযান দিয়ে পৃথিবীতে তার আগমনকে স্বাগত জানানো হয় অথচ কন্যাসন্তানের প্রতি তেমনটি করা হয় না। </vt:lpstr>
      <vt:lpstr>বিদ্যালয় ও শিক্ষক স্বল্পতা </vt:lpstr>
      <vt:lpstr>একক কাজ </vt:lpstr>
      <vt:lpstr>বিদ্যালয়ের অনুন্নত পরিবেশ ও অব্যবস্থাপনা </vt:lpstr>
      <vt:lpstr>অনুন্নত যোগাযোগ ব্যবস্থা </vt:lpstr>
      <vt:lpstr>যৌতুক প্রথা </vt:lpstr>
      <vt:lpstr>দলগত কাজ </vt:lpstr>
      <vt:lpstr>মূল্যায়ন </vt:lpstr>
      <vt:lpstr>বাড়ির কাজ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মাল্টিমিডিয়া ক্লাশে সবাইকে স্বাগতম </dc:title>
  <dc:creator>MD HAFIZUR RAHMAN</dc:creator>
  <cp:lastModifiedBy>Rajib</cp:lastModifiedBy>
  <cp:revision>60</cp:revision>
  <dcterms:created xsi:type="dcterms:W3CDTF">2019-12-14T12:04:09Z</dcterms:created>
  <dcterms:modified xsi:type="dcterms:W3CDTF">2020-10-21T05:52:38Z</dcterms:modified>
</cp:coreProperties>
</file>