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7" r:id="rId2"/>
    <p:sldId id="260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73" r:id="rId11"/>
    <p:sldId id="269" r:id="rId12"/>
    <p:sldId id="274" r:id="rId13"/>
    <p:sldId id="275" r:id="rId14"/>
    <p:sldId id="270" r:id="rId15"/>
    <p:sldId id="276" r:id="rId16"/>
    <p:sldId id="277" r:id="rId17"/>
    <p:sldId id="278" r:id="rId18"/>
    <p:sldId id="271" r:id="rId19"/>
    <p:sldId id="272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FD18-7A7A-4086-BA75-FE5DFE1D584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AD8E-CA1A-4982-9DD2-DF49F4F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70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3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49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619A-0125-4F1A-B652-7E6CE2EB25C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9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wisconsin/janesville/pink-flower-in-full-bloom.jpg.php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EE40D-2764-483C-811A-B857233906A9}"/>
              </a:ext>
            </a:extLst>
          </p:cNvPr>
          <p:cNvSpPr txBox="1"/>
          <p:nvPr/>
        </p:nvSpPr>
        <p:spPr>
          <a:xfrm>
            <a:off x="4004309" y="729068"/>
            <a:ext cx="418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সমিল্লাহির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C771D-4C69-44D2-867D-1B043654D9B2}"/>
              </a:ext>
            </a:extLst>
          </p:cNvPr>
          <p:cNvSpPr txBox="1"/>
          <p:nvPr/>
        </p:nvSpPr>
        <p:spPr>
          <a:xfrm>
            <a:off x="2705100" y="1524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5E656-B120-445B-87B8-CD83EC8C0F3D}"/>
              </a:ext>
            </a:extLst>
          </p:cNvPr>
          <p:cNvSpPr txBox="1"/>
          <p:nvPr/>
        </p:nvSpPr>
        <p:spPr>
          <a:xfrm>
            <a:off x="1295400" y="34290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সিইপিজেড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A1D8A-C3D6-42FC-B299-DB2843FB7A73}"/>
              </a:ext>
            </a:extLst>
          </p:cNvPr>
          <p:cNvSpPr txBox="1"/>
          <p:nvPr/>
        </p:nvSpPr>
        <p:spPr>
          <a:xfrm>
            <a:off x="6168391" y="3521332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দ্বিঘাত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57400" y="444500"/>
            <a:ext cx="7772400" cy="1003300"/>
          </a:xfrm>
          <a:prstGeom prst="flowChartTerminator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7809" y="32412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87118" y="1447801"/>
                <a:ext cx="5912965" cy="4796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=0</a:t>
                </a:r>
                <a:endParaRPr lang="b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ea typeface="Cambria Math"/>
                    <a:cs typeface="NikoshBAN" pitchFamily="2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bn-IN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0</a:t>
                </a:r>
                <a:endParaRPr lang="bn-I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6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  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±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√{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}</m:t>
                            </m:r>
                          </m:sup>
                        </m:sSup>
                      </m:num>
                      <m:den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(−</m:t>
                        </m:r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 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𝟗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   ±√{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𝟖𝟏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𝟐𝟒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 }</m:t>
                          </m:r>
                          <m:r>
                            <m:rPr>
                              <m:nor/>
                            </m:rPr>
                            <a:rPr lang="en-US" sz="2800" b="1" i="1" dirty="0">
                              <a:solidFill>
                                <a:schemeClr val="bg1"/>
                              </a:solidFill>
                              <a:cs typeface="NikoshBAN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        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  ±√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𝟏𝟎𝟓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     =</m:t>
                    </m:r>
                  </m:oMath>
                </a14:m>
                <a:r>
                  <a:rPr lang="en-US" sz="2800" b="1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118" y="1447801"/>
                <a:ext cx="5912965" cy="4796121"/>
              </a:xfrm>
              <a:prstGeom prst="rect">
                <a:avLst/>
              </a:prstGeom>
              <a:blipFill>
                <a:blip r:embed="rId3"/>
                <a:stretch>
                  <a:fillRect l="-3299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8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57200"/>
            <a:ext cx="4953000" cy="3054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1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Up Arrow Callout 3"/>
              <p:cNvSpPr/>
              <p:nvPr/>
            </p:nvSpPr>
            <p:spPr>
              <a:xfrm>
                <a:off x="2414016" y="3226832"/>
                <a:ext cx="7415784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itchFamily="2" charset="2"/>
                  <a:buChar char="Ø"/>
                </a:pPr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শুদ্ধি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পরীক্ষা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Up Arrow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16" y="3226832"/>
                <a:ext cx="7415784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blipFill>
                <a:blip r:embed="rId3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6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0" y="304800"/>
            <a:ext cx="7086600" cy="1219200"/>
          </a:xfrm>
          <a:prstGeom prst="flowChartTermina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সমাধানটি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ভুল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কি-না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5000" y="2057399"/>
                <a:ext cx="8610600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𝟖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IN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057399"/>
                <a:ext cx="8610600" cy="4529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3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09801" y="609601"/>
                <a:ext cx="7077963" cy="5065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𝟔𝟒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𝟖𝟎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𝟔𝟒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=±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শুদ্ধি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পরীক্ষাঃ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14:m>
                  <m:oMath xmlns:m="http://schemas.openxmlformats.org/officeDocument/2006/math"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নির্ণেয়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সমাধান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,</a:t>
                </a:r>
                <a:r>
                  <a:rPr lang="en-US" sz="28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609601"/>
                <a:ext cx="7077963" cy="5065617"/>
              </a:xfrm>
              <a:prstGeom prst="rect">
                <a:avLst/>
              </a:prstGeom>
              <a:blipFill>
                <a:blip r:embed="rId2"/>
                <a:stretch>
                  <a:fillRect l="-1809" r="-1206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6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04" y="1529687"/>
            <a:ext cx="260985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62451" y="528127"/>
            <a:ext cx="2983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Flowchart: Terminator 3"/>
              <p:cNvSpPr/>
              <p:nvPr/>
            </p:nvSpPr>
            <p:spPr>
              <a:xfrm>
                <a:off x="1752600" y="3276600"/>
                <a:ext cx="8991600" cy="3124200"/>
              </a:xfrm>
              <a:prstGeom prst="flowChartTermina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দ্বিঘাত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(ক) সমীকরণটির নিশ্চায়ক কত?</a:t>
                </a:r>
                <a:r>
                  <a:rPr lang="bn-IN" sz="2800" b="1" dirty="0">
                    <a:solidFill>
                      <a:schemeClr val="bg1"/>
                    </a:solidFill>
                    <a:latin typeface="Calibri" pitchFamily="34" charset="0"/>
                    <a:cs typeface="NikoshBAN" pitchFamily="2" charset="0"/>
                  </a:rPr>
                  <a:t>                </a:t>
                </a:r>
                <a:endParaRPr lang="bn-IN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(খ)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k-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 মান কত হলে সমীকরণের মূলগুলো বাস্তব ও সমান হবে।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bn-IN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(গ) খ-তে প্রাপ্ত মান দিয়ে সমীকরণ গঠন করে সমাধান কর এবং 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       </a:t>
                </a: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মূলের প্রকৃতি ব্যাখ্যা কর।</a:t>
                </a:r>
                <a:endParaRPr lang="en-US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76600"/>
                <a:ext cx="8991600" cy="3124200"/>
              </a:xfrm>
              <a:prstGeom prst="flowChartTerminator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92" y="1495441"/>
            <a:ext cx="2717305" cy="2066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490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2094" y="533400"/>
            <a:ext cx="8084906" cy="9144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1" y="1676401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(ক)সমাধানঃ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28800" y="2860759"/>
                <a:ext cx="8458200" cy="229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i="1" dirty="0">
                  <a:solidFill>
                    <a:schemeClr val="bg1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 </m:t>
                    </m:r>
                  </m:oMath>
                </a14:m>
                <a:r>
                  <a:rPr lang="en-US" sz="28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{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𝒌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                             =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860759"/>
                <a:ext cx="8458200" cy="229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1" y="457201"/>
            <a:ext cx="2327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32000" y="1371601"/>
                <a:ext cx="8229600" cy="4498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 থেকে প্রাপ্ত নিশ্চায়ক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জানি,দ্বিঘাত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=০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bn-IN" sz="32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32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IN" sz="3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𝟏𝟒𝟒</m:t>
                            </m:r>
                            <m: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𝟖𝟎</m:t>
                            </m:r>
                          </m:e>
                        </m:rad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bn-IN" sz="32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𝟔</m:t>
                              </m:r>
                              <m:r>
                                <a:rPr lang="en-US" sz="32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𝟏𝟎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মান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মূলদ্বয়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বাস্তব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সমান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হবে।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371601"/>
                <a:ext cx="8229600" cy="4498091"/>
              </a:xfrm>
              <a:prstGeom prst="rect">
                <a:avLst/>
              </a:prstGeom>
              <a:blipFill>
                <a:blip r:embed="rId2"/>
                <a:stretch>
                  <a:fillRect l="-1852" t="-1355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4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57200"/>
            <a:ext cx="2246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u="sng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(গ) সমাধানঃ</a:t>
            </a:r>
            <a:endParaRPr lang="en-US" sz="40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57400" y="1447800"/>
                <a:ext cx="6782306" cy="4793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্রদত্ত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28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K=2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𝟒</m:t>
                                </m:r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 ।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K=10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𝟗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𝟏𝟐</m:t>
                                </m:r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𝟗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 10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447800"/>
                <a:ext cx="6782306" cy="4793748"/>
              </a:xfrm>
              <a:prstGeom prst="rect">
                <a:avLst/>
              </a:prstGeom>
              <a:blipFill>
                <a:blip r:embed="rId3"/>
                <a:stretch>
                  <a:fillRect l="-2338" t="-1018"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304801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08882" y="1174927"/>
                <a:ext cx="6294993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সমীকরণটি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কত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?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(ক) 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(খ) 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    (গ) 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      (ঘ)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NikoshBAN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82" y="1174927"/>
                <a:ext cx="6294993" cy="963854"/>
              </a:xfrm>
              <a:prstGeom prst="rect">
                <a:avLst/>
              </a:prstGeom>
              <a:blipFill>
                <a:blip r:embed="rId3"/>
                <a:stretch>
                  <a:fillRect l="-2033" t="-5063" r="-968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5665" y="2417955"/>
            <a:ext cx="7865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২।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বাগানের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পরিসীমা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Calibri" pitchFamily="34" charset="0"/>
              </a:rPr>
              <a:t>20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       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দৈর্ঘ্য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Calibri" pitchFamily="34" charset="0"/>
              </a:rPr>
              <a:t>8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মিটারবাগানের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ক্ষেত্রফল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কত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?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(ক)    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8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                  (খ) 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Calibri" pitchFamily="34" charset="0"/>
              </a:rPr>
              <a:t>10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</a:t>
            </a:r>
            <a:endParaRPr lang="en-US" sz="2800" b="1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(গ) 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Calibri" pitchFamily="34" charset="0"/>
              </a:rPr>
              <a:t>16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                    (ঘ) </a:t>
            </a:r>
            <a:r>
              <a:rPr lang="en-US" sz="2800" b="1" dirty="0">
                <a:solidFill>
                  <a:schemeClr val="bg1"/>
                </a:solidFill>
                <a:latin typeface="NikoshBAN"/>
                <a:cs typeface="Calibri" pitchFamily="34" charset="0"/>
              </a:rPr>
              <a:t>24 </a:t>
            </a:r>
            <a:r>
              <a:rPr lang="en-US" sz="2800" b="1" dirty="0" err="1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</a:t>
            </a:r>
            <a:endParaRPr lang="en-US" sz="2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1596633"/>
            <a:ext cx="609600" cy="5542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79573" y="3679601"/>
            <a:ext cx="609600" cy="5542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31489" y="4846274"/>
                <a:ext cx="6532814" cy="106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3।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e>
                    </m:rad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𝟕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(ক) 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(গ) 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9" y="4846274"/>
                <a:ext cx="6532814" cy="1062470"/>
              </a:xfrm>
              <a:prstGeom prst="rect">
                <a:avLst/>
              </a:prstGeom>
              <a:blipFill>
                <a:blip r:embed="rId4"/>
                <a:stretch>
                  <a:fillRect l="-1959" r="-1119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514600" y="5377509"/>
            <a:ext cx="609600" cy="5542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0325" y="165170"/>
            <a:ext cx="8802692" cy="661847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1728"/>
            <a:ext cx="8877300" cy="64838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967973" y="2057400"/>
                <a:ext cx="5985356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৪।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যদি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=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Calibri" pitchFamily="34" charset="0"/>
                  </a:rPr>
                  <a:t>1,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এবং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হয়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তবে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4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এর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মান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কত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?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(ক)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(খ) 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(গ)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(ঘ) </a:t>
                </a:r>
                <a:r>
                  <a:rPr lang="en-US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NikoshBAN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73" y="2057400"/>
                <a:ext cx="5985356" cy="1054006"/>
              </a:xfrm>
              <a:prstGeom prst="rect">
                <a:avLst/>
              </a:prstGeom>
              <a:blipFill>
                <a:blip r:embed="rId3"/>
                <a:stretch>
                  <a:fillRect l="-1629" t="-4070" r="-81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967974" y="2578006"/>
            <a:ext cx="598709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117997" y="3719373"/>
                <a:ext cx="5494646" cy="1650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৫।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সমীকরণটির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±√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√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(ঘ)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997" y="3719373"/>
                <a:ext cx="5494646" cy="1650837"/>
              </a:xfrm>
              <a:prstGeom prst="rect">
                <a:avLst/>
              </a:prstGeom>
              <a:blipFill>
                <a:blip r:embed="rId4"/>
                <a:stretch>
                  <a:fillRect l="-2217" t="-3321" r="-2328" b="-9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4724400" y="4876800"/>
            <a:ext cx="618014" cy="5749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914797" y="609600"/>
                <a:ext cx="8305800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b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দ্বিঘাত সমীকরনের আর্দশরুপ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𝒃𝒙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নং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উত্তর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দাও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97" y="609600"/>
                <a:ext cx="8305800" cy="1088375"/>
              </a:xfrm>
              <a:prstGeom prst="rect">
                <a:avLst/>
              </a:prstGeom>
              <a:blipFill>
                <a:blip r:embed="rId5"/>
                <a:stretch>
                  <a:fillRect l="-1834" t="-7263" b="-17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0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86201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86000" y="1600200"/>
                <a:ext cx="7285392" cy="2073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b="1" u="sng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সমীকরণঃ</a:t>
                </a:r>
              </a:p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বহুপদী সমীকরণের  ঘাত  দুই হলে সেই সমীকরণকে </a:t>
                </a:r>
              </a:p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  বলে।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যেখানে,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𝐚𝐱</m:t>
                        </m:r>
                      </m:e>
                      <m:sup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𝐛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𝐱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𝐜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a,b,c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00200"/>
                <a:ext cx="7285392" cy="2073260"/>
              </a:xfrm>
              <a:prstGeom prst="rect">
                <a:avLst/>
              </a:prstGeom>
              <a:blipFill>
                <a:blip r:embed="rId3"/>
                <a:stretch>
                  <a:fillRect l="-2092" t="-382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7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00618" y="4311135"/>
                <a:ext cx="8001000" cy="175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7</m:t>
                    </m:r>
                    <m:r>
                      <a:rPr lang="en-US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bn-IN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44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=0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18" y="4311135"/>
                <a:ext cx="8001000" cy="1756443"/>
              </a:xfrm>
              <a:prstGeom prst="rect">
                <a:avLst/>
              </a:prstGeom>
              <a:blipFill>
                <a:blip r:embed="rId2"/>
                <a:stretch>
                  <a:fillRect t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44974" y="3429001"/>
            <a:ext cx="5399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167" y="46705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44" y="1415955"/>
            <a:ext cx="3239911" cy="201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73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8DB3D-5314-421E-BEAB-C55BF52E5AA2}"/>
              </a:ext>
            </a:extLst>
          </p:cNvPr>
          <p:cNvSpPr txBox="1"/>
          <p:nvPr/>
        </p:nvSpPr>
        <p:spPr>
          <a:xfrm>
            <a:off x="3962399" y="3810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46883-CAED-4F22-8990-6A0604B29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70465" y="2615119"/>
            <a:ext cx="6355869" cy="4242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6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0" y="4419600"/>
            <a:ext cx="7772400" cy="1676400"/>
          </a:xfrm>
          <a:prstGeom prst="ribbon">
            <a:avLst>
              <a:gd name="adj1" fmla="val 9209"/>
              <a:gd name="adj2" fmla="val 732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514600" y="304800"/>
            <a:ext cx="7543800" cy="342900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1" y="514626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86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৪।নিশ্চায়কের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12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83969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সমীকরণটির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09801" y="1143000"/>
                <a:ext cx="7194855" cy="5492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সমীকরনের আর্দশরুপ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b="1" i="1" dirty="0">
                    <a:solidFill>
                      <a:schemeClr val="bg1"/>
                    </a:solidFill>
                    <a:latin typeface="Cambria Math"/>
                    <a:ea typeface="Cambria Math"/>
                    <a:cs typeface="Calibri" pitchFamily="34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chemeClr val="bg1"/>
                    </a:solidFill>
                    <a:latin typeface="Cambria Math"/>
                    <a:ea typeface="Cambria Math"/>
                    <a:cs typeface="Calibri" pitchFamily="34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𝒂𝒃𝒙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chemeClr val="bg1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𝒂𝒙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+ 2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</m:d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chemeClr val="bg1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𝒂𝒙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chemeClr val="bg1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:r>
                  <a:rPr lang="en-US" sz="3200" b="1" dirty="0">
                    <a:solidFill>
                      <a:schemeClr val="bg1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𝒂𝒙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=±</m:t>
                    </m:r>
                    <m:rad>
                      <m:radPr>
                        <m:degHide m:val="on"/>
                        <m:ctrlPr>
                          <a:rPr lang="bn-I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chemeClr val="bg1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</m:e>
                    </m:rad>
                  </m:oMath>
                </a14:m>
                <a:endParaRPr lang="en-US" sz="3200" b="1" i="1" dirty="0">
                  <a:solidFill>
                    <a:schemeClr val="bg1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chemeClr val="bg1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:r>
                  <a:rPr lang="en-US" sz="3200" b="1" dirty="0">
                    <a:solidFill>
                      <a:schemeClr val="bg1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𝒂𝒙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=−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bn-I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chemeClr val="bg1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</m:e>
                    </m:rad>
                  </m:oMath>
                </a14:m>
                <a:endParaRPr lang="en-US" sz="3200" b="1" i="1" dirty="0">
                  <a:solidFill>
                    <a:schemeClr val="bg1"/>
                  </a:solidFill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IN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bn-IN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---------</a:t>
                </a:r>
                <a:r>
                  <a:rPr lang="en-US" sz="32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( i )</a:t>
                </a:r>
                <a:endParaRPr lang="en-US" sz="32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1143000"/>
                <a:ext cx="7194855" cy="5492722"/>
              </a:xfrm>
              <a:prstGeom prst="rect">
                <a:avLst/>
              </a:prstGeom>
              <a:blipFill>
                <a:blip r:embed="rId2"/>
                <a:stretch>
                  <a:fillRect l="-2203"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99822" y="533400"/>
                <a:ext cx="7982377" cy="4186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1"/>
                    </a:solidFill>
                    <a:latin typeface="NikoshB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bn-IN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bn-IN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b="1" i="1" dirty="0">
                            <a:solidFill>
                              <a:schemeClr val="bg1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/>
                  </a:rPr>
                  <a:t> </a:t>
                </a:r>
              </a:p>
              <a:p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এবং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bn-IN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1"/>
                    </a:solidFill>
                    <a:latin typeface="NikoshB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bn-IN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bn-IN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bn-IN" sz="3600" b="1" dirty="0">
                  <a:solidFill>
                    <a:schemeClr val="bg1"/>
                  </a:solidFill>
                  <a:latin typeface="NikoshBAN"/>
                </a:endParaRPr>
              </a:p>
              <a:p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দুটি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মান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পাওয়া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গেল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।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সমীকরণ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Calibri" pitchFamily="34" charset="0"/>
                  </a:rPr>
                  <a:t>(i)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এর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1" i="1" dirty="0">
                        <a:solidFill>
                          <a:schemeClr val="bg1"/>
                        </a:solidFill>
                        <a:latin typeface="NikoshBAN"/>
                        <a:cs typeface="NikoshBAN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কে</a:t>
                </a:r>
              </a:p>
              <a:p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দ্বিঘাত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সমীকরণটির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বলে।কারণ</a:t>
                </a:r>
                <a:endParaRPr lang="en-US" sz="3600" b="1" dirty="0">
                  <a:solidFill>
                    <a:schemeClr val="bg1"/>
                  </a:solidFill>
                  <a:latin typeface="NikoshBAN"/>
                  <a:cs typeface="NikoshBAN" pitchFamily="2" charset="0"/>
                </a:endParaRPr>
              </a:p>
              <a:p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মূলদ্বয়ের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ধরন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ও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প্রকৃতি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নির্ণয়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করে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822" y="533400"/>
                <a:ext cx="7982377" cy="4186274"/>
              </a:xfrm>
              <a:prstGeom prst="rect">
                <a:avLst/>
              </a:prstGeom>
              <a:blipFill>
                <a:blip r:embed="rId3"/>
                <a:stretch>
                  <a:fillRect l="-2292" b="-4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638800" y="2971800"/>
                <a:ext cx="614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614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826" y="914401"/>
            <a:ext cx="6072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নিশ্চায়</a:t>
            </a:r>
            <a:r>
              <a:rPr lang="bn-IN" sz="3200" u="sng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কের সাহায্যে মূলের ধরণ ও প্রকৃতি নির্ণয়</a:t>
            </a:r>
            <a:endParaRPr lang="en-US" sz="3200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60421" y="2057400"/>
                <a:ext cx="6354688" cy="334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1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i="1" dirty="0">
                  <a:solidFill>
                    <a:schemeClr val="bg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মূলদ্বয় বাস্তব,অসমান ও মূলদ হবে।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খ)</a:t>
                </a:r>
                <a14:m>
                  <m:oMath xmlns:m="http://schemas.openxmlformats.org/officeDocument/2006/math"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1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না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dirty="0">
                  <a:solidFill>
                    <a:schemeClr val="bg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মূলদ্বয় বাস্তব,অসমান ও অমূলদ হবে।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1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 মূলদ্বয় বাস্তব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Cambria Math"/>
                    <a:ea typeface="Cambria Math"/>
                    <a:cs typeface="NikoshBAN" pitchFamily="2" charset="0"/>
                  </a:rPr>
                  <a:t>ও পরস্পর সমান হবে,এক্ষেত্রে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28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chemeClr val="bg1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Cambria Math"/>
                    <a:ea typeface="Cambria Math"/>
                    <a:cs typeface="NikoshBAN" pitchFamily="2" charset="0"/>
                  </a:rPr>
                  <a:t> । 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Cambria Math"/>
                    <a:ea typeface="Cambria Math"/>
                    <a:cs typeface="NikoshBAN" pitchFamily="2" charset="0"/>
                  </a:rPr>
                  <a:t>ঘ)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1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বাস্তব মূল নেই।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21" y="2057400"/>
                <a:ext cx="6354688" cy="3345468"/>
              </a:xfrm>
              <a:prstGeom prst="rect">
                <a:avLst/>
              </a:prstGeom>
              <a:blipFill>
                <a:blip r:embed="rId3"/>
                <a:stretch>
                  <a:fillRect l="-2015" t="-1460" r="-1727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721" y="294066"/>
            <a:ext cx="566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মনোযোগ সহকারে সমাধানটি লক্ষ কর;</a:t>
            </a:r>
            <a:endParaRPr lang="en-US" sz="3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43072" y="953748"/>
                <a:ext cx="3057061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cs typeface="NikoshBAN" pitchFamily="2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chemeClr val="bg1"/>
                    </a:solidFill>
                    <a:cs typeface="NikoshBAN" pitchFamily="2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72" y="953748"/>
                <a:ext cx="3057061" cy="595932"/>
              </a:xfrm>
              <a:prstGeom prst="rect">
                <a:avLst/>
              </a:prstGeom>
              <a:blipFill>
                <a:blip r:embed="rId2"/>
                <a:stretch>
                  <a:fillRect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411361" y="1911345"/>
                <a:ext cx="6805791" cy="161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𝑥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6000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  <m:t>7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6000" i="1" dirty="0">
                                <a:solidFill>
                                  <a:schemeClr val="bg1"/>
                                </a:solidFill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. 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2</m:t>
                        </m:r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.</m:t>
                        </m:r>
                        <m:r>
                          <a:rPr lang="en-US" sz="6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361" y="1911345"/>
                <a:ext cx="6805791" cy="1613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279137" y="1594484"/>
                <a:ext cx="8492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37" y="1594484"/>
                <a:ext cx="84929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03488" y="4292644"/>
                <a:ext cx="5868530" cy="11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𝟒𝟗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𝟐𝟒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4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4400" dirty="0">
                    <a:solidFill>
                      <a:schemeClr val="bg1"/>
                    </a:solidFill>
                  </a:rPr>
                  <a:t>= 2 </a:t>
                </a:r>
                <a:r>
                  <a:rPr lang="en-US" sz="4400" dirty="0" err="1">
                    <a:solidFill>
                      <a:schemeClr val="bg1"/>
                    </a:solidFill>
                  </a:rPr>
                  <a:t>বা</a:t>
                </a:r>
                <a:r>
                  <a:rPr lang="en-US" sz="4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88" y="4292644"/>
                <a:ext cx="5868530" cy="1181542"/>
              </a:xfrm>
              <a:prstGeom prst="rect">
                <a:avLst/>
              </a:prstGeom>
              <a:blipFill>
                <a:blip r:embed="rId5"/>
                <a:stretch>
                  <a:fillRect l="-4154" b="-2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583675" y="571500"/>
            <a:ext cx="4267200" cy="1371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24201" y="2895600"/>
                <a:ext cx="4536819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সূ</a:t>
                </a:r>
                <a:r>
                  <a:rPr lang="bn-IN" sz="40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ত্রের</a:t>
                </a:r>
                <a:r>
                  <a:rPr lang="en-US" sz="40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সাহায্যে</a:t>
                </a:r>
                <a:r>
                  <a:rPr lang="en-US" sz="40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40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কর;</a:t>
                </a:r>
              </a:p>
              <a:p>
                <a14:m>
                  <m:oMath xmlns:m="http://schemas.openxmlformats.org/officeDocument/2006/math">
                    <m:r>
                      <a:rPr lang="bn-IN" sz="4000" b="1" i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bn-IN" sz="4000" b="1" i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4000" b="1" i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</m:t>
                    </m:r>
                    <m:sSup>
                      <m:sSupPr>
                        <m:ctrlPr>
                          <a:rPr lang="bn-IN" sz="4000" b="1" i="1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000" b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𝟗</m:t>
                    </m:r>
                    <m:r>
                      <a:rPr lang="en-US" sz="4000" b="1" i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40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0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4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2895600"/>
                <a:ext cx="4536819" cy="1337354"/>
              </a:xfrm>
              <a:prstGeom prst="rect">
                <a:avLst/>
              </a:prstGeom>
              <a:blipFill>
                <a:blip r:embed="rId3"/>
                <a:stretch>
                  <a:fillRect l="-4973" t="-8219" r="-5108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2010</TotalTime>
  <Words>1122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NikoshBAN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Imrans</cp:lastModifiedBy>
  <cp:revision>168</cp:revision>
  <dcterms:created xsi:type="dcterms:W3CDTF">2019-09-26T10:11:07Z</dcterms:created>
  <dcterms:modified xsi:type="dcterms:W3CDTF">2020-10-21T04:13:11Z</dcterms:modified>
</cp:coreProperties>
</file>