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67" r:id="rId4"/>
    <p:sldId id="268" r:id="rId5"/>
    <p:sldId id="269" r:id="rId6"/>
    <p:sldId id="258" r:id="rId7"/>
    <p:sldId id="270" r:id="rId8"/>
    <p:sldId id="272" r:id="rId9"/>
    <p:sldId id="271" r:id="rId10"/>
    <p:sldId id="260" r:id="rId11"/>
    <p:sldId id="273" r:id="rId12"/>
    <p:sldId id="280" r:id="rId13"/>
    <p:sldId id="274" r:id="rId14"/>
    <p:sldId id="275" r:id="rId15"/>
    <p:sldId id="276" r:id="rId16"/>
    <p:sldId id="277" r:id="rId17"/>
    <p:sldId id="282" r:id="rId18"/>
    <p:sldId id="278" r:id="rId19"/>
    <p:sldId id="281" r:id="rId20"/>
    <p:sldId id="261" r:id="rId21"/>
  </p:sldIdLst>
  <p:sldSz cx="12344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924" y="-186"/>
      </p:cViewPr>
      <p:guideLst>
        <p:guide orient="horz" pos="2160"/>
        <p:guide pos="38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94373" y="5349904"/>
            <a:ext cx="1165002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14350" y="4853413"/>
            <a:ext cx="1141857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14350" y="3886200"/>
            <a:ext cx="1141857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1109960" y="6473952"/>
            <a:ext cx="1024586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58300" y="549278"/>
            <a:ext cx="24688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549278"/>
            <a:ext cx="843534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834890" y="76202"/>
            <a:ext cx="390906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1109960" y="6473952"/>
            <a:ext cx="1024586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94373" y="3444904"/>
            <a:ext cx="1165002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14350" y="1676400"/>
            <a:ext cx="1141857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3641" y="2947087"/>
            <a:ext cx="1172718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7366" y="457200"/>
            <a:ext cx="1172718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11480" y="1600200"/>
            <a:ext cx="56578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275071" y="1600200"/>
            <a:ext cx="586359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11481" y="5410200"/>
            <a:ext cx="1162431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9950" y="666750"/>
            <a:ext cx="579225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270784" y="666750"/>
            <a:ext cx="579452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9950" y="1316039"/>
            <a:ext cx="579225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275786" y="1316039"/>
            <a:ext cx="578952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09960" y="6477000"/>
            <a:ext cx="1028701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94373" y="6019802"/>
            <a:ext cx="1165002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7366" y="457200"/>
            <a:ext cx="1172718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94373" y="5849119"/>
            <a:ext cx="1165002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17220" y="5486400"/>
            <a:ext cx="1141857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17221" y="609600"/>
            <a:ext cx="406122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826318" y="609600"/>
            <a:ext cx="7209472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732021" y="616634"/>
            <a:ext cx="678942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14350" y="4993760"/>
            <a:ext cx="792099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14350" y="5533218"/>
            <a:ext cx="792099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94373" y="1050900"/>
            <a:ext cx="1165002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11480" y="1554164"/>
            <a:ext cx="1172718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743950" y="76202"/>
            <a:ext cx="339471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217670" y="76202"/>
            <a:ext cx="452628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09960" y="6477002"/>
            <a:ext cx="1028701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11480" y="457200"/>
            <a:ext cx="1172718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94373" y="1050900"/>
            <a:ext cx="1165002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94373" y="1057988"/>
            <a:ext cx="1165002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5800" y="6027003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344400" cy="609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0090" y="457200"/>
            <a:ext cx="10852785" cy="6019800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/>
            </a:prstTxWarp>
            <a:spAutoFit/>
          </a:bodyPr>
          <a:lstStyle/>
          <a:p>
            <a:pPr algn="ctr"/>
            <a:r>
              <a:rPr lang="bn-IN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8871"/>
          <a:stretch/>
        </p:blipFill>
        <p:spPr>
          <a:xfrm>
            <a:off x="-609600" y="0"/>
            <a:ext cx="6686549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0"/>
          <a:stretch/>
        </p:blipFill>
        <p:spPr>
          <a:xfrm>
            <a:off x="5725604" y="0"/>
            <a:ext cx="669499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685800" y="5950803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304800"/>
            <a:ext cx="120396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সাকূল্যবাচকঃ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সমূদয়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তাব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   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1325380"/>
            <a:ext cx="12039600" cy="838200"/>
          </a:xfrm>
          <a:prstGeom prst="rect">
            <a:avLst/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৬.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প্রশ্নবাচকঃ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কাহার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কিসে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2362200"/>
            <a:ext cx="12039600" cy="762000"/>
          </a:xfrm>
          <a:prstGeom prst="rect">
            <a:avLst/>
          </a:prstGeo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৭.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অনির্দিষ্টতাজ্ঞাপকঃ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কেহ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যে-কেউ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যা-কিছু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কেউ-কেউ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  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3307830"/>
            <a:ext cx="12039600" cy="762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৮.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ব্যতিহারিকঃ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আপনা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আপনি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আপসে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4237220"/>
            <a:ext cx="12039600" cy="762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৯.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সংযোগজ্ঞাপকঃ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যিনি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যাঁরা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যাহারা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5181600"/>
            <a:ext cx="120396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১০.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অন্যাদিবাচকঃ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  <p:bldP spid="17" grpId="0" animBg="1"/>
      <p:bldP spid="18" grpId="0" animBg="1"/>
      <p:bldP spid="19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5800" y="5950803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28600" y="304800"/>
            <a:ext cx="5257800" cy="1295400"/>
          </a:xfrm>
          <a:prstGeom prst="flowChartTerminator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সর্বনামের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পুরুষঃ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353300" y="457200"/>
            <a:ext cx="3086100" cy="1143000"/>
          </a:xfrm>
          <a:prstGeom prst="rightArrow">
            <a:avLst>
              <a:gd name="adj1" fmla="val 53316"/>
              <a:gd name="adj2" fmla="val 81501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যথাঃ 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9210" y="1905000"/>
            <a:ext cx="11982790" cy="1600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‘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’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সর্বনাম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ক্রিয়ারই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‘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’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অব্যয়ের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‘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’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4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7370" y="3743742"/>
            <a:ext cx="11963400" cy="2123658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as-IN" sz="4400" b="1" u="sng" dirty="0" smtClean="0">
                <a:latin typeface="NikoshBAN" pitchFamily="2" charset="0"/>
                <a:cs typeface="NikoshBAN" pitchFamily="2" charset="0"/>
              </a:rPr>
              <a:t>পুরুষ: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400" b="1" dirty="0" smtClean="0">
                <a:latin typeface="NikoshBAN" pitchFamily="2" charset="0"/>
                <a:cs typeface="NikoshBAN" pitchFamily="2" charset="0"/>
              </a:rPr>
              <a:t>যে সর্বনাম বা বিশেষ্য পদের দ্বারা বক্তা, শ্রোতা বা অন্য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	  </a:t>
            </a:r>
            <a:r>
              <a:rPr lang="as-IN" sz="4400" b="1" dirty="0" smtClean="0">
                <a:latin typeface="NikoshBAN" pitchFamily="2" charset="0"/>
                <a:cs typeface="NikoshBAN" pitchFamily="2" charset="0"/>
              </a:rPr>
              <a:t>উদ্দিষ্ট ব্যক্তিকে চিহ্নিত করা হ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য়, </a:t>
            </a:r>
            <a:r>
              <a:rPr lang="as-IN" sz="4400" b="1" dirty="0" smtClean="0">
                <a:latin typeface="NikoshBAN" pitchFamily="2" charset="0"/>
                <a:cs typeface="NikoshBAN" pitchFamily="2" charset="0"/>
              </a:rPr>
              <a:t>তাকেই </a:t>
            </a:r>
            <a:r>
              <a:rPr lang="as-IN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as-IN" sz="4400" b="1" dirty="0" smtClean="0">
                <a:latin typeface="NikoshBAN" pitchFamily="2" charset="0"/>
                <a:cs typeface="NikoshBAN" pitchFamily="2" charset="0"/>
              </a:rPr>
              <a:t> বলে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as-IN" sz="4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	 	  </a:t>
            </a:r>
            <a:r>
              <a:rPr lang="as-IN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as-IN" sz="4400" b="1" dirty="0" smtClean="0">
                <a:latin typeface="NikoshBAN" pitchFamily="2" charset="0"/>
                <a:cs typeface="NikoshBAN" pitchFamily="2" charset="0"/>
              </a:rPr>
              <a:t> শব্দটি অর্থ হল ক্রি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য়া</a:t>
            </a:r>
            <a:r>
              <a:rPr lang="as-IN" sz="4400" b="1" dirty="0" smtClean="0">
                <a:latin typeface="NikoshBAN" pitchFamily="2" charset="0"/>
                <a:cs typeface="NikoshBAN" pitchFamily="2" charset="0"/>
              </a:rPr>
              <a:t>র আশ্র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য় । 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4" fill="hold">
                                          <p:stCondLst>
                                            <p:cond delay="45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4" grpId="0" animBg="1"/>
      <p:bldP spid="5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5800" y="5950803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381000" y="304800"/>
            <a:ext cx="6019800" cy="1219200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ব্যাকরণে</a:t>
            </a:r>
            <a:r>
              <a:rPr lang="en-US" sz="4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4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প্রকারঃ</a:t>
            </a:r>
            <a:r>
              <a:rPr lang="en-US" sz="4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48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077200" y="228600"/>
            <a:ext cx="2819400" cy="1143000"/>
          </a:xfrm>
          <a:prstGeom prst="rightArrow">
            <a:avLst>
              <a:gd name="adj1" fmla="val 53316"/>
              <a:gd name="adj2" fmla="val 81501"/>
            </a:avLst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যথাঃ 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396922" y="1752600"/>
            <a:ext cx="3032078" cy="1143000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4114800" y="1752600"/>
            <a:ext cx="3184478" cy="1143000"/>
          </a:xfrm>
          <a:prstGeom prst="flowChartTerminator">
            <a:avLst/>
          </a:prstGeom>
          <a:solidFill>
            <a:srgbClr val="CCCCF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মধ্যম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016922" y="1676400"/>
            <a:ext cx="3032078" cy="1143000"/>
          </a:xfrm>
          <a:prstGeom prst="flowChartTerminator">
            <a:avLst/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3124200"/>
            <a:ext cx="72390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u="sng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4800" b="1" u="sng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পুরুষঃ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স্বয়ং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বক্তাই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8153400" y="3048000"/>
            <a:ext cx="2895600" cy="1143000"/>
          </a:xfrm>
          <a:prstGeom prst="rightArrow">
            <a:avLst>
              <a:gd name="adj1" fmla="val 53316"/>
              <a:gd name="adj2" fmla="val 81501"/>
            </a:avLst>
          </a:prstGeo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5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4419600"/>
            <a:ext cx="10668000" cy="152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আমাকে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আমাদেরকে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সর্বনাম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5800" y="5950803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410980"/>
            <a:ext cx="118110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u="sng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মধ্যম</a:t>
            </a:r>
            <a:r>
              <a:rPr lang="en-US" sz="4800" b="1" u="sng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পুরুষঃ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প্রত্যক্ষভাবে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উদ্দিষ্ট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শ্রোতাই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মধ্যম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  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52400" y="1676400"/>
            <a:ext cx="1905000" cy="1143000"/>
          </a:xfrm>
          <a:prstGeom prst="rightArrow">
            <a:avLst>
              <a:gd name="adj1" fmla="val 53316"/>
              <a:gd name="adj2" fmla="val 81501"/>
            </a:avLst>
          </a:prstGeo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5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1676400"/>
            <a:ext cx="9448800" cy="1371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তোমাকে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তোমাদিগকে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আপনি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আপনারা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আপনার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আপনাদের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সর্বনাম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মধ্যম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 </a:t>
            </a:r>
            <a:endParaRPr lang="en-US" sz="36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3306580"/>
            <a:ext cx="11811000" cy="1113020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u="sng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u="sng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পুরুষঃ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অনুপস্থিত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পরোক্ষভাবে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উদ্দিষ্ট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প্রাণীই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</a:t>
            </a:r>
            <a:endParaRPr lang="en-US" sz="36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52400" y="4648200"/>
            <a:ext cx="1905000" cy="1143000"/>
          </a:xfrm>
          <a:prstGeom prst="rightArrow">
            <a:avLst>
              <a:gd name="adj1" fmla="val 53316"/>
              <a:gd name="adj2" fmla="val 81501"/>
            </a:avLst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5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0" y="4648200"/>
            <a:ext cx="97536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তাহারা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তাহাকে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তাঁকে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তাঁরা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তাঁদের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সর্বনাম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বি.দ্রঃ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শব্দই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36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5800" y="5950803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228600" y="152400"/>
            <a:ext cx="3581400" cy="1066800"/>
          </a:xfrm>
          <a:prstGeom prst="flowChartTerminator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1.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চলিত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ভাষায়ঃ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1295400"/>
            <a:ext cx="12268200" cy="707886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ক. 	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তুচ্ছার্থে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তাহা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যাহা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কাহা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আদেশ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।  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  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76200" y="2133600"/>
            <a:ext cx="12039600" cy="1938992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খ.  	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সম্ভ্রামার্থে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এগুলোর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চন্দ্রবিন্দু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(ঁ)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সংযোজিত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just"/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   	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তাহা+দের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=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তাহাদের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সাধু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) &gt;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চলিত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) ।   </a:t>
            </a:r>
          </a:p>
          <a:p>
            <a:pPr algn="just"/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   	(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সম্ভ্রামার্থে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)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তাঁহা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+দের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=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তাঁহাদের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সাধু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) &gt;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তাঁদের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চলিত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)   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  </a:t>
            </a:r>
            <a:endParaRPr lang="en-US" sz="4000" b="1" dirty="0"/>
          </a:p>
        </p:txBody>
      </p:sp>
      <p:sp>
        <p:nvSpPr>
          <p:cNvPr id="9" name="Rectangle 8"/>
          <p:cNvSpPr/>
          <p:nvPr/>
        </p:nvSpPr>
        <p:spPr>
          <a:xfrm>
            <a:off x="76200" y="4004608"/>
            <a:ext cx="12496800" cy="1938992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marL="742950" indent="-742950" algn="just"/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2. 		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করণ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কারকে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অনুসর্গ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সর্বনাম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র,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           </a:t>
            </a:r>
          </a:p>
          <a:p>
            <a:pPr marL="742950" indent="-742950" algn="just"/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    	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বিভক্তি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742950" indent="-742950" algn="just"/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	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তাহাকে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দিয়া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দিয়া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তাহার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আমাকে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। 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animBg="1"/>
      <p:bldP spid="6" grpId="0"/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5800" y="5950803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304800"/>
            <a:ext cx="12039600" cy="1323439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৩. 	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ষষ্টী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বিভক্তি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ঈয়-প্রত্যয়যুক্ত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সর্বনামজাত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তৎসম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	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সর্বনামের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ক্ষেত্রেই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।        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  </a:t>
            </a:r>
            <a:endParaRPr lang="en-US" sz="4000" b="1" dirty="0"/>
          </a:p>
        </p:txBody>
      </p:sp>
      <p:sp>
        <p:nvSpPr>
          <p:cNvPr id="5" name="Right Arrow 4"/>
          <p:cNvSpPr/>
          <p:nvPr/>
        </p:nvSpPr>
        <p:spPr>
          <a:xfrm>
            <a:off x="609600" y="1524000"/>
            <a:ext cx="2209800" cy="685800"/>
          </a:xfrm>
          <a:prstGeom prst="rightArrow">
            <a:avLst>
              <a:gd name="adj1" fmla="val 53316"/>
              <a:gd name="adj2" fmla="val 81501"/>
            </a:avLst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5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133600"/>
            <a:ext cx="10972800" cy="762000"/>
          </a:xfrm>
          <a:prstGeom prst="rect">
            <a:avLst/>
          </a:prstGeom>
          <a:noFill/>
          <a:ln w="762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মৎ+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ঈয়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মদীয়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তব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ৎ+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ঈয়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তবদীয়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তৎ+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ঈয়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তদীয়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2971800"/>
            <a:ext cx="12039600" cy="1323439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৪.	‘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সর্বনামটি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কারকে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‘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কিসে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ষষ্টী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বিভক্তিযুক্ত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) 	‘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কীসে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।         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  </a:t>
            </a:r>
            <a:endParaRPr lang="en-US" sz="4000" b="1" dirty="0"/>
          </a:p>
        </p:txBody>
      </p:sp>
      <p:sp>
        <p:nvSpPr>
          <p:cNvPr id="9" name="Right Arrow 8"/>
          <p:cNvSpPr/>
          <p:nvPr/>
        </p:nvSpPr>
        <p:spPr>
          <a:xfrm>
            <a:off x="838200" y="4267200"/>
            <a:ext cx="2209800" cy="762000"/>
          </a:xfrm>
          <a:prstGeom prst="rightArrow">
            <a:avLst>
              <a:gd name="adj1" fmla="val 53316"/>
              <a:gd name="adj2" fmla="val 81501"/>
            </a:avLst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5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5029200"/>
            <a:ext cx="11125200" cy="762000"/>
          </a:xfrm>
          <a:prstGeom prst="rect">
            <a:avLst/>
          </a:prstGeom>
          <a:noFill/>
          <a:ln w="762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কী+দ্বারা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কীসের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কী+থেকে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কীসে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কীসের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   </a:t>
            </a:r>
            <a:endParaRPr lang="en-US" sz="44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  <p:bldP spid="5" grpId="0"/>
      <p:bldP spid="6" grpId="0"/>
      <p:bldP spid="7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5800" y="5950803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914400" y="304800"/>
            <a:ext cx="5029200" cy="1066800"/>
          </a:xfrm>
          <a:prstGeom prst="flowChartTerminator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সর্বনামের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প্রয়োগঃ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4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630740"/>
            <a:ext cx="103632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১. 	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বিনয়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প্রকাশে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পুরুষের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একবচনে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দীন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, 	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অধম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বান্দা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সেবক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দাস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।         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  </a:t>
            </a:r>
            <a:endParaRPr lang="en-US" sz="4800" b="1" dirty="0"/>
          </a:p>
        </p:txBody>
      </p:sp>
      <p:sp>
        <p:nvSpPr>
          <p:cNvPr id="5" name="Right Arrow 4"/>
          <p:cNvSpPr/>
          <p:nvPr/>
        </p:nvSpPr>
        <p:spPr>
          <a:xfrm>
            <a:off x="914400" y="3429000"/>
            <a:ext cx="2209800" cy="1143000"/>
          </a:xfrm>
          <a:prstGeom prst="rightArrow">
            <a:avLst>
              <a:gd name="adj1" fmla="val 53316"/>
              <a:gd name="adj2" fmla="val 81501"/>
            </a:avLst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5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4800600"/>
            <a:ext cx="10287000" cy="1066800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আজ্ঞা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দাসে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শাস্তি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নরাধমে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’, ‘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দীনের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আরজ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 ।    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5800" y="5950803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81000"/>
            <a:ext cx="12039600" cy="1569660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২. 	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ছন্দবদ্ধ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মম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	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মোদের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মোরা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।         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  </a:t>
            </a:r>
            <a:endParaRPr lang="en-US" sz="4800" b="1" dirty="0"/>
          </a:p>
        </p:txBody>
      </p:sp>
      <p:sp>
        <p:nvSpPr>
          <p:cNvPr id="5" name="Right Arrow 4"/>
          <p:cNvSpPr/>
          <p:nvPr/>
        </p:nvSpPr>
        <p:spPr>
          <a:xfrm>
            <a:off x="152400" y="2286000"/>
            <a:ext cx="2057400" cy="1066800"/>
          </a:xfrm>
          <a:prstGeom prst="rightArrow">
            <a:avLst>
              <a:gd name="adj1" fmla="val 53316"/>
              <a:gd name="adj2" fmla="val 81501"/>
            </a:avLst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5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2286000"/>
            <a:ext cx="4495800" cy="990600"/>
          </a:xfrm>
          <a:prstGeom prst="rect">
            <a:avLst/>
          </a:prstGeo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বুঝিবে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ব্যথা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মম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 । 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</a:t>
            </a:r>
            <a:endParaRPr lang="en-US" sz="40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3581400"/>
            <a:ext cx="9829800" cy="10218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মোদের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গরব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মোদের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আশা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আ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মরি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’।       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4876800"/>
            <a:ext cx="9220200" cy="945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মোরা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তোমারি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বন্দনা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 ।      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5800" y="5950803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64403"/>
            <a:ext cx="12268200" cy="830997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৩. 	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উপাস্যের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‘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আপনি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প্রযুক্ত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।          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  </a:t>
            </a:r>
            <a:endParaRPr lang="en-US" sz="4800" b="1" dirty="0"/>
          </a:p>
        </p:txBody>
      </p:sp>
      <p:sp>
        <p:nvSpPr>
          <p:cNvPr id="4" name="Right Arrow 3"/>
          <p:cNvSpPr/>
          <p:nvPr/>
        </p:nvSpPr>
        <p:spPr>
          <a:xfrm>
            <a:off x="0" y="1524000"/>
            <a:ext cx="1981200" cy="990600"/>
          </a:xfrm>
          <a:prstGeom prst="rightArrow">
            <a:avLst>
              <a:gd name="adj1" fmla="val 53316"/>
              <a:gd name="adj2" fmla="val 81501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4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n>
                <a:solidFill>
                  <a:srgbClr val="FF0000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1600200"/>
            <a:ext cx="9982200" cy="990600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উপাস্যের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ভক্ত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‘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প্রভূ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দীন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সেবকে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’।      </a:t>
            </a:r>
            <a:endParaRPr lang="en-US" sz="44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820650"/>
            <a:ext cx="12268200" cy="1446550"/>
          </a:xfrm>
          <a:prstGeom prst="rect">
            <a:avLst/>
          </a:prstGeo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	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অভিনন্দনপত্র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রচনায়ও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ব্যক্তিকে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	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সম্বোধন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।           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  </a:t>
            </a:r>
            <a:endParaRPr lang="en-US" sz="4400" b="1" dirty="0"/>
          </a:p>
        </p:txBody>
      </p:sp>
      <p:sp>
        <p:nvSpPr>
          <p:cNvPr id="8" name="Rectangle 7"/>
          <p:cNvSpPr/>
          <p:nvPr/>
        </p:nvSpPr>
        <p:spPr>
          <a:xfrm>
            <a:off x="0" y="4497050"/>
            <a:ext cx="12268200" cy="1446550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742950" indent="-742950" algn="just"/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5. 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		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তুমিঃ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ঘনিষ্ঠজন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আপনজন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সমবয়স্ক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সাথীদের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ব্যবহার্য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। </a:t>
            </a:r>
          </a:p>
          <a:p>
            <a:pPr marL="742950" indent="-742950" algn="just"/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		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তুইঃ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তুচ্ছার্থে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ঘনিষ্ঠতা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বোঝাতেও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।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  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5800" y="5950803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Action Button: Home 2">
            <a:hlinkClick r:id="" action="ppaction://hlinkshowjump?jump=firstslide" highlightClick="1"/>
          </p:cNvPr>
          <p:cNvSpPr/>
          <p:nvPr/>
        </p:nvSpPr>
        <p:spPr>
          <a:xfrm>
            <a:off x="2590800" y="395990"/>
            <a:ext cx="6858000" cy="2362200"/>
          </a:xfrm>
          <a:prstGeom prst="actionButtonHome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3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791980" y="2971800"/>
            <a:ext cx="10790420" cy="838200"/>
          </a:xfrm>
          <a:prstGeom prst="flowChartAlternateProcess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 algn="ctr">
              <a:buAutoNum type="arabicPeriod"/>
            </a:pPr>
            <a:endParaRPr lang="en-US" sz="4800" b="1" dirty="0" smtClean="0">
              <a:ln w="12700">
                <a:solidFill>
                  <a:srgbClr val="00B0F0"/>
                </a:solidFill>
                <a:prstDash val="solid"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914400" indent="-914400" algn="ctr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1.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সর্বনাম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সংজ্ঞাসহ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4800" b="1" dirty="0" smtClean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8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762000" y="4038600"/>
            <a:ext cx="10896600" cy="838200"/>
          </a:xfrm>
          <a:prstGeom prst="flowChartAlternateProcess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সর্বনাম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4800" b="1" dirty="0" smtClean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8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762000" y="5105400"/>
            <a:ext cx="10972800" cy="838200"/>
          </a:xfrm>
          <a:prstGeom prst="flowChartAlternateProcess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সংজ্ঞাসহ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8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4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lh3.googleusercontent.com/-S1IgSEZ3ec4/AAAAAAAAAAI/AAAAAAAAAAA/AKB_U8uksg3EUCx0C83ncoIqpGQIJ6QnpA/mo/photo.jpg?sz=12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3810" y="381000"/>
            <a:ext cx="2362200" cy="2590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76200">
            <a:solidFill>
              <a:srgbClr val="00B0F0"/>
            </a:solidFill>
          </a:ln>
        </p:spPr>
      </p:pic>
      <p:sp>
        <p:nvSpPr>
          <p:cNvPr id="3" name="Explosion 1 2"/>
          <p:cNvSpPr/>
          <p:nvPr/>
        </p:nvSpPr>
        <p:spPr>
          <a:xfrm>
            <a:off x="152400" y="609600"/>
            <a:ext cx="5247506" cy="2057400"/>
          </a:xfrm>
          <a:prstGeom prst="irregularSeal1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bn-BD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3276600"/>
            <a:ext cx="12344400" cy="257285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bn-BD" sz="44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bn-BD" sz="44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বিদ্যালয়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খুলনা</a:t>
            </a:r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নম্বরঃ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০১৯১৪-৬৪৭৩৫৭, ই-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মেল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নম্বরঃ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anwarhossainah799531@gmail.com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229600" y="322750"/>
            <a:ext cx="4011930" cy="264905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শ্রেণীঃ নবম</a:t>
            </a:r>
          </a:p>
          <a:p>
            <a:r>
              <a:rPr lang="bn-BD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– ২য় </a:t>
            </a:r>
            <a:endParaRPr lang="bn-BD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৪র্থ</a:t>
            </a:r>
            <a:endParaRPr lang="bn-BD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০ </a:t>
            </a:r>
            <a:r>
              <a:rPr lang="bn-BD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685800" y="5867400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685800" y="5950803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44400" cy="6019800"/>
          </a:xfrm>
          <a:prstGeom prst="roundRect">
            <a:avLst>
              <a:gd name="adj" fmla="val 4167"/>
            </a:avLst>
          </a:prstGeom>
          <a:solidFill>
            <a:srgbClr val="FFFF00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1542424" y="76200"/>
            <a:ext cx="90493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0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6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5800" y="5867400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365919" y="228600"/>
            <a:ext cx="11673681" cy="990600"/>
          </a:xfrm>
          <a:prstGeom prst="flowChartAlternateProcess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</a:t>
            </a:r>
            <a:endParaRPr lang="en-US" sz="54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p c\Picture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3581400" cy="20574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1027" name="Picture 3" descr="C:\Users\p c\Pictures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1447800"/>
            <a:ext cx="3619500" cy="20574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1028" name="Picture 4" descr="C:\Users\p c\Pictures\ind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1428750"/>
            <a:ext cx="3581400" cy="207645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1029" name="Picture 5" descr="C:\Users\p c\Pictures\inde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805940"/>
            <a:ext cx="3581400" cy="207645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1111770" y="3094220"/>
            <a:ext cx="2209800" cy="38100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বাসে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উঠছে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5400" y="3092970"/>
            <a:ext cx="2209800" cy="38100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যুদ্ধ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991600" y="3016770"/>
            <a:ext cx="2438400" cy="38100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স্বয়ং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যুদ্ধ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6800" y="5470160"/>
            <a:ext cx="2209800" cy="38100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ভানছে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7" descr="C:\Users\p c\Pictures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89620" y="3810000"/>
            <a:ext cx="3581400" cy="20574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5029200" y="5456420"/>
            <a:ext cx="2438400" cy="38100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জমি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" name="Picture 6" descr="C:\Users\p c\Pictures\index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0" y="3810000"/>
            <a:ext cx="3581400" cy="20574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19" name="Rectangle 18"/>
          <p:cNvSpPr/>
          <p:nvPr/>
        </p:nvSpPr>
        <p:spPr>
          <a:xfrm>
            <a:off x="9144000" y="5455170"/>
            <a:ext cx="2209800" cy="38100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কাটছে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5800" y="5867400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685800" y="533400"/>
            <a:ext cx="10972800" cy="1524000"/>
          </a:xfrm>
          <a:prstGeom prst="flowChartAlternateProcess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জিনিস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গেলো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সেটি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সর্বনাম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8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758190" y="2438400"/>
            <a:ext cx="10900410" cy="1371600"/>
          </a:xfrm>
          <a:prstGeom prst="flowChartAlternateProcess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সর্বনাম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endParaRPr lang="en-US" sz="54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152400" y="4191000"/>
            <a:ext cx="12066428" cy="129540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সর্বনাম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5800" y="5867400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3276600" y="311625"/>
            <a:ext cx="5711588" cy="1364775"/>
          </a:xfrm>
          <a:prstGeom prst="flowChartTerminator">
            <a:avLst/>
          </a:prstGeom>
          <a:solidFill>
            <a:srgbClr val="FFFF00"/>
          </a:solidFill>
          <a:ln w="889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n w="9525">
                  <a:solidFill>
                    <a:srgbClr val="FFFF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r>
              <a:rPr lang="bn-BD" sz="6000" b="1" dirty="0" smtClean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n w="9525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413755" y="1905000"/>
            <a:ext cx="11625845" cy="1219200"/>
          </a:xfrm>
          <a:prstGeom prst="flowChartAlternateProcess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সর্বনাম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উদাহরণসহ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381000" y="3276600"/>
            <a:ext cx="11625845" cy="1219200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সর্বনাম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381000" y="4648200"/>
            <a:ext cx="11625845" cy="12192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4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55267" y="303662"/>
            <a:ext cx="5231133" cy="1220338"/>
          </a:xfrm>
          <a:prstGeom prst="flowChartTerminator">
            <a:avLst/>
          </a:prstGeom>
          <a:solidFill>
            <a:srgbClr val="FFFF00"/>
          </a:solidFill>
          <a:ln w="889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সর্বনাম</a:t>
            </a:r>
            <a:r>
              <a:rPr lang="en-US" sz="5400" b="1" dirty="0" smtClean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54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</a:t>
            </a:r>
            <a:r>
              <a:rPr lang="bn-BD" sz="54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ংজ্ঞাঃ</a:t>
            </a:r>
            <a:endParaRPr lang="en-US" sz="5400" b="1" dirty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09210" y="1740090"/>
            <a:ext cx="11982790" cy="146031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বিশেষ্যের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সর্বনাম</a:t>
            </a:r>
            <a:r>
              <a:rPr lang="en-US" sz="4800" b="1" dirty="0" smtClean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4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251802" y="3402636"/>
            <a:ext cx="2319949" cy="92577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400" b="1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55271" y="4495800"/>
            <a:ext cx="12089129" cy="121919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ভানতে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শিবের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গীত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গায়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স্থির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লক্ষ্যে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পৌছাতে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ln w="1270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685800" y="5950803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5800" y="5950803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152400" y="381000"/>
            <a:ext cx="12089129" cy="1219199"/>
          </a:xfrm>
          <a:prstGeom prst="flowChartProcess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সর্বনাম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ইতোপূর্বে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বিশেষ্যের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প্রতিনিধি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400" b="1" dirty="0">
              <a:ln w="1270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152400" y="1893626"/>
            <a:ext cx="2319949" cy="925774"/>
          </a:xfrm>
          <a:prstGeom prst="flowChartAlternateProcess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400" b="1" dirty="0" smtClean="0">
                <a:ln>
                  <a:solidFill>
                    <a:schemeClr val="tx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>
                <a:solidFill>
                  <a:schemeClr val="tx1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3124200"/>
            <a:ext cx="12039600" cy="1066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হস্তী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প্রাণীজগতের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সর্ববৃহ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শরীরটি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বিরাট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মাংসের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স্তুপ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0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02871" y="4419601"/>
            <a:ext cx="12089129" cy="1447799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b="1" u="sng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ব্যাখ্যাঃ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হস্তী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পদটির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প্রতিনিধি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শব্দরূপ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সর্বনাম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</a:t>
            </a:r>
            <a:endParaRPr lang="en-US" sz="4000" b="1" dirty="0">
              <a:ln w="1270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5800" y="5950803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549322" y="304800"/>
            <a:ext cx="5318078" cy="1066800"/>
          </a:xfrm>
          <a:prstGeom prst="flowChartTerminator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সর্বনাম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শ্রেণিবিভাগঃ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629400" y="228600"/>
            <a:ext cx="3581400" cy="1143000"/>
          </a:xfrm>
          <a:prstGeom prst="rightArrow">
            <a:avLst>
              <a:gd name="adj1" fmla="val 53316"/>
              <a:gd name="adj2" fmla="val 81501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যথাঃ 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" y="1570220"/>
            <a:ext cx="5334000" cy="762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ব্যক্তিবাচক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পুরুষবাচক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4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29400" y="1570220"/>
            <a:ext cx="5334000" cy="762000"/>
          </a:xfrm>
          <a:prstGeom prst="rect">
            <a:avLst/>
          </a:prstGeom>
          <a:solidFill>
            <a:schemeClr val="accent4"/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আত্মবাচক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4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400" y="2484620"/>
            <a:ext cx="5334000" cy="762000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সামীপ্যবাচক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4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29400" y="2484620"/>
            <a:ext cx="53340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দূরত্ববাচক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4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3400" y="3399020"/>
            <a:ext cx="5334000" cy="762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সাকূল্যবাচক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4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29400" y="3399020"/>
            <a:ext cx="5334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৬.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প্রশ্নবাচক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4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3400" y="4313420"/>
            <a:ext cx="5334000" cy="762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৭.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অনির্দিষ্টতাজ্ঞাপক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4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29400" y="4313420"/>
            <a:ext cx="53340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৮.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ব্যতিহারিক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4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3400" y="5227820"/>
            <a:ext cx="5334000" cy="762000"/>
          </a:xfrm>
          <a:prstGeom prst="rect">
            <a:avLst/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৯.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সংযোগজ্ঞাপক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4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29400" y="5227820"/>
            <a:ext cx="53340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১০. </a:t>
            </a:r>
            <a:r>
              <a:rPr lang="en-US" sz="44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অন্যাদিবাচক</a:t>
            </a:r>
            <a:r>
              <a:rPr lang="en-US" sz="4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4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5800" y="5950803"/>
            <a:ext cx="1318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মুহসিন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457200"/>
            <a:ext cx="120396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সর্বনামসমূহকে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0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600200"/>
            <a:ext cx="12039600" cy="914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ব্যক্তিবাচক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পুরুষবাচকঃ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এ, </a:t>
            </a:r>
            <a:r>
              <a:rPr lang="en-US" sz="40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4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743200"/>
            <a:ext cx="120396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আত্মবাচকঃ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স্বয়ং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খোদ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আপনি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3886200"/>
            <a:ext cx="120396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সামীপ্যবাচকঃ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ইহারা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5029200"/>
            <a:ext cx="120396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দূরত্ববাচকঃ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ঐ,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ঐসব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 </a:t>
            </a:r>
            <a:endParaRPr lang="en-US" sz="48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1329</TotalTime>
  <Words>903</Words>
  <Application>Microsoft Office PowerPoint</Application>
  <PresentationFormat>Custom</PresentationFormat>
  <Paragraphs>133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 c</dc:creator>
  <cp:lastModifiedBy>p c</cp:lastModifiedBy>
  <cp:revision>126</cp:revision>
  <dcterms:created xsi:type="dcterms:W3CDTF">2006-08-16T00:00:00Z</dcterms:created>
  <dcterms:modified xsi:type="dcterms:W3CDTF">2020-10-21T13:14:35Z</dcterms:modified>
</cp:coreProperties>
</file>