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57" r:id="rId5"/>
    <p:sldId id="258" r:id="rId6"/>
    <p:sldId id="256" r:id="rId7"/>
    <p:sldId id="259" r:id="rId8"/>
    <p:sldId id="273" r:id="rId9"/>
    <p:sldId id="261" r:id="rId10"/>
    <p:sldId id="272" r:id="rId11"/>
    <p:sldId id="263" r:id="rId12"/>
    <p:sldId id="264" r:id="rId13"/>
    <p:sldId id="265" r:id="rId14"/>
    <p:sldId id="266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4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5AA2C-C8F5-4B2C-AB2C-10DCF398315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C16F03-34D8-4F96-AD98-EC625602280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সষমখাদ্য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9CA35B-F08C-4CA1-AF0C-B0FBDB16C1EB}" type="parTrans" cxnId="{36082944-330A-451D-94F2-48836C1D32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B9E2F0-41A3-41FE-B45B-DDF4ECAE49DF}" type="sibTrans" cxnId="{36082944-330A-451D-94F2-48836C1D32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B1CCB6-2748-496B-8B51-8B169E5895C7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B7588C-110B-47CB-ACFB-2056318DED6A}" type="parTrans" cxnId="{A2C3F5A8-0652-4DD4-B197-8D91242B90F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C06DE8-8DB8-4EB4-9DAC-129406392569}" type="sibTrans" cxnId="{A2C3F5A8-0652-4DD4-B197-8D91242B90F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BC657B-D811-4675-B1E2-0E00520F2CF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E38A80-4092-4459-B655-330ABB2AE841}" type="parTrans" cxnId="{DE9B1228-B1F0-4069-BC4C-42EF966944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6B5BD-2B3D-468A-AF1A-7B113366A9A1}" type="sibTrans" cxnId="{DE9B1228-B1F0-4069-BC4C-42EF966944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80BAF-6ADE-42A7-B430-6D94FBFB95E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F6749B-FF90-4EBE-A32D-B2DBC7733F5B}" type="parTrans" cxnId="{BE3EBFC4-6CB7-4F0C-83DB-D08CA4DA241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0F3B05-C7E1-4227-A246-AB2E46AEAC13}" type="sibTrans" cxnId="{BE3EBFC4-6CB7-4F0C-83DB-D08CA4DA241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23A8CB-4487-4AEF-A0B3-327CA4B1335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07E155-43A4-414F-BC9E-A4FB7DC51CF1}" type="parTrans" cxnId="{81FA3B30-CFF3-47E7-8F19-42FD9F4ED11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2DAB20-6BC9-4B04-8123-5B000D54B2B1}" type="sibTrans" cxnId="{81FA3B30-CFF3-47E7-8F19-42FD9F4ED11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A488E1-84ED-4C86-B152-95E8AF133280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F09EFE-2CBA-41EF-B77C-CAAB7C530DF6}" type="parTrans" cxnId="{89D7AC68-E869-43F7-93F5-EFEE3C3A701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766825-0991-49F7-8225-10A8A0FEB911}" type="sibTrans" cxnId="{89D7AC68-E869-43F7-93F5-EFEE3C3A701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81662D-4609-453E-BC62-F1527A4C11C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CFCA6E-8D78-4E3C-A856-897091EE7730}" type="parTrans" cxnId="{28B66E42-8F1F-4223-AC27-1A61D1ED2DE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5CC66D-E9EF-411E-80AB-83E19EC51CDE}" type="sibTrans" cxnId="{28B66E42-8F1F-4223-AC27-1A61D1ED2DE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94F92D-F90C-4F20-8F33-A1C3B3DA6DA6}" type="pres">
      <dgm:prSet presAssocID="{A935AA2C-C8F5-4B2C-AB2C-10DCF39831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0C7010-E96D-487F-94C1-7667499B71E8}" type="pres">
      <dgm:prSet presAssocID="{CCC16F03-34D8-4F96-AD98-EC625602280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0487DE0-BFE4-4DD3-A7B9-8AC66AB31DBE}" type="pres">
      <dgm:prSet presAssocID="{4CB1CCB6-2748-496B-8B51-8B169E5895C7}" presName="Accent1" presStyleCnt="0"/>
      <dgm:spPr/>
    </dgm:pt>
    <dgm:pt modelId="{5BAC5120-3F8F-4392-8F95-C876E1890411}" type="pres">
      <dgm:prSet presAssocID="{4CB1CCB6-2748-496B-8B51-8B169E5895C7}" presName="Accent" presStyleLbl="bgShp" presStyleIdx="0" presStyleCnt="6"/>
      <dgm:spPr/>
    </dgm:pt>
    <dgm:pt modelId="{C42F2040-F309-4DB5-A116-DBFC7FE5DAEB}" type="pres">
      <dgm:prSet presAssocID="{4CB1CCB6-2748-496B-8B51-8B169E5895C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9E016-822B-4A93-BECD-1F229477CA0F}" type="pres">
      <dgm:prSet presAssocID="{4CBC657B-D811-4675-B1E2-0E00520F2CF6}" presName="Accent2" presStyleCnt="0"/>
      <dgm:spPr/>
    </dgm:pt>
    <dgm:pt modelId="{AD2E5766-04FF-4E41-8E1E-F69FE65DDFA7}" type="pres">
      <dgm:prSet presAssocID="{4CBC657B-D811-4675-B1E2-0E00520F2CF6}" presName="Accent" presStyleLbl="bgShp" presStyleIdx="1" presStyleCnt="6"/>
      <dgm:spPr>
        <a:solidFill>
          <a:srgbClr val="FFC000"/>
        </a:solidFill>
      </dgm:spPr>
    </dgm:pt>
    <dgm:pt modelId="{5E56AD77-1BCA-455A-B4EE-4F452E7F21DC}" type="pres">
      <dgm:prSet presAssocID="{4CBC657B-D811-4675-B1E2-0E00520F2CF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91C96-AC08-4098-9AA5-889E534C343B}" type="pres">
      <dgm:prSet presAssocID="{55080BAF-6ADE-42A7-B430-6D94FBFB95EF}" presName="Accent3" presStyleCnt="0"/>
      <dgm:spPr/>
    </dgm:pt>
    <dgm:pt modelId="{520FAC21-F6E2-4D23-8A5D-1E4498308B2E}" type="pres">
      <dgm:prSet presAssocID="{55080BAF-6ADE-42A7-B430-6D94FBFB95EF}" presName="Accent" presStyleLbl="bgShp" presStyleIdx="2" presStyleCnt="6"/>
      <dgm:spPr>
        <a:solidFill>
          <a:srgbClr val="002060"/>
        </a:solidFill>
      </dgm:spPr>
    </dgm:pt>
    <dgm:pt modelId="{3C4E0FA0-F51B-4E7B-B46F-A1FC65BCE61C}" type="pres">
      <dgm:prSet presAssocID="{55080BAF-6ADE-42A7-B430-6D94FBFB95E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91329-7BB3-41FC-9865-6ADF05178CCB}" type="pres">
      <dgm:prSet presAssocID="{E823A8CB-4487-4AEF-A0B3-327CA4B13355}" presName="Accent4" presStyleCnt="0"/>
      <dgm:spPr/>
    </dgm:pt>
    <dgm:pt modelId="{CC22A3C2-0EEA-43DD-8DDD-D14ED702D35C}" type="pres">
      <dgm:prSet presAssocID="{E823A8CB-4487-4AEF-A0B3-327CA4B13355}" presName="Accent" presStyleLbl="bgShp" presStyleIdx="3" presStyleCnt="6"/>
      <dgm:spPr>
        <a:solidFill>
          <a:srgbClr val="7030A0"/>
        </a:solidFill>
      </dgm:spPr>
    </dgm:pt>
    <dgm:pt modelId="{9E963585-309D-4545-A20D-BEF78C698D84}" type="pres">
      <dgm:prSet presAssocID="{E823A8CB-4487-4AEF-A0B3-327CA4B1335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29C9B-4286-49C6-A8B1-FB2C090F6F3F}" type="pres">
      <dgm:prSet presAssocID="{C3A488E1-84ED-4C86-B152-95E8AF133280}" presName="Accent5" presStyleCnt="0"/>
      <dgm:spPr/>
    </dgm:pt>
    <dgm:pt modelId="{1B935B70-0E96-4865-8EAB-72B399C0A870}" type="pres">
      <dgm:prSet presAssocID="{C3A488E1-84ED-4C86-B152-95E8AF133280}" presName="Accent" presStyleLbl="bgShp" presStyleIdx="4" presStyleCnt="6"/>
      <dgm:spPr>
        <a:solidFill>
          <a:schemeClr val="accent6">
            <a:lumMod val="50000"/>
          </a:schemeClr>
        </a:solidFill>
      </dgm:spPr>
    </dgm:pt>
    <dgm:pt modelId="{83009814-375A-4B4C-9F0F-21CB4E7BF134}" type="pres">
      <dgm:prSet presAssocID="{C3A488E1-84ED-4C86-B152-95E8AF13328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C15B4-CD2D-40F2-A8A8-F74E33744126}" type="pres">
      <dgm:prSet presAssocID="{3981662D-4609-453E-BC62-F1527A4C11C6}" presName="Accent6" presStyleCnt="0"/>
      <dgm:spPr/>
    </dgm:pt>
    <dgm:pt modelId="{CA989C58-6181-46A1-AF64-731079C6CDE9}" type="pres">
      <dgm:prSet presAssocID="{3981662D-4609-453E-BC62-F1527A4C11C6}" presName="Accent" presStyleLbl="bgShp" presStyleIdx="5" presStyleCnt="6"/>
      <dgm:spPr>
        <a:solidFill>
          <a:schemeClr val="accent2">
            <a:lumMod val="50000"/>
          </a:schemeClr>
        </a:solidFill>
      </dgm:spPr>
    </dgm:pt>
    <dgm:pt modelId="{6E3B049B-313E-4DE8-8FBC-51FEC003D3AD}" type="pres">
      <dgm:prSet presAssocID="{3981662D-4609-453E-BC62-F1527A4C11C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EBFC4-6CB7-4F0C-83DB-D08CA4DA2417}" srcId="{CCC16F03-34D8-4F96-AD98-EC6256022801}" destId="{55080BAF-6ADE-42A7-B430-6D94FBFB95EF}" srcOrd="2" destOrd="0" parTransId="{7DF6749B-FF90-4EBE-A32D-B2DBC7733F5B}" sibTransId="{160F3B05-C7E1-4227-A246-AB2E46AEAC13}"/>
    <dgm:cxn modelId="{89BB75F2-805C-46C2-8E8A-C316DFF8EBF5}" type="presOf" srcId="{55080BAF-6ADE-42A7-B430-6D94FBFB95EF}" destId="{3C4E0FA0-F51B-4E7B-B46F-A1FC65BCE61C}" srcOrd="0" destOrd="0" presId="urn:microsoft.com/office/officeart/2011/layout/HexagonRadial"/>
    <dgm:cxn modelId="{DE9B1228-B1F0-4069-BC4C-42EF9669444B}" srcId="{CCC16F03-34D8-4F96-AD98-EC6256022801}" destId="{4CBC657B-D811-4675-B1E2-0E00520F2CF6}" srcOrd="1" destOrd="0" parTransId="{B7E38A80-4092-4459-B655-330ABB2AE841}" sibTransId="{63E6B5BD-2B3D-468A-AF1A-7B113366A9A1}"/>
    <dgm:cxn modelId="{77AFBEAF-2CF3-4405-9434-6F4936E98195}" type="presOf" srcId="{A935AA2C-C8F5-4B2C-AB2C-10DCF3983155}" destId="{4594F92D-F90C-4F20-8F33-A1C3B3DA6DA6}" srcOrd="0" destOrd="0" presId="urn:microsoft.com/office/officeart/2011/layout/HexagonRadial"/>
    <dgm:cxn modelId="{36082944-330A-451D-94F2-48836C1D32F4}" srcId="{A935AA2C-C8F5-4B2C-AB2C-10DCF3983155}" destId="{CCC16F03-34D8-4F96-AD98-EC6256022801}" srcOrd="0" destOrd="0" parTransId="{439CA35B-F08C-4CA1-AF0C-B0FBDB16C1EB}" sibTransId="{9CB9E2F0-41A3-41FE-B45B-DDF4ECAE49DF}"/>
    <dgm:cxn modelId="{361D6ED2-9113-47CD-B20F-76EB21227931}" type="presOf" srcId="{4CB1CCB6-2748-496B-8B51-8B169E5895C7}" destId="{C42F2040-F309-4DB5-A116-DBFC7FE5DAEB}" srcOrd="0" destOrd="0" presId="urn:microsoft.com/office/officeart/2011/layout/HexagonRadial"/>
    <dgm:cxn modelId="{2DB18772-A598-43FA-8636-841B5454A59D}" type="presOf" srcId="{CCC16F03-34D8-4F96-AD98-EC6256022801}" destId="{700C7010-E96D-487F-94C1-7667499B71E8}" srcOrd="0" destOrd="0" presId="urn:microsoft.com/office/officeart/2011/layout/HexagonRadial"/>
    <dgm:cxn modelId="{A2C3F5A8-0652-4DD4-B197-8D91242B90F1}" srcId="{CCC16F03-34D8-4F96-AD98-EC6256022801}" destId="{4CB1CCB6-2748-496B-8B51-8B169E5895C7}" srcOrd="0" destOrd="0" parTransId="{04B7588C-110B-47CB-ACFB-2056318DED6A}" sibTransId="{53C06DE8-8DB8-4EB4-9DAC-129406392569}"/>
    <dgm:cxn modelId="{81FA3B30-CFF3-47E7-8F19-42FD9F4ED115}" srcId="{CCC16F03-34D8-4F96-AD98-EC6256022801}" destId="{E823A8CB-4487-4AEF-A0B3-327CA4B13355}" srcOrd="3" destOrd="0" parTransId="{E107E155-43A4-414F-BC9E-A4FB7DC51CF1}" sibTransId="{F52DAB20-6BC9-4B04-8123-5B000D54B2B1}"/>
    <dgm:cxn modelId="{D0DC6091-745C-4693-ADB9-F89D7D2D22E9}" type="presOf" srcId="{4CBC657B-D811-4675-B1E2-0E00520F2CF6}" destId="{5E56AD77-1BCA-455A-B4EE-4F452E7F21DC}" srcOrd="0" destOrd="0" presId="urn:microsoft.com/office/officeart/2011/layout/HexagonRadial"/>
    <dgm:cxn modelId="{7E932F72-6CD6-4D39-BEA9-EFCBD6DF1903}" type="presOf" srcId="{E823A8CB-4487-4AEF-A0B3-327CA4B13355}" destId="{9E963585-309D-4545-A20D-BEF78C698D84}" srcOrd="0" destOrd="0" presId="urn:microsoft.com/office/officeart/2011/layout/HexagonRadial"/>
    <dgm:cxn modelId="{B4FECFE0-BB85-4427-909B-E9EA3D4BCA8A}" type="presOf" srcId="{C3A488E1-84ED-4C86-B152-95E8AF133280}" destId="{83009814-375A-4B4C-9F0F-21CB4E7BF134}" srcOrd="0" destOrd="0" presId="urn:microsoft.com/office/officeart/2011/layout/HexagonRadial"/>
    <dgm:cxn modelId="{28B66E42-8F1F-4223-AC27-1A61D1ED2DE3}" srcId="{CCC16F03-34D8-4F96-AD98-EC6256022801}" destId="{3981662D-4609-453E-BC62-F1527A4C11C6}" srcOrd="5" destOrd="0" parTransId="{E5CFCA6E-8D78-4E3C-A856-897091EE7730}" sibTransId="{AE5CC66D-E9EF-411E-80AB-83E19EC51CDE}"/>
    <dgm:cxn modelId="{A482B6FA-157B-4A13-9F74-1EC06266EDCC}" type="presOf" srcId="{3981662D-4609-453E-BC62-F1527A4C11C6}" destId="{6E3B049B-313E-4DE8-8FBC-51FEC003D3AD}" srcOrd="0" destOrd="0" presId="urn:microsoft.com/office/officeart/2011/layout/HexagonRadial"/>
    <dgm:cxn modelId="{89D7AC68-E869-43F7-93F5-EFEE3C3A7016}" srcId="{CCC16F03-34D8-4F96-AD98-EC6256022801}" destId="{C3A488E1-84ED-4C86-B152-95E8AF133280}" srcOrd="4" destOrd="0" parTransId="{D8F09EFE-2CBA-41EF-B77C-CAAB7C530DF6}" sibTransId="{4F766825-0991-49F7-8225-10A8A0FEB911}"/>
    <dgm:cxn modelId="{53F5C215-0EBC-410E-803A-97EFC89F0882}" type="presParOf" srcId="{4594F92D-F90C-4F20-8F33-A1C3B3DA6DA6}" destId="{700C7010-E96D-487F-94C1-7667499B71E8}" srcOrd="0" destOrd="0" presId="urn:microsoft.com/office/officeart/2011/layout/HexagonRadial"/>
    <dgm:cxn modelId="{A54887F9-42FC-470A-8384-8723C92A7E44}" type="presParOf" srcId="{4594F92D-F90C-4F20-8F33-A1C3B3DA6DA6}" destId="{20487DE0-BFE4-4DD3-A7B9-8AC66AB31DBE}" srcOrd="1" destOrd="0" presId="urn:microsoft.com/office/officeart/2011/layout/HexagonRadial"/>
    <dgm:cxn modelId="{D4FC6607-5023-4C82-82DA-F93C7F96F4BB}" type="presParOf" srcId="{20487DE0-BFE4-4DD3-A7B9-8AC66AB31DBE}" destId="{5BAC5120-3F8F-4392-8F95-C876E1890411}" srcOrd="0" destOrd="0" presId="urn:microsoft.com/office/officeart/2011/layout/HexagonRadial"/>
    <dgm:cxn modelId="{C16DFFD5-67B9-42E8-90FE-F3159566202F}" type="presParOf" srcId="{4594F92D-F90C-4F20-8F33-A1C3B3DA6DA6}" destId="{C42F2040-F309-4DB5-A116-DBFC7FE5DAEB}" srcOrd="2" destOrd="0" presId="urn:microsoft.com/office/officeart/2011/layout/HexagonRadial"/>
    <dgm:cxn modelId="{8514CA9B-68B0-476B-BE21-63D9D524542E}" type="presParOf" srcId="{4594F92D-F90C-4F20-8F33-A1C3B3DA6DA6}" destId="{B779E016-822B-4A93-BECD-1F229477CA0F}" srcOrd="3" destOrd="0" presId="urn:microsoft.com/office/officeart/2011/layout/HexagonRadial"/>
    <dgm:cxn modelId="{6F72C156-5DB4-45CF-AED9-3DFCBEF4208D}" type="presParOf" srcId="{B779E016-822B-4A93-BECD-1F229477CA0F}" destId="{AD2E5766-04FF-4E41-8E1E-F69FE65DDFA7}" srcOrd="0" destOrd="0" presId="urn:microsoft.com/office/officeart/2011/layout/HexagonRadial"/>
    <dgm:cxn modelId="{0A855AE0-A84B-429C-B3C5-11A824631B77}" type="presParOf" srcId="{4594F92D-F90C-4F20-8F33-A1C3B3DA6DA6}" destId="{5E56AD77-1BCA-455A-B4EE-4F452E7F21DC}" srcOrd="4" destOrd="0" presId="urn:microsoft.com/office/officeart/2011/layout/HexagonRadial"/>
    <dgm:cxn modelId="{D5CC06E2-5945-4311-97A3-15C4B4A947F2}" type="presParOf" srcId="{4594F92D-F90C-4F20-8F33-A1C3B3DA6DA6}" destId="{0D791C96-AC08-4098-9AA5-889E534C343B}" srcOrd="5" destOrd="0" presId="urn:microsoft.com/office/officeart/2011/layout/HexagonRadial"/>
    <dgm:cxn modelId="{34CB8609-BB36-4172-B037-609F3149F05E}" type="presParOf" srcId="{0D791C96-AC08-4098-9AA5-889E534C343B}" destId="{520FAC21-F6E2-4D23-8A5D-1E4498308B2E}" srcOrd="0" destOrd="0" presId="urn:microsoft.com/office/officeart/2011/layout/HexagonRadial"/>
    <dgm:cxn modelId="{01560BC4-DB8C-42E1-89F1-E9877ACCF3DB}" type="presParOf" srcId="{4594F92D-F90C-4F20-8F33-A1C3B3DA6DA6}" destId="{3C4E0FA0-F51B-4E7B-B46F-A1FC65BCE61C}" srcOrd="6" destOrd="0" presId="urn:microsoft.com/office/officeart/2011/layout/HexagonRadial"/>
    <dgm:cxn modelId="{4E1409A9-1A0D-44DC-8659-9669AEB66D1E}" type="presParOf" srcId="{4594F92D-F90C-4F20-8F33-A1C3B3DA6DA6}" destId="{FE991329-7BB3-41FC-9865-6ADF05178CCB}" srcOrd="7" destOrd="0" presId="urn:microsoft.com/office/officeart/2011/layout/HexagonRadial"/>
    <dgm:cxn modelId="{C419779A-B05A-43DD-90B3-6ABD2C5C173B}" type="presParOf" srcId="{FE991329-7BB3-41FC-9865-6ADF05178CCB}" destId="{CC22A3C2-0EEA-43DD-8DDD-D14ED702D35C}" srcOrd="0" destOrd="0" presId="urn:microsoft.com/office/officeart/2011/layout/HexagonRadial"/>
    <dgm:cxn modelId="{1D178CC1-E565-4FBB-AEE5-BB32E1B61926}" type="presParOf" srcId="{4594F92D-F90C-4F20-8F33-A1C3B3DA6DA6}" destId="{9E963585-309D-4545-A20D-BEF78C698D84}" srcOrd="8" destOrd="0" presId="urn:microsoft.com/office/officeart/2011/layout/HexagonRadial"/>
    <dgm:cxn modelId="{A7AD4FF2-78AF-44CC-8B53-7C02D8535C90}" type="presParOf" srcId="{4594F92D-F90C-4F20-8F33-A1C3B3DA6DA6}" destId="{46729C9B-4286-49C6-A8B1-FB2C090F6F3F}" srcOrd="9" destOrd="0" presId="urn:microsoft.com/office/officeart/2011/layout/HexagonRadial"/>
    <dgm:cxn modelId="{CA9C323B-4374-4A26-BA42-827AAF1B7AD0}" type="presParOf" srcId="{46729C9B-4286-49C6-A8B1-FB2C090F6F3F}" destId="{1B935B70-0E96-4865-8EAB-72B399C0A870}" srcOrd="0" destOrd="0" presId="urn:microsoft.com/office/officeart/2011/layout/HexagonRadial"/>
    <dgm:cxn modelId="{899A7E90-08AE-4AB0-8386-A47C139474F3}" type="presParOf" srcId="{4594F92D-F90C-4F20-8F33-A1C3B3DA6DA6}" destId="{83009814-375A-4B4C-9F0F-21CB4E7BF134}" srcOrd="10" destOrd="0" presId="urn:microsoft.com/office/officeart/2011/layout/HexagonRadial"/>
    <dgm:cxn modelId="{78227A78-EAC9-47F5-A924-C8D7D60C79CE}" type="presParOf" srcId="{4594F92D-F90C-4F20-8F33-A1C3B3DA6DA6}" destId="{142C15B4-CD2D-40F2-A8A8-F74E33744126}" srcOrd="11" destOrd="0" presId="urn:microsoft.com/office/officeart/2011/layout/HexagonRadial"/>
    <dgm:cxn modelId="{BA1A4C98-8776-4862-A786-AFCEF4549D7D}" type="presParOf" srcId="{142C15B4-CD2D-40F2-A8A8-F74E33744126}" destId="{CA989C58-6181-46A1-AF64-731079C6CDE9}" srcOrd="0" destOrd="0" presId="urn:microsoft.com/office/officeart/2011/layout/HexagonRadial"/>
    <dgm:cxn modelId="{06E8DFED-FCAA-4D6F-8A9D-10A5B375C8B6}" type="presParOf" srcId="{4594F92D-F90C-4F20-8F33-A1C3B3DA6DA6}" destId="{6E3B049B-313E-4DE8-8FBC-51FEC003D3A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C7010-E96D-487F-94C1-7667499B71E8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সষমখাদ্য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1004" y="2066564"/>
        <a:ext cx="1485474" cy="1284995"/>
      </dsp:txXfrm>
    </dsp:sp>
    <dsp:sp modelId="{AD2E5766-04FF-4E41-8E1E-F69FE65DDFA7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F2040-F309-4DB5-A116-DBFC7FE5DAEB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261045"/>
        <a:ext cx="1217310" cy="1053116"/>
      </dsp:txXfrm>
    </dsp:sp>
    <dsp:sp modelId="{520FAC21-F6E2-4D23-8A5D-1E4498308B2E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6AD77-1BCA-455A-B4EE-4F452E7F21DC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1229902"/>
        <a:ext cx="1217310" cy="1053116"/>
      </dsp:txXfrm>
    </dsp:sp>
    <dsp:sp modelId="{CC22A3C2-0EEA-43DD-8DDD-D14ED702D35C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E0FA0-F51B-4E7B-B46F-A1FC65BCE61C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3134564"/>
        <a:ext cx="1217310" cy="1053116"/>
      </dsp:txXfrm>
    </dsp:sp>
    <dsp:sp modelId="{1B935B70-0E96-4865-8EAB-72B399C0A870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63585-309D-4545-A20D-BEF78C698D84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4104505"/>
        <a:ext cx="1217310" cy="1053116"/>
      </dsp:txXfrm>
    </dsp:sp>
    <dsp:sp modelId="{CA989C58-6181-46A1-AF64-731079C6CDE9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09814-375A-4B4C-9F0F-21CB4E7BF134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3135647"/>
        <a:ext cx="1217310" cy="1053116"/>
      </dsp:txXfrm>
    </dsp:sp>
    <dsp:sp modelId="{6E3B049B-313E-4DE8-8FBC-51FEC003D3AD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3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9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9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2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5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FEA8-D370-45BD-9A4F-FEAEA1D807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4C93-7757-4680-AF16-0A2E0A6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1294F-8988-47F1-950E-602000115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263134"/>
            <a:ext cx="5715000" cy="4486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DC294-57C2-4E6A-8185-35FA2E2FEA18}"/>
              </a:ext>
            </a:extLst>
          </p:cNvPr>
          <p:cNvSpPr txBox="1"/>
          <p:nvPr/>
        </p:nvSpPr>
        <p:spPr>
          <a:xfrm>
            <a:off x="632460" y="35052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F653A-CEAA-4063-B4D2-956A01339907}"/>
              </a:ext>
            </a:extLst>
          </p:cNvPr>
          <p:cNvSpPr txBox="1"/>
          <p:nvPr/>
        </p:nvSpPr>
        <p:spPr>
          <a:xfrm>
            <a:off x="7010400" y="464200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13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13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36341"/>
              </p:ext>
            </p:extLst>
          </p:nvPr>
        </p:nvGraphicFramePr>
        <p:xfrm>
          <a:off x="2641601" y="93226"/>
          <a:ext cx="9291318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106">
                  <a:extLst>
                    <a:ext uri="{9D8B030D-6E8A-4147-A177-3AD203B41FA5}">
                      <a16:colId xmlns:a16="http://schemas.microsoft.com/office/drawing/2014/main" val="557236335"/>
                    </a:ext>
                  </a:extLst>
                </a:gridCol>
                <a:gridCol w="3097106">
                  <a:extLst>
                    <a:ext uri="{9D8B030D-6E8A-4147-A177-3AD203B41FA5}">
                      <a16:colId xmlns:a16="http://schemas.microsoft.com/office/drawing/2014/main" val="1325670964"/>
                    </a:ext>
                  </a:extLst>
                </a:gridCol>
                <a:gridCol w="3097106">
                  <a:extLst>
                    <a:ext uri="{9D8B030D-6E8A-4147-A177-3AD203B41FA5}">
                      <a16:colId xmlns:a16="http://schemas.microsoft.com/office/drawing/2014/main" val="1823556306"/>
                    </a:ext>
                  </a:extLst>
                </a:gridCol>
              </a:tblGrid>
              <a:tr h="662821"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     </a:t>
                      </a:r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খাদ্যদল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r>
                        <a:rPr lang="bn-IN" sz="2000" baseline="0" dirty="0" smtClean="0"/>
                        <a:t>    </a:t>
                      </a:r>
                      <a:r>
                        <a:rPr lang="bn-IN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bn-IN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পুষ্টি উপাদান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</a:t>
                      </a:r>
                    </a:p>
                    <a:p>
                      <a:r>
                        <a:rPr lang="bn-IN" dirty="0" smtClean="0"/>
                        <a:t>            </a:t>
                      </a:r>
                      <a:r>
                        <a:rPr lang="bn-IN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খাদ্যদ্রব্য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791465"/>
                  </a:ext>
                </a:extLst>
              </a:tr>
              <a:tr h="662821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r>
                        <a:rPr lang="bn-IN" dirty="0" smtClean="0"/>
                        <a:t>      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খাদ্যশস্য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আলু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চাল, গম, আলু, ভূট্টা ইত্যাদি</a:t>
                      </a:r>
                      <a:r>
                        <a:rPr lang="bn-IN" dirty="0" smtClean="0"/>
                        <a:t>।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02167"/>
                  </a:ext>
                </a:extLst>
              </a:tr>
              <a:tr h="815779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শাকসবজি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ভিটামিন, খনিজ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পদার্থ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ফুলকপি,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শাকসবজি,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গাজর,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পেঁয়াজ,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টমেটো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ঢেঁড়স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মিষ্টি কুমড়া ইত্যাদি। 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43729"/>
                  </a:ext>
                </a:extLst>
              </a:tr>
              <a:tr h="815779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ফল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ভিটামিন, খনিজ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পদার্থ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আম,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জাম,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কাঁঠাল,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কলা,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আপেল,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কমলা,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আঙ্গুর ইত্যাদি। 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594383"/>
                  </a:ext>
                </a:extLst>
              </a:tr>
              <a:tr h="1096204"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মাছ,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মাংস এবং ডাল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গরুর মাংস,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মুরগির মাংস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মাছ,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ডিম,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বাদাম,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মটরশুঁটি,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ডাল ইত্যাদি।  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85796"/>
                  </a:ext>
                </a:extLst>
              </a:tr>
              <a:tr h="662821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দুগ্ধজাত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ক্যালসিয়াম, ভিটামিন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দুধ,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পনির,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দই ইত্যাদি 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63795"/>
                  </a:ext>
                </a:extLst>
              </a:tr>
              <a:tr h="662821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তেল ও চর্বি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ঘি,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মাখন,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সরিষার তেল,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সয়াবিন তেল ইত্যাদি।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1806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0040" y="243393"/>
            <a:ext cx="184404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ছয়টি খাদ্যদল এবং এগুলোর পুষ্টি উপাদান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059" y="2412176"/>
            <a:ext cx="2184401" cy="40318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আদর্শ খাদ্য তালিকা আমাদের প্রতি বেলার খাবারে প্রয়োজনীয় পুষ্টি উপাদান রয়েছে কি না তা নিশ্চিত করে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0560" y="5251538"/>
            <a:ext cx="1110996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মোট খাবারের প্রায় অর্ধেক শাকসবজি ও ফল খেতে হবে। অল্প পরিমাণে তেল ও চর্বি জাতীয় খাবার খেতে হবে। এর সাথে পর্যাপ্ত পরিমাণ পানি পান করতে হবে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" y="318144"/>
            <a:ext cx="1110996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আদর্শ খাদ্য তালিকা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প্রতি বেলার খাবারে প্রয়োজনীয় সকল পুষ্টি উপাদান রয়েছে কি না তা নিশ্চিত করতে সহায়তা করে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53128" y="1749507"/>
            <a:ext cx="4999432" cy="3359942"/>
            <a:chOff x="2790214" y="578053"/>
            <a:chExt cx="6411909" cy="5346692"/>
          </a:xfrm>
        </p:grpSpPr>
        <p:pic>
          <p:nvPicPr>
            <p:cNvPr id="3" name="Picture 2" descr="F:\HOBIGONJ PTI\ICT-2014\Primary text book\Image Book\Science\science-3_2013_Extracted_Images\page41output.jpg"/>
            <p:cNvPicPr>
              <a:picLocks noChangeAspect="1" noChangeArrowheads="1"/>
            </p:cNvPicPr>
            <p:nvPr/>
          </p:nvPicPr>
          <p:blipFill>
            <a:blip r:embed="rId2" cstate="print"/>
            <a:srcRect l="41060" t="61556" r="34620" b="25111"/>
            <a:stretch>
              <a:fillRect/>
            </a:stretch>
          </p:blipFill>
          <p:spPr bwMode="auto">
            <a:xfrm>
              <a:off x="6992323" y="1630965"/>
              <a:ext cx="2209800" cy="2008909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ATAUR\Desktop\New Folder\b23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4435" y="2516791"/>
              <a:ext cx="1858625" cy="1413259"/>
            </a:xfrm>
            <a:prstGeom prst="ellipse">
              <a:avLst/>
            </a:prstGeom>
            <a:noFill/>
            <a:effectLst/>
          </p:spPr>
        </p:pic>
        <p:pic>
          <p:nvPicPr>
            <p:cNvPr id="12" name="Picture 11" descr="Vitamin-A-Foods.jpg"/>
            <p:cNvPicPr>
              <a:picLocks noChangeAspect="1"/>
            </p:cNvPicPr>
            <p:nvPr/>
          </p:nvPicPr>
          <p:blipFill>
            <a:blip r:embed="rId4" cstate="print"/>
            <a:srcRect r="15110"/>
            <a:stretch>
              <a:fillRect/>
            </a:stretch>
          </p:blipFill>
          <p:spPr>
            <a:xfrm>
              <a:off x="2790214" y="2519412"/>
              <a:ext cx="1678595" cy="1353706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3" name="Picture 2" descr="F:\HOBIGONJ PTI\ICT-2014\Primary text book\Image Book\Science\science-3_2013_Extracted_Images\page41output.jpg"/>
            <p:cNvPicPr>
              <a:picLocks noChangeAspect="1" noChangeArrowheads="1"/>
            </p:cNvPicPr>
            <p:nvPr/>
          </p:nvPicPr>
          <p:blipFill>
            <a:blip r:embed="rId2" cstate="print"/>
            <a:srcRect l="13791" t="61831" r="60414" b="24222"/>
            <a:stretch>
              <a:fillRect/>
            </a:stretch>
          </p:blipFill>
          <p:spPr bwMode="auto">
            <a:xfrm>
              <a:off x="4643193" y="4011862"/>
              <a:ext cx="2133600" cy="1912883"/>
            </a:xfrm>
            <a:prstGeom prst="ellipse">
              <a:avLst/>
            </a:prstGeom>
            <a:noFill/>
          </p:spPr>
        </p:pic>
        <p:pic>
          <p:nvPicPr>
            <p:cNvPr id="14" name="Picture 13" descr="FruitBasket.png"/>
            <p:cNvPicPr>
              <a:picLocks noChangeAspect="1"/>
            </p:cNvPicPr>
            <p:nvPr/>
          </p:nvPicPr>
          <p:blipFill>
            <a:blip r:embed="rId5" cstate="print">
              <a:lum bright="20000" contrast="40000"/>
            </a:blip>
            <a:stretch>
              <a:fillRect/>
            </a:stretch>
          </p:blipFill>
          <p:spPr>
            <a:xfrm>
              <a:off x="4120120" y="578053"/>
              <a:ext cx="2872204" cy="1938738"/>
            </a:xfrm>
            <a:prstGeom prst="rect">
              <a:avLst/>
            </a:prstGeom>
          </p:spPr>
        </p:pic>
        <p:pic>
          <p:nvPicPr>
            <p:cNvPr id="18" name="Picture 2" descr="F:\HOBIGONJ PTI\ICT-2014\Primary text book\Image Book\Science\science-3_2013_Extracted_Images\page41output.jpg"/>
            <p:cNvPicPr>
              <a:picLocks noChangeAspect="1" noChangeArrowheads="1"/>
            </p:cNvPicPr>
            <p:nvPr/>
          </p:nvPicPr>
          <p:blipFill>
            <a:blip r:embed="rId2" cstate="print"/>
            <a:srcRect l="64643" t="59910" r="15458" b="23333"/>
            <a:stretch>
              <a:fillRect/>
            </a:stretch>
          </p:blipFill>
          <p:spPr bwMode="auto">
            <a:xfrm>
              <a:off x="7259023" y="3810788"/>
              <a:ext cx="1676400" cy="1693785"/>
            </a:xfrm>
            <a:prstGeom prst="rect">
              <a:avLst/>
            </a:prstGeom>
            <a:noFill/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8600" y="228600"/>
            <a:ext cx="242443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55620" y="287238"/>
            <a:ext cx="781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 দেখানো ছকের মতো খাতায় একটি ছক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আঁক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6025" y="5169131"/>
            <a:ext cx="997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 গতকাল যেসব খাবার খেয়েছ তার একটি তালিকা তৈরি কর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8660" y="5815462"/>
            <a:ext cx="1098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(২) আদর্শ খাদ্য তালিকার সাথে তুলনা করে খাবারটি আদর্শ কি না যাচাই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Frame 4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744915"/>
              </p:ext>
            </p:extLst>
          </p:nvPr>
        </p:nvGraphicFramePr>
        <p:xfrm>
          <a:off x="1432558" y="1193231"/>
          <a:ext cx="9756776" cy="391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194">
                  <a:extLst>
                    <a:ext uri="{9D8B030D-6E8A-4147-A177-3AD203B41FA5}">
                      <a16:colId xmlns:a16="http://schemas.microsoft.com/office/drawing/2014/main" val="2339803983"/>
                    </a:ext>
                  </a:extLst>
                </a:gridCol>
                <a:gridCol w="2439194">
                  <a:extLst>
                    <a:ext uri="{9D8B030D-6E8A-4147-A177-3AD203B41FA5}">
                      <a16:colId xmlns:a16="http://schemas.microsoft.com/office/drawing/2014/main" val="1883712866"/>
                    </a:ext>
                  </a:extLst>
                </a:gridCol>
                <a:gridCol w="2439194">
                  <a:extLst>
                    <a:ext uri="{9D8B030D-6E8A-4147-A177-3AD203B41FA5}">
                      <a16:colId xmlns:a16="http://schemas.microsoft.com/office/drawing/2014/main" val="2566384507"/>
                    </a:ext>
                  </a:extLst>
                </a:gridCol>
                <a:gridCol w="2439194">
                  <a:extLst>
                    <a:ext uri="{9D8B030D-6E8A-4147-A177-3AD203B41FA5}">
                      <a16:colId xmlns:a16="http://schemas.microsoft.com/office/drawing/2014/main" val="4109551684"/>
                    </a:ext>
                  </a:extLst>
                </a:gridCol>
              </a:tblGrid>
              <a:tr h="55960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খাদ্যদল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সকালের নাস্তা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দুপরের খাবার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রাতের খাবার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72986"/>
                  </a:ext>
                </a:extLst>
              </a:tr>
              <a:tr h="55960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খাদ্যশস্য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আলু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03178"/>
                  </a:ext>
                </a:extLst>
              </a:tr>
              <a:tr h="55960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শাকসবজি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729086"/>
                  </a:ext>
                </a:extLst>
              </a:tr>
              <a:tr h="55960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45046"/>
                  </a:ext>
                </a:extLst>
              </a:tr>
              <a:tr h="55960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মাছ, মাংস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ডাল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86410"/>
                  </a:ext>
                </a:extLst>
              </a:tr>
              <a:tr h="55960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দুগ্ধজাত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45012"/>
                  </a:ext>
                </a:extLst>
              </a:tr>
              <a:tr h="55960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তেল ও চর্বি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982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6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257814"/>
            <a:ext cx="9067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 বইয়ের সাথে সমন্নয় সাধন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160" y="5766721"/>
            <a:ext cx="1066800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৩১ ও ৩২ নং পৃষ্ঠা খোলে নিরবে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0991A-9BDD-4324-B5C2-7F79A05F1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18" y="1200693"/>
            <a:ext cx="8924683" cy="426948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2066106"/>
            <a:ext cx="2011679" cy="233825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2074359"/>
            <a:ext cx="1935479" cy="23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92680" y="1017955"/>
            <a:ext cx="740664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2682240"/>
            <a:ext cx="900684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0" y="5349240"/>
            <a:ext cx="10043160" cy="883860"/>
          </a:xfrm>
          <a:prstGeom prst="round2DiagRect">
            <a:avLst>
              <a:gd name="adj1" fmla="val 46891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বাড়িতে নিয়নিত কোন কোন খাদ্য খেয়ে থাক তা লিখে আনবে।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ADC87-037D-4A6E-814A-6F819D39D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949" y="1632739"/>
            <a:ext cx="5396701" cy="309160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1949" y="305180"/>
            <a:ext cx="54796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F0AD2-3845-4E64-AA27-B6C3D6B3C4DB}"/>
              </a:ext>
            </a:extLst>
          </p:cNvPr>
          <p:cNvSpPr/>
          <p:nvPr/>
        </p:nvSpPr>
        <p:spPr>
          <a:xfrm rot="263695">
            <a:off x="721996" y="892081"/>
            <a:ext cx="9433780" cy="188867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>
                <a:gd name="adj" fmla="val 49876"/>
              </a:avLst>
            </a:prstTxWarp>
            <a:spAutoFit/>
            <a:scene3d>
              <a:camera prst="isometricOffAxis1Righ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800" b="1" dirty="0">
              <a:ln>
                <a:solidFill>
                  <a:schemeClr val="bg2">
                    <a:lumMod val="10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D923A-9052-4682-AADE-09DD13DCA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86" y="2941318"/>
            <a:ext cx="3437320" cy="3388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8149" y="4053900"/>
            <a:ext cx="4257173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 চতুর্থ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F:\School\New folder (2)\IMG_20160109_121048.jpg"/>
          <p:cNvPicPr>
            <a:picLocks noChangeAspect="1" noChangeArrowheads="1"/>
          </p:cNvPicPr>
          <p:nvPr/>
        </p:nvPicPr>
        <p:blipFill>
          <a:blip r:embed="rId2" cstate="print"/>
          <a:srcRect l="14489" t="15629" r="19251" b="18560"/>
          <a:stretch>
            <a:fillRect/>
          </a:stretch>
        </p:blipFill>
        <p:spPr bwMode="auto">
          <a:xfrm>
            <a:off x="8234566" y="696361"/>
            <a:ext cx="2433433" cy="306689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96595F-6F06-4DBC-A641-61BAE49512ED}"/>
              </a:ext>
            </a:extLst>
          </p:cNvPr>
          <p:cNvSpPr txBox="1"/>
          <p:nvPr/>
        </p:nvSpPr>
        <p:spPr>
          <a:xfrm>
            <a:off x="4742787" y="33256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8"/>
          <a:stretch/>
        </p:blipFill>
        <p:spPr>
          <a:xfrm>
            <a:off x="1311189" y="514463"/>
            <a:ext cx="3229902" cy="2906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 Diagonal Corner Rectangle 16">
            <a:extLst>
              <a:ext uri="{FF2B5EF4-FFF2-40B4-BE49-F238E27FC236}">
                <a16:creationId xmlns:a16="http://schemas.microsoft.com/office/drawing/2014/main" id="{06CF9D1F-0032-49A2-8600-AED9CBB0008C}"/>
              </a:ext>
            </a:extLst>
          </p:cNvPr>
          <p:cNvSpPr/>
          <p:nvPr/>
        </p:nvSpPr>
        <p:spPr>
          <a:xfrm>
            <a:off x="685190" y="3763256"/>
            <a:ext cx="5593689" cy="2526251"/>
          </a:xfrm>
          <a:prstGeom prst="round2DiagRect">
            <a:avLst>
              <a:gd name="adj1" fmla="val 0"/>
              <a:gd name="adj2" fmla="val 66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মোঃআবুল কালাম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বানিয়াচং,হবিগঞ্জ।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25" y="1383207"/>
            <a:ext cx="2076124" cy="238004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ুষম খাদ্য  সাধারন বিজ্ঞান ।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5980" y="899160"/>
            <a:ext cx="7589520" cy="5059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20" y="106680"/>
            <a:ext cx="809244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320" y="2400567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ভিডিও প্লেতে ক্লীক করুন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" y="1564808"/>
            <a:ext cx="16002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দেখে তোমরা কী বুঝলে?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6960" y="1831180"/>
            <a:ext cx="188976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কী হতে পারে?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4" grpId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10" y="227088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পাঠ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00665" y="611809"/>
            <a:ext cx="7282375" cy="5069526"/>
            <a:chOff x="1663505" y="916609"/>
            <a:chExt cx="7282375" cy="5069526"/>
          </a:xfrm>
        </p:grpSpPr>
        <p:pic>
          <p:nvPicPr>
            <p:cNvPr id="4" name="Picture 2" descr="F:\HOBIGONJ PTI\ICT-2014\Primary text book\Image Book\Science\science-3_2013_Extracted_Images\page41output.jpg"/>
            <p:cNvPicPr>
              <a:picLocks noChangeAspect="1" noChangeArrowheads="1"/>
            </p:cNvPicPr>
            <p:nvPr/>
          </p:nvPicPr>
          <p:blipFill>
            <a:blip r:embed="rId2" cstate="print"/>
            <a:srcRect l="41060" t="61556" r="34620" b="25111"/>
            <a:stretch>
              <a:fillRect/>
            </a:stretch>
          </p:blipFill>
          <p:spPr bwMode="auto">
            <a:xfrm>
              <a:off x="1663505" y="2665930"/>
              <a:ext cx="2209800" cy="2008909"/>
            </a:xfrm>
            <a:prstGeom prst="rect">
              <a:avLst/>
            </a:prstGeom>
            <a:noFill/>
          </p:spPr>
        </p:pic>
        <p:pic>
          <p:nvPicPr>
            <p:cNvPr id="5" name="Picture 2" descr="F:\HOBIGONJ PTI\ICT-2014\Primary text book\Image Book\Science\science-3_2013_Extracted_Images\page41output.jpg"/>
            <p:cNvPicPr>
              <a:picLocks noChangeAspect="1" noChangeArrowheads="1"/>
            </p:cNvPicPr>
            <p:nvPr/>
          </p:nvPicPr>
          <p:blipFill>
            <a:blip r:embed="rId2" cstate="print"/>
            <a:srcRect l="64643" t="59910" r="15458" b="23333"/>
            <a:stretch>
              <a:fillRect/>
            </a:stretch>
          </p:blipFill>
          <p:spPr bwMode="auto">
            <a:xfrm>
              <a:off x="4320540" y="4061379"/>
              <a:ext cx="1905000" cy="1924756"/>
            </a:xfrm>
            <a:prstGeom prst="rect">
              <a:avLst/>
            </a:prstGeom>
            <a:noFill/>
          </p:spPr>
        </p:pic>
        <p:pic>
          <p:nvPicPr>
            <p:cNvPr id="6" name="Picture 5" descr="FruitBasket.png"/>
            <p:cNvPicPr>
              <a:picLocks noChangeAspect="1"/>
            </p:cNvPicPr>
            <p:nvPr/>
          </p:nvPicPr>
          <p:blipFill>
            <a:blip r:embed="rId3" cstate="print">
              <a:lum bright="20000" contrast="40000"/>
            </a:blip>
            <a:stretch>
              <a:fillRect/>
            </a:stretch>
          </p:blipFill>
          <p:spPr>
            <a:xfrm>
              <a:off x="3631809" y="916609"/>
              <a:ext cx="3282462" cy="2133600"/>
            </a:xfrm>
            <a:prstGeom prst="rect">
              <a:avLst/>
            </a:prstGeom>
          </p:spPr>
        </p:pic>
        <p:pic>
          <p:nvPicPr>
            <p:cNvPr id="7" name="Picture 2" descr="F:\HOBIGONJ PTI\ICT-2014\Primary text book\Image Book\Science\science-3_2013_Extracted_Images\page41output.jpg"/>
            <p:cNvPicPr>
              <a:picLocks noChangeAspect="1" noChangeArrowheads="1"/>
            </p:cNvPicPr>
            <p:nvPr/>
          </p:nvPicPr>
          <p:blipFill>
            <a:blip r:embed="rId2" cstate="print"/>
            <a:srcRect l="13791" t="61111" r="60414" b="24222"/>
            <a:stretch>
              <a:fillRect/>
            </a:stretch>
          </p:blipFill>
          <p:spPr bwMode="auto">
            <a:xfrm>
              <a:off x="6736080" y="2591313"/>
              <a:ext cx="2209800" cy="2083526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7808155" y="464580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সুষম খাদ্য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84960" y="611810"/>
            <a:ext cx="8061960" cy="5325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764280" y="731370"/>
            <a:ext cx="4663440" cy="80778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460" y="2400300"/>
            <a:ext cx="1016508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৮.২.১ সুষম খাদ্যের প্রয়োজনীয়তা সম্পর্কে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৮.৩.১ সহজলভ্য ও স্বল্পমূল্যের দেশীয় সুষম খাদ্য সম্পর্কে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৮.৩.২ সুষম খাদ্য নির্বাচন সম্পর্কে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rce of fish oil.jpg"/>
          <p:cNvPicPr>
            <a:picLocks noChangeAspect="1"/>
          </p:cNvPicPr>
          <p:nvPr/>
        </p:nvPicPr>
        <p:blipFill>
          <a:blip r:embed="rId2" cstate="print"/>
          <a:srcRect t="54082"/>
          <a:stretch>
            <a:fillRect/>
          </a:stretch>
        </p:blipFill>
        <p:spPr>
          <a:xfrm>
            <a:off x="381000" y="762000"/>
            <a:ext cx="2667000" cy="1676400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</p:pic>
      <p:pic>
        <p:nvPicPr>
          <p:cNvPr id="3" name="Picture 5" descr="C:\Users\DPE\Downloads\bo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" y="4454915"/>
            <a:ext cx="2617572" cy="18081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2590800"/>
            <a:ext cx="2599019" cy="16002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 descr="les-vitamines-roles-carences-et-alimentations-2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2006" y="4175204"/>
            <a:ext cx="3429000" cy="234050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Picture 3" descr="C:\Users\DPE\Downloads\ko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6475" y="942990"/>
            <a:ext cx="2177049" cy="1624414"/>
          </a:xfrm>
          <a:prstGeom prst="rect">
            <a:avLst/>
          </a:prstGeom>
          <a:noFill/>
        </p:spPr>
      </p:pic>
      <p:pic>
        <p:nvPicPr>
          <p:cNvPr id="7" name="Picture 7" descr="C:\Users\DPE\Downloads\pe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3910" y="4275554"/>
            <a:ext cx="2968970" cy="19757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Picture 7" descr="me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2015" y="444877"/>
            <a:ext cx="3032760" cy="1629833"/>
          </a:xfrm>
          <a:prstGeom prst="rect">
            <a:avLst/>
          </a:prstGeom>
          <a:ln w="19050">
            <a:solidFill>
              <a:srgbClr val="7030A0"/>
            </a:solidFill>
          </a:ln>
          <a:effectLst/>
        </p:spPr>
      </p:pic>
      <p:pic>
        <p:nvPicPr>
          <p:cNvPr id="9" name="Picture 8" descr="Eggs-May-13-p28-660x48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06392" y="2161972"/>
            <a:ext cx="3006488" cy="202902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37835" y="296659"/>
            <a:ext cx="3764280" cy="646331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দেখতে পাচ্ছ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7153" y="3029611"/>
            <a:ext cx="3903544" cy="64633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প্রকারের খাদ্য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8006" y="2475613"/>
            <a:ext cx="5074920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খাদ্যে খাদ্যের ছয়টি উপাদান পরিমিত মাত্রায় থাকে, তাকে সুষম খাদ্য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Desktop\FOOD\dfghjhgfd.jpg"/>
          <p:cNvPicPr>
            <a:picLocks noChangeAspect="1" noChangeArrowheads="1"/>
          </p:cNvPicPr>
          <p:nvPr/>
        </p:nvPicPr>
        <p:blipFill>
          <a:blip r:embed="rId2" cstate="print"/>
          <a:srcRect l="17285" r="15494"/>
          <a:stretch>
            <a:fillRect/>
          </a:stretch>
        </p:blipFill>
        <p:spPr bwMode="auto">
          <a:xfrm>
            <a:off x="1249680" y="972233"/>
            <a:ext cx="4587239" cy="45479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86663" y="164320"/>
            <a:ext cx="853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শরীরের সুস্থতার জন্য সুষম খাদ্য অপরিহার্য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560" y="5843333"/>
            <a:ext cx="885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সুস্থ থাকার জন্য প্র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দিন সুষম খাদ্য গ্রহণ করতে হবে।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r="46212" b="57441"/>
          <a:stretch/>
        </p:blipFill>
        <p:spPr>
          <a:xfrm>
            <a:off x="6004559" y="972233"/>
            <a:ext cx="5288281" cy="454793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8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6548773"/>
              </p:ext>
            </p:extLst>
          </p:nvPr>
        </p:nvGraphicFramePr>
        <p:xfrm>
          <a:off x="2032000" y="1557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0680" y="5906869"/>
            <a:ext cx="8930640" cy="646331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ধরনের খাবার মিশিয়ে তৈরি হয় </a:t>
            </a:r>
            <a:r>
              <a:rPr lang="bn-BD" sz="3600" dirty="0" smtClean="0">
                <a:solidFill>
                  <a:srgbClr val="0F13B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খাদ্য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810" y="5574453"/>
            <a:ext cx="965454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F13B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খাদ্যে আমিষ,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শর্করা,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চর্বি,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প্রয়োজনীয় পরিমানে থাকতে 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C7010-E96D-487F-94C1-7667499B7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00C7010-E96D-487F-94C1-7667499B7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00C7010-E96D-487F-94C1-7667499B7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AC5120-3F8F-4392-8F95-C876E1890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BAC5120-3F8F-4392-8F95-C876E1890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BAC5120-3F8F-4392-8F95-C876E1890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F2040-F309-4DB5-A116-DBFC7FE5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42F2040-F309-4DB5-A116-DBFC7FE5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42F2040-F309-4DB5-A116-DBFC7FE5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2E5766-04FF-4E41-8E1E-F69FE65DD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D2E5766-04FF-4E41-8E1E-F69FE65DD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D2E5766-04FF-4E41-8E1E-F69FE65DD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56AD77-1BCA-455A-B4EE-4F452E7F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5E56AD77-1BCA-455A-B4EE-4F452E7F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E56AD77-1BCA-455A-B4EE-4F452E7F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0FAC21-F6E2-4D23-8A5D-1E4498308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20FAC21-F6E2-4D23-8A5D-1E4498308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20FAC21-F6E2-4D23-8A5D-1E4498308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4E0FA0-F51B-4E7B-B46F-A1FC65BCE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3C4E0FA0-F51B-4E7B-B46F-A1FC65BCE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C4E0FA0-F51B-4E7B-B46F-A1FC65BCE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22A3C2-0EEA-43DD-8DDD-D14ED702D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C22A3C2-0EEA-43DD-8DDD-D14ED702D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C22A3C2-0EEA-43DD-8DDD-D14ED702D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963585-309D-4545-A20D-BEF78C698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E963585-309D-4545-A20D-BEF78C698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E963585-309D-4545-A20D-BEF78C698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935B70-0E96-4865-8EAB-72B399C0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B935B70-0E96-4865-8EAB-72B399C0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B935B70-0E96-4865-8EAB-72B399C0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09814-375A-4B4C-9F0F-21CB4E7BF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83009814-375A-4B4C-9F0F-21CB4E7BF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83009814-375A-4B4C-9F0F-21CB4E7BF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989C58-6181-46A1-AF64-731079C6C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A989C58-6181-46A1-AF64-731079C6C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A989C58-6181-46A1-AF64-731079C6C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B049B-313E-4DE8-8FBC-51FEC003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E3B049B-313E-4DE8-8FBC-51FEC003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E3B049B-313E-4DE8-8FBC-51FEC003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  <p:bldP spid="3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87675" y="477741"/>
            <a:ext cx="8488680" cy="2040405"/>
            <a:chOff x="377328" y="762000"/>
            <a:chExt cx="8461872" cy="2971800"/>
          </a:xfrm>
        </p:grpSpPr>
        <p:pic>
          <p:nvPicPr>
            <p:cNvPr id="3" name="Picture 2" descr="frui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628" y="914400"/>
              <a:ext cx="1525860" cy="11329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3" descr="ge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8820" y="838200"/>
              <a:ext cx="1145380" cy="1110672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pic>
          <p:nvPicPr>
            <p:cNvPr id="5" name="Picture 4" descr="du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3312" y="914400"/>
              <a:ext cx="1766816" cy="990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 descr="t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7161" y="2493082"/>
              <a:ext cx="1436239" cy="1164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F:\HOBIGONJ PTI\ICT-2014\Primary text book\Image Book\Science\science-3_2013_Extracted_Images\page41output.jpg"/>
            <p:cNvPicPr>
              <a:picLocks noChangeAspect="1" noChangeArrowheads="1"/>
            </p:cNvPicPr>
            <p:nvPr/>
          </p:nvPicPr>
          <p:blipFill>
            <a:blip r:embed="rId6" cstate="print"/>
            <a:srcRect l="14528" t="60667" r="60414" b="24666"/>
            <a:stretch>
              <a:fillRect/>
            </a:stretch>
          </p:blipFill>
          <p:spPr bwMode="auto">
            <a:xfrm>
              <a:off x="377328" y="2209929"/>
              <a:ext cx="1451472" cy="1408782"/>
            </a:xfrm>
            <a:prstGeom prst="rect">
              <a:avLst/>
            </a:prstGeom>
            <a:noFill/>
          </p:spPr>
        </p:pic>
        <p:pic>
          <p:nvPicPr>
            <p:cNvPr id="8" name="Picture 7" descr="Carbohydrate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1252" y="2529047"/>
              <a:ext cx="1800548" cy="12047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ban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2923" y="2514600"/>
              <a:ext cx="1466277" cy="11206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photo-4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9000" y="838200"/>
              <a:ext cx="1600200" cy="1247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10" descr="sssssss.jpg"/>
            <p:cNvPicPr>
              <a:picLocks noChangeAspect="1"/>
            </p:cNvPicPr>
            <p:nvPr/>
          </p:nvPicPr>
          <p:blipFill>
            <a:blip r:embed="rId10" cstate="print"/>
            <a:srcRect r="64815"/>
            <a:stretch>
              <a:fillRect/>
            </a:stretch>
          </p:blipFill>
          <p:spPr>
            <a:xfrm>
              <a:off x="377328" y="762000"/>
              <a:ext cx="1295400" cy="1295400"/>
            </a:xfrm>
            <a:prstGeom prst="rect">
              <a:avLst/>
            </a:prstGeom>
            <a:ln w="38100">
              <a:noFill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2241465" y="2672820"/>
            <a:ext cx="814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 দেখানো ছকের মতো খাতায় একটি ছক তৈরি করি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9229" y="5385566"/>
            <a:ext cx="1002373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খাদ্য দ্রব্যের ছবি থেকে সহজলভ্য ও স্বল্পমূল্যের খাদ্য নির্বাচন করে সুষম খাদ্যের তালিকা তৈরি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52620" y="3489210"/>
            <a:ext cx="10023735" cy="1728795"/>
            <a:chOff x="762000" y="1595735"/>
            <a:chExt cx="7620000" cy="1299865"/>
          </a:xfrm>
        </p:grpSpPr>
        <p:sp>
          <p:nvSpPr>
            <p:cNvPr id="15" name="Rectangle 14"/>
            <p:cNvSpPr/>
            <p:nvPr/>
          </p:nvSpPr>
          <p:spPr>
            <a:xfrm>
              <a:off x="762000" y="1600200"/>
              <a:ext cx="7620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000" y="1981200"/>
              <a:ext cx="25908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1981200"/>
              <a:ext cx="25146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67400" y="1981200"/>
              <a:ext cx="25146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" y="2438400"/>
              <a:ext cx="25908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52800" y="2438400"/>
              <a:ext cx="25146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67400" y="2438400"/>
              <a:ext cx="25146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9000" y="1595735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খাদ্য তালিকা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4400" y="1976735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সকালের নাস্তা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9000" y="19812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দুপুরের খাবার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6000" y="19812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রাতের খাবার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2455" y="549289"/>
            <a:ext cx="184343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gradFill>
            <a:gsLst>
              <a:gs pos="0">
                <a:srgbClr val="FF0000"/>
              </a:gs>
              <a:gs pos="47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52620" y="3486712"/>
            <a:ext cx="10023735" cy="1728795"/>
            <a:chOff x="762000" y="1595735"/>
            <a:chExt cx="7620000" cy="1299865"/>
          </a:xfrm>
        </p:grpSpPr>
        <p:sp>
          <p:nvSpPr>
            <p:cNvPr id="30" name="Rectangle 29"/>
            <p:cNvSpPr/>
            <p:nvPr/>
          </p:nvSpPr>
          <p:spPr>
            <a:xfrm>
              <a:off x="762000" y="1600200"/>
              <a:ext cx="7620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2000" y="1981200"/>
              <a:ext cx="25908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52800" y="1981200"/>
              <a:ext cx="25146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67400" y="1981200"/>
              <a:ext cx="25146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2000" y="2438400"/>
              <a:ext cx="25908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রুটি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ডিম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76601" y="2438400"/>
              <a:ext cx="2666999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ভাত, ডাল, সবজি, মাছ, মাংস, আম </a:t>
              </a:r>
              <a:endPara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67400" y="2438400"/>
              <a:ext cx="25146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ভাত, মাছ, ডাল, আঙ্গুর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1595735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খাদ্য তালিকা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14400" y="1976735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সকালের নাস্তা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19002" y="1968217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দুপুরের খাবার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6000" y="19812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রাতের খাবার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7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547</Words>
  <Application>Microsoft Office PowerPoint</Application>
  <PresentationFormat>Widescreen</PresentationFormat>
  <Paragraphs>107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2020-10-12T07:55:02Z</dcterms:created>
  <dcterms:modified xsi:type="dcterms:W3CDTF">2020-10-21T08:28:39Z</dcterms:modified>
</cp:coreProperties>
</file>