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6" r:id="rId3"/>
    <p:sldId id="275" r:id="rId4"/>
    <p:sldId id="276" r:id="rId5"/>
    <p:sldId id="285" r:id="rId6"/>
    <p:sldId id="258" r:id="rId7"/>
    <p:sldId id="261" r:id="rId8"/>
    <p:sldId id="262" r:id="rId9"/>
    <p:sldId id="264" r:id="rId10"/>
    <p:sldId id="274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579" autoAdjust="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436B-4B85-4B17-B27F-39A7F820D2B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C45D-593F-43CF-952B-F7E1DE20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1"/>
            <a:ext cx="9158157" cy="6866447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885733"/>
            <a:ext cx="78432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2132933"/>
            <a:ext cx="6650700" cy="38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5986400"/>
            <a:ext cx="6537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592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66681-4EAB-4B60-B7F5-31E3C586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21"/>
            <a:ext cx="9144000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086D92-930F-464E-BBDE-039F78EEC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73" y="0"/>
            <a:ext cx="94006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বাংলাদেশ উৎপাদিত ধান থেকে প্রতিবছর প্রায়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৩কোটি ৪০লক্ষ মেট্রিক টন চাল পাওয়া যায়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42" y="1772201"/>
            <a:ext cx="6248400" cy="363427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93830" y="2286000"/>
            <a:ext cx="1892969" cy="132343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159D2E-6863-498D-A2D0-CE62BD7F639F}"/>
              </a:ext>
            </a:extLst>
          </p:cNvPr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086600" cy="11430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গমক্ষেত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133600"/>
            <a:ext cx="3505200" cy="2726267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4" name="Picture 3" descr="k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133599"/>
            <a:ext cx="3349414" cy="27262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311EC-172C-4588-B718-4D6BAA2C9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178" y="3551238"/>
            <a:ext cx="9471378" cy="325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6" y="152400"/>
            <a:ext cx="8904923" cy="9144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গম থেকে আমরা কি পাই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76" y="1219200"/>
            <a:ext cx="6778451" cy="4419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76857" y="2209800"/>
            <a:ext cx="89588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3E083-882C-4E14-8305-F11484AB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5029201"/>
            <a:ext cx="9059594" cy="186514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792162"/>
          </a:xfrm>
          <a:solidFill>
            <a:schemeClr val="accent3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othababa_1300343244_1-Sectors_FreedomFight_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384" y="1130968"/>
            <a:ext cx="5334000" cy="5410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066800" y="2133600"/>
            <a:ext cx="16002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66800" y="1752600"/>
            <a:ext cx="1447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3000" y="1524000"/>
            <a:ext cx="1447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90600" y="2209800"/>
            <a:ext cx="23622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66800" y="3200400"/>
            <a:ext cx="1752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3733800"/>
            <a:ext cx="2133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447800"/>
          </a:xfrm>
          <a:solidFill>
            <a:schemeClr val="accent3"/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বাংলাদেশে প্রতিবছর প্রায় ১০ লক্ষ মেট্রিক টন গম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উৎপন্ন হয়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trd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52" y="2133600"/>
            <a:ext cx="6400799" cy="35052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81800" y="3453618"/>
            <a:ext cx="14814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গমের বস্তা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0EA8D-7D1E-439A-A250-531643B1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1"/>
            <a:ext cx="9144000" cy="19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87B6E5-70C3-49B2-9D45-030E0DD0C3FA}"/>
              </a:ext>
            </a:extLst>
          </p:cNvPr>
          <p:cNvSpPr/>
          <p:nvPr/>
        </p:nvSpPr>
        <p:spPr>
          <a:xfrm>
            <a:off x="-1066800" y="-762000"/>
            <a:ext cx="11582400" cy="914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676400" cy="6629400"/>
          </a:xfrm>
          <a:solidFill>
            <a:schemeClr val="accent3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পাঠ্য বইয়ের ৩৪,৩৫ নং পৃষ্ঠা খুলি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61DC7-1D3E-4268-8C22-F1B0DF071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73" y="-228600"/>
            <a:ext cx="50105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229600" cy="206210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১,৩,৫ নং দল বাংলাদেশের ধান চাষ সম্পর্কে লিখ ?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২,৪,৬নং দল বাংলাদেশে কোন কোন  অঞ্চলের জেলাগুলোতে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গমের চাষ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1626E-22E8-45DA-9D53-CD414C7316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40214"/>
            <a:ext cx="70104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বাংলাদেশকে কেন  কৃষিপ্রধান দেশ বলা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CC80C-275C-447A-BB84-C4C8F152578C}"/>
              </a:ext>
            </a:extLst>
          </p:cNvPr>
          <p:cNvSpPr txBox="1"/>
          <p:nvPr/>
        </p:nvSpPr>
        <p:spPr>
          <a:xfrm>
            <a:off x="429126" y="4556719"/>
            <a:ext cx="70104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পন্যগুলো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13" y="232983"/>
            <a:ext cx="7848600" cy="52656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E885F-1B83-4538-B96B-4AFCA0635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" y="4191000"/>
            <a:ext cx="9082571" cy="2651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28560"/>
            <a:ext cx="6096000" cy="11430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2F1C9D-AEF0-4780-9DDD-6EFD22733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0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52A5A-9245-46BD-BC81-4BBDDA3FF8E4}"/>
              </a:ext>
            </a:extLst>
          </p:cNvPr>
          <p:cNvSpPr/>
          <p:nvPr/>
        </p:nvSpPr>
        <p:spPr>
          <a:xfrm>
            <a:off x="-609600" y="1371600"/>
            <a:ext cx="10287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045ED36-3E53-4EBB-BFB2-C8E68BAE0AB0}"/>
              </a:ext>
            </a:extLst>
          </p:cNvPr>
          <p:cNvSpPr/>
          <p:nvPr/>
        </p:nvSpPr>
        <p:spPr>
          <a:xfrm>
            <a:off x="-3429000" y="175416"/>
            <a:ext cx="3276600" cy="4114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B6ED1-451B-43DC-B9EF-2E5900360F4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DF492-D731-4CC8-ABFC-1C8668D51BBF}"/>
              </a:ext>
            </a:extLst>
          </p:cNvPr>
          <p:cNvSpPr txBox="1"/>
          <p:nvPr/>
        </p:nvSpPr>
        <p:spPr>
          <a:xfrm>
            <a:off x="3733800" y="-611001"/>
            <a:ext cx="517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B0B79-4356-464B-99BE-E31CEACAC405}"/>
              </a:ext>
            </a:extLst>
          </p:cNvPr>
          <p:cNvSpPr txBox="1"/>
          <p:nvPr/>
        </p:nvSpPr>
        <p:spPr>
          <a:xfrm>
            <a:off x="4316329" y="-72217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C637-99C6-4FA8-BE4D-A0023E32711F}"/>
              </a:ext>
            </a:extLst>
          </p:cNvPr>
          <p:cNvSpPr txBox="1"/>
          <p:nvPr/>
        </p:nvSpPr>
        <p:spPr>
          <a:xfrm>
            <a:off x="4267201" y="-646095"/>
            <a:ext cx="55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F0BE7-6CA1-460B-AF39-01695959254A}"/>
              </a:ext>
            </a:extLst>
          </p:cNvPr>
          <p:cNvSpPr txBox="1"/>
          <p:nvPr/>
        </p:nvSpPr>
        <p:spPr>
          <a:xfrm>
            <a:off x="5366204" y="-66433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3E0D0-4D9D-4474-B2A7-EC7C2EF8A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081445"/>
            <a:ext cx="9296400" cy="1776555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B86D24-98F5-42F0-8AF3-76B4DEAFA07F}"/>
              </a:ext>
            </a:extLst>
          </p:cNvPr>
          <p:cNvSpPr/>
          <p:nvPr/>
        </p:nvSpPr>
        <p:spPr>
          <a:xfrm>
            <a:off x="-914400" y="1752600"/>
            <a:ext cx="533400" cy="381000"/>
          </a:xfrm>
          <a:prstGeom prst="rightArrow">
            <a:avLst/>
          </a:prstGeom>
          <a:gradFill flip="none" rotWithShape="1">
            <a:gsLst>
              <a:gs pos="63714">
                <a:srgbClr val="239845"/>
              </a:gs>
              <a:gs pos="0">
                <a:srgbClr val="FF0000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BE1F9E0-777B-4B2C-9B17-46DE14047651}"/>
              </a:ext>
            </a:extLst>
          </p:cNvPr>
          <p:cNvSpPr/>
          <p:nvPr/>
        </p:nvSpPr>
        <p:spPr>
          <a:xfrm>
            <a:off x="-914400" y="2268911"/>
            <a:ext cx="533400" cy="381000"/>
          </a:xfrm>
          <a:prstGeom prst="rightArrow">
            <a:avLst/>
          </a:prstGeom>
          <a:gradFill flip="none" rotWithShape="1">
            <a:gsLst>
              <a:gs pos="63714">
                <a:srgbClr val="239845"/>
              </a:gs>
              <a:gs pos="0">
                <a:srgbClr val="FF0000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2F85D8F-565F-4DF3-BBEE-A5CB80670175}"/>
              </a:ext>
            </a:extLst>
          </p:cNvPr>
          <p:cNvSpPr/>
          <p:nvPr/>
        </p:nvSpPr>
        <p:spPr>
          <a:xfrm>
            <a:off x="-918411" y="2935616"/>
            <a:ext cx="533400" cy="381000"/>
          </a:xfrm>
          <a:prstGeom prst="rightArrow">
            <a:avLst/>
          </a:prstGeom>
          <a:gradFill flip="none" rotWithShape="1">
            <a:gsLst>
              <a:gs pos="63714">
                <a:srgbClr val="239845"/>
              </a:gs>
              <a:gs pos="0">
                <a:srgbClr val="FF0000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C91CA97-8606-44D1-A74A-E8649BF34A3D}"/>
              </a:ext>
            </a:extLst>
          </p:cNvPr>
          <p:cNvSpPr/>
          <p:nvPr/>
        </p:nvSpPr>
        <p:spPr>
          <a:xfrm>
            <a:off x="-924427" y="3710784"/>
            <a:ext cx="533400" cy="381000"/>
          </a:xfrm>
          <a:prstGeom prst="rightArrow">
            <a:avLst/>
          </a:prstGeom>
          <a:gradFill flip="none" rotWithShape="1">
            <a:gsLst>
              <a:gs pos="63714">
                <a:srgbClr val="239845"/>
              </a:gs>
              <a:gs pos="0">
                <a:srgbClr val="FF0000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7084 0.1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223 L 0.52083 0.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1.85185E-6 L 0.10069 0.370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255 L 0.51649 0.1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7963 L 0.05295 0.518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7199 L 0.52135 0.099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5417 0.609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6991 L 0.52188 0.097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6181 0.722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6" grpId="0"/>
      <p:bldP spid="7" grpId="0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550DBD-0B03-416A-B60B-F43B5AE9C398}"/>
              </a:ext>
            </a:extLst>
          </p:cNvPr>
          <p:cNvSpPr/>
          <p:nvPr/>
        </p:nvSpPr>
        <p:spPr>
          <a:xfrm>
            <a:off x="100263" y="1417638"/>
            <a:ext cx="4166937" cy="525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AEC69-8842-476E-A662-6758B63F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04373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F4EEB-FBB1-410A-A6DC-D30912FEE6FE}"/>
              </a:ext>
            </a:extLst>
          </p:cNvPr>
          <p:cNvSpPr txBox="1"/>
          <p:nvPr/>
        </p:nvSpPr>
        <p:spPr>
          <a:xfrm>
            <a:off x="290763" y="1820565"/>
            <a:ext cx="399649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শ্রেনীঃ৫ম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পাঠঃ  বাংলাদেশের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অর্থনীতি ( কৃষি ও শিল্প )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পাঠ্যাংশঃকৃষি,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জাতীয়  কৃষিদ্রব্য (ধান ওগম)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CFC3B-5256-4071-B1FE-9215903F81FF}"/>
              </a:ext>
            </a:extLst>
          </p:cNvPr>
          <p:cNvSpPr/>
          <p:nvPr/>
        </p:nvSpPr>
        <p:spPr>
          <a:xfrm>
            <a:off x="4876802" y="1417638"/>
            <a:ext cx="399649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D454-DEF8-4243-BF1F-BCE4082B3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5440363"/>
            <a:ext cx="918009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0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609600" y="2355791"/>
            <a:ext cx="6153118" cy="16787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15.3.1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>
              <a:buNone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5347050"/>
            <a:ext cx="653700" cy="6537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5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FF644-1BA9-44B9-8502-F354C44E9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698" y="762000"/>
            <a:ext cx="5618603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4E3E-1B5B-4C94-91AA-EA7334B4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0" y="1964038"/>
            <a:ext cx="6153118" cy="49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077028-243B-4A49-8F0C-637E7804F0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92D05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খাদ্য জাতীয় কৃষিদ্রব্য (ধান ও গম 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4" y="1309468"/>
            <a:ext cx="2830425" cy="20410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153" y="1320566"/>
            <a:ext cx="2830425" cy="20410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1683"/>
          <a:stretch/>
        </p:blipFill>
        <p:spPr>
          <a:xfrm>
            <a:off x="122124" y="4038600"/>
            <a:ext cx="2830425" cy="202996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85" y="4038600"/>
            <a:ext cx="2564215" cy="204106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213" y="1295400"/>
            <a:ext cx="2720652" cy="204106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F9951-0C6F-4D8C-A14A-D32EF3782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818" y="4038600"/>
            <a:ext cx="2977047" cy="204106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12872-D73F-4ADF-A830-FFD245F807FC}"/>
              </a:ext>
            </a:extLst>
          </p:cNvPr>
          <p:cNvSpPr txBox="1"/>
          <p:nvPr/>
        </p:nvSpPr>
        <p:spPr>
          <a:xfrm>
            <a:off x="3175720" y="3429000"/>
            <a:ext cx="154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ধান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5C5CB-497F-4D27-B528-4B7165FCC416}"/>
              </a:ext>
            </a:extLst>
          </p:cNvPr>
          <p:cNvSpPr txBox="1"/>
          <p:nvPr/>
        </p:nvSpPr>
        <p:spPr>
          <a:xfrm>
            <a:off x="3734753" y="6172200"/>
            <a:ext cx="121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গম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C2648B-0981-449A-A7CB-56FA7F9C51D4}"/>
              </a:ext>
            </a:extLst>
          </p:cNvPr>
          <p:cNvSpPr/>
          <p:nvPr/>
        </p:nvSpPr>
        <p:spPr>
          <a:xfrm>
            <a:off x="-609600" y="-381000"/>
            <a:ext cx="98298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838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ধানক্ষেত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653219"/>
            <a:ext cx="3212431" cy="179896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882" y="1524001"/>
            <a:ext cx="2798836" cy="19811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874892"/>
            <a:ext cx="3352800" cy="191911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1100" y="3944978"/>
            <a:ext cx="3200400" cy="18089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8D49D-460E-45A5-BE57-AB3BE194F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5596243"/>
            <a:ext cx="9829800" cy="191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1430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ধান থেকে আমরা কি কি পাই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18" y="1828134"/>
            <a:ext cx="2862704" cy="1905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1436754" y="3847973"/>
            <a:ext cx="838200" cy="400110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752" y="1828800"/>
            <a:ext cx="2794000" cy="190499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7376" y="4635746"/>
            <a:ext cx="2427596" cy="18288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66405" y="3838544"/>
            <a:ext cx="521297" cy="40011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55" y="5253587"/>
            <a:ext cx="65755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2400" dirty="0"/>
              <a:t>মুড়ি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79D30C-0CB0-4BED-8848-298CEF65B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803" y="1767678"/>
            <a:ext cx="2221001" cy="190499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E93D61-7D9B-4161-BFD4-ACA9EF1ABB35}"/>
              </a:ext>
            </a:extLst>
          </p:cNvPr>
          <p:cNvSpPr txBox="1"/>
          <p:nvPr/>
        </p:nvSpPr>
        <p:spPr>
          <a:xfrm>
            <a:off x="7500452" y="3733134"/>
            <a:ext cx="51648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খই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6E962-9B62-407C-ABC1-2CA6BAEAD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451" y="4560332"/>
            <a:ext cx="2901553" cy="17256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530A88-06DA-485B-9B71-F6ABA57B165C}"/>
              </a:ext>
            </a:extLst>
          </p:cNvPr>
          <p:cNvSpPr txBox="1"/>
          <p:nvPr/>
        </p:nvSpPr>
        <p:spPr>
          <a:xfrm>
            <a:off x="7917712" y="5423162"/>
            <a:ext cx="77617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/>
              <a:t>চিড়া</a:t>
            </a:r>
            <a:r>
              <a:rPr lang="en-US" sz="2800" dirty="0"/>
              <a:t> 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</a:ln>
        </p:spPr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বিভিন্ন প্রকার ধান চাষের 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490910"/>
            <a:ext cx="1752600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আউশ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490910"/>
            <a:ext cx="10668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4526848"/>
            <a:ext cx="1066800" cy="64633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বোরো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2D58A-DBEA-4AD8-8959-8FF78C22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9448"/>
            <a:ext cx="7924800" cy="2549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F6760-296B-4C88-862E-638221BA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971297"/>
            <a:ext cx="9184404" cy="188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771</TotalTime>
  <Words>179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শিক্ষক পরিচিতি </vt:lpstr>
      <vt:lpstr>পাঠ পরিচিতি</vt:lpstr>
      <vt:lpstr>শিখনফল</vt:lpstr>
      <vt:lpstr>খাদ্য জাতীয় কৃষিদ্রব্য (ধান ও গম )</vt:lpstr>
      <vt:lpstr>ধানক্ষেত</vt:lpstr>
      <vt:lpstr>ধান থেকে আমরা কি কি পাই ?</vt:lpstr>
      <vt:lpstr> বিভিন্ন প্রকার ধান চাষের নাম</vt:lpstr>
      <vt:lpstr>বাংলাদেশ উৎপাদিত ধান থেকে প্রতিবছর প্রায়  ৩কোটি ৪০লক্ষ মেট্রিক টন চাল পাওয়া যায় ।</vt:lpstr>
      <vt:lpstr>গমক্ষেত</vt:lpstr>
      <vt:lpstr>গম থেকে আমরা কি পাই ?</vt:lpstr>
      <vt:lpstr>বাংলাদেশের মানচিত্র</vt:lpstr>
      <vt:lpstr>বাংলাদেশে প্রতিবছর প্রায় ১০ লক্ষ মেট্রিক টন গম  উৎপন্ন হয় ।</vt:lpstr>
      <vt:lpstr>পাঠ্য বইয়ের ৩৪,৩৫ নং পৃষ্ঠা খুলি ।</vt:lpstr>
      <vt:lpstr>দলীয় কাজ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Md. Abdul Wazed</cp:lastModifiedBy>
  <cp:revision>179</cp:revision>
  <dcterms:created xsi:type="dcterms:W3CDTF">2006-08-16T00:00:00Z</dcterms:created>
  <dcterms:modified xsi:type="dcterms:W3CDTF">2020-10-21T14:25:49Z</dcterms:modified>
</cp:coreProperties>
</file>